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66" r:id="rId4"/>
    <p:sldId id="269" r:id="rId5"/>
    <p:sldId id="270" r:id="rId6"/>
    <p:sldId id="271" r:id="rId7"/>
    <p:sldId id="272" r:id="rId8"/>
    <p:sldId id="277" r:id="rId9"/>
    <p:sldId id="276" r:id="rId1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2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DA013CB-CFD6-4F86-8C0A-2552AF20D477}" type="datetimeFigureOut">
              <a:rPr lang="pt-BR" smtClean="0"/>
              <a:pPr/>
              <a:t>11/09/2014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D5F977A-2FB5-43C9-9CEA-9D1FD2424B2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escoladeconselhosifro@ifro.edu.br" TargetMode="External"/><Relationship Id="rId2" Type="http://schemas.openxmlformats.org/officeDocument/2006/relationships/hyperlink" Target="mailto:proex@ifro.edu.br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835696" y="2060849"/>
            <a:ext cx="6984776" cy="158417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>
                <a:solidFill>
                  <a:schemeClr val="tx1"/>
                </a:solidFill>
              </a:rPr>
              <a:t/>
            </a:r>
            <a:br>
              <a:rPr lang="pt-BR" sz="2800" dirty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ESCOLA DE CONSELHOS DE RONDÔNIA</a:t>
            </a:r>
            <a:br>
              <a:rPr lang="pt-B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85720" y="1412776"/>
            <a:ext cx="821537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800" dirty="0" smtClean="0">
              <a:latin typeface="Century Schoolbook" pitchFamily="18" charset="0"/>
            </a:endParaRPr>
          </a:p>
          <a:p>
            <a:endParaRPr lang="pt-BR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362031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37113"/>
            <a:ext cx="349726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503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188640"/>
            <a:ext cx="5472608" cy="86409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IFRO </a:t>
            </a:r>
            <a:endParaRPr lang="pt-BR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latin typeface="Century Schoolbook" pitchFamily="18" charset="0"/>
            </a:endParaRPr>
          </a:p>
          <a:p>
            <a:pPr algn="ctr"/>
            <a:endParaRPr lang="pt-BR" sz="2400" b="1" dirty="0" smtClean="0">
              <a:latin typeface="Century Schoolbook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803240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>
                <a:latin typeface="Arial Narrow" panose="020B0606020202030204" pitchFamily="34" charset="0"/>
              </a:rPr>
              <a:t>O Instituto Federal de Rondônia  é uma instituição de educação superior  básica e profissional, </a:t>
            </a:r>
            <a:r>
              <a:rPr lang="pt-BR" sz="2000" dirty="0" err="1" smtClean="0">
                <a:latin typeface="Arial Narrow" panose="020B0606020202030204" pitchFamily="34" charset="0"/>
              </a:rPr>
              <a:t>pluricurricular</a:t>
            </a:r>
            <a:r>
              <a:rPr lang="pt-BR" sz="2000" dirty="0" smtClean="0">
                <a:latin typeface="Arial Narrow" panose="020B0606020202030204" pitchFamily="34" charset="0"/>
              </a:rPr>
              <a:t> e </a:t>
            </a:r>
            <a:r>
              <a:rPr lang="pt-BR" sz="2000" dirty="0" err="1" smtClean="0">
                <a:latin typeface="Arial Narrow" panose="020B0606020202030204" pitchFamily="34" charset="0"/>
              </a:rPr>
              <a:t>multicampi</a:t>
            </a:r>
            <a:r>
              <a:rPr lang="pt-BR" sz="2000" dirty="0" smtClean="0">
                <a:latin typeface="Arial Narrow" panose="020B0606020202030204" pitchFamily="34" charset="0"/>
              </a:rPr>
              <a:t>, especializado na oferta de educação profissional e tecnológica nas diferentes modalidades de ensino, com base na conjunção de conhecimentos técnicos e tecnológicos.</a:t>
            </a:r>
          </a:p>
          <a:p>
            <a:pPr algn="just"/>
            <a:endParaRPr lang="pt-BR" sz="2000" dirty="0" smtClean="0">
              <a:latin typeface="Arial Narrow" panose="020B0606020202030204" pitchFamily="34" charset="0"/>
            </a:endParaRPr>
          </a:p>
          <a:p>
            <a:pPr algn="just"/>
            <a:r>
              <a:rPr lang="pt-BR" sz="2000" dirty="0" smtClean="0">
                <a:latin typeface="Arial Narrow" panose="020B0606020202030204" pitchFamily="34" charset="0"/>
              </a:rPr>
              <a:t>Implantado a partir de janeiro de 2009, hoje conta com: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Oito </a:t>
            </a:r>
            <a:r>
              <a:rPr lang="pt-BR" sz="2000" dirty="0" err="1" smtClean="0">
                <a:latin typeface="Arial Narrow" panose="020B0606020202030204" pitchFamily="34" charset="0"/>
              </a:rPr>
              <a:t>Câmpus</a:t>
            </a:r>
            <a:r>
              <a:rPr lang="pt-BR" sz="2000" dirty="0" smtClean="0">
                <a:latin typeface="Arial Narrow" panose="020B0606020202030204" pitchFamily="34" charset="0"/>
              </a:rPr>
              <a:t>;</a:t>
            </a:r>
          </a:p>
          <a:p>
            <a:pPr algn="just"/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13 mil alunos;</a:t>
            </a:r>
          </a:p>
          <a:p>
            <a:pPr algn="just"/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Atendimento à população rural e urbana.</a:t>
            </a:r>
            <a:endParaRPr lang="pt-BR" sz="20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503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188640"/>
            <a:ext cx="5472608" cy="864096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ESCOLA EM RONDÔNIA </a:t>
            </a:r>
            <a:endParaRPr lang="pt-BR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5157192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611560" y="1628800"/>
            <a:ext cx="7220631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Implantação do Núcleo de formação continuada em 2013.</a:t>
            </a: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Atendimento aos 52 municípios de Rondônia.</a:t>
            </a: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Curso de Formação Inicial e Continuada  de </a:t>
            </a:r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200 </a:t>
            </a:r>
            <a:r>
              <a:rPr lang="pt-BR" sz="2000" dirty="0" smtClean="0">
                <a:latin typeface="Arial Narrow" panose="020B0606020202030204" pitchFamily="34" charset="0"/>
              </a:rPr>
              <a:t>horas</a:t>
            </a:r>
            <a:r>
              <a:rPr lang="pt-BR" sz="2000" dirty="0" smtClean="0">
                <a:latin typeface="Arial Narrow" panose="020B0606020202030204" pitchFamily="34" charset="0"/>
              </a:rPr>
              <a:t>.</a:t>
            </a: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Aulas nos </a:t>
            </a:r>
            <a:r>
              <a:rPr lang="pt-BR" sz="2000" dirty="0" err="1" smtClean="0">
                <a:latin typeface="Arial Narrow" panose="020B0606020202030204" pitchFamily="34" charset="0"/>
              </a:rPr>
              <a:t>Câmpus</a:t>
            </a:r>
            <a:r>
              <a:rPr lang="pt-BR" sz="2000" dirty="0" smtClean="0">
                <a:latin typeface="Arial Narrow" panose="020B0606020202030204" pitchFamily="34" charset="0"/>
              </a:rPr>
              <a:t> do </a:t>
            </a:r>
            <a:r>
              <a:rPr lang="pt-BR" sz="2000" dirty="0" smtClean="0">
                <a:latin typeface="Arial Narrow" panose="020B0606020202030204" pitchFamily="34" charset="0"/>
              </a:rPr>
              <a:t>IFRO: Porto Velho, Ji-Paraná e Vilhena.</a:t>
            </a:r>
            <a:endParaRPr lang="pt-BR" sz="2000" dirty="0" smtClean="0">
              <a:latin typeface="Arial Narrow" panose="020B0606020202030204" pitchFamily="34" charset="0"/>
            </a:endParaRP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Três polos de formação para facilitar a participação dos conselheiros/as.</a:t>
            </a: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Edital para seleção de </a:t>
            </a:r>
            <a:r>
              <a:rPr lang="pt-BR" sz="2000" dirty="0" err="1" smtClean="0">
                <a:latin typeface="Arial Narrow" panose="020B0606020202030204" pitchFamily="34" charset="0"/>
              </a:rPr>
              <a:t>Capacitador</a:t>
            </a:r>
            <a:r>
              <a:rPr lang="pt-BR" sz="2000" dirty="0" smtClean="0">
                <a:latin typeface="Arial Narrow" panose="020B0606020202030204" pitchFamily="34" charset="0"/>
              </a:rPr>
              <a:t>, Auxiliar e Tutor EAD.</a:t>
            </a: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50462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2068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GRUPO GESTOR</a:t>
            </a:r>
            <a:endParaRPr lang="pt-BR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46331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400" b="1" dirty="0">
              <a:latin typeface="Century Schoolbook" pitchFamily="18" charset="0"/>
            </a:endParaRPr>
          </a:p>
          <a:p>
            <a:endParaRPr lang="pt-BR" sz="1600" b="1" dirty="0" smtClean="0">
              <a:latin typeface="Century Schoolbook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Reúne-se mensalmente.</a:t>
            </a:r>
          </a:p>
          <a:p>
            <a:endParaRPr lang="pt-BR" sz="2000" dirty="0" smtClean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</a:rPr>
              <a:t>É composto pelas Instituições:</a:t>
            </a:r>
          </a:p>
          <a:p>
            <a:r>
              <a:rPr lang="pt-BR" sz="2000" dirty="0" smtClean="0">
                <a:latin typeface="Arial Narrow" panose="020B0606020202030204" pitchFamily="34" charset="0"/>
              </a:rPr>
              <a:t>     * Instituto Federal de Rondônia – IFRO;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Conselho Estadual dos Direitos da Criança e do Adolescente – CONEDCA;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Associação dos Conselheiros e </a:t>
            </a:r>
            <a:r>
              <a:rPr lang="pt-BR" sz="2000" dirty="0" err="1" smtClean="0">
                <a:latin typeface="Arial Narrow" panose="020B0606020202030204" pitchFamily="34" charset="0"/>
              </a:rPr>
              <a:t>Ex-Conselheiros</a:t>
            </a:r>
            <a:r>
              <a:rPr lang="pt-BR" sz="2000" dirty="0" smtClean="0">
                <a:latin typeface="Arial Narrow" panose="020B0606020202030204" pitchFamily="34" charset="0"/>
              </a:rPr>
              <a:t> Tutelares de Rondônia – ACTRON;                                         </a:t>
            </a:r>
            <a:endParaRPr lang="pt-BR" sz="2000" dirty="0">
              <a:latin typeface="Arial Narrow" panose="020B0606020202030204" pitchFamily="34" charset="0"/>
            </a:endParaRPr>
          </a:p>
          <a:p>
            <a:r>
              <a:rPr lang="pt-BR" sz="2000" dirty="0" smtClean="0">
                <a:latin typeface="Arial Narrow" panose="020B0606020202030204" pitchFamily="34" charset="0"/>
              </a:rPr>
              <a:t>     * Fórum Estadual dos Direitos da Criança e do Adolescente – FEDCA;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Ministério Público de Rondônia – MP/RO;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Associação Rondoniense dos Municípios – AROM;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Conselho Estadual de Assistência Social – CEAS;</a:t>
            </a:r>
          </a:p>
          <a:p>
            <a:r>
              <a:rPr lang="pt-BR" sz="2000" dirty="0">
                <a:latin typeface="Arial Narrow" panose="020B0606020202030204" pitchFamily="34" charset="0"/>
              </a:rPr>
              <a:t> </a:t>
            </a:r>
            <a:r>
              <a:rPr lang="pt-BR" sz="2000" dirty="0" smtClean="0">
                <a:latin typeface="Arial Narrow" panose="020B0606020202030204" pitchFamily="34" charset="0"/>
              </a:rPr>
              <a:t>    * Secretaria Estadual de Assistência Social – SEAS.</a:t>
            </a:r>
          </a:p>
          <a:p>
            <a:endParaRPr lang="pt-BR" sz="1600" dirty="0">
              <a:latin typeface="Century Schoolbook" pitchFamily="18" charset="0"/>
            </a:endParaRPr>
          </a:p>
          <a:p>
            <a:endParaRPr lang="pt-BR" sz="1600" dirty="0" smtClean="0">
              <a:latin typeface="Century Schoolbook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5214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2068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OBJETIVOS DA ESCOLA</a:t>
            </a:r>
            <a:endParaRPr lang="pt-BR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latin typeface="Century Schoolbook" pitchFamily="18" charset="0"/>
            </a:endParaRPr>
          </a:p>
          <a:p>
            <a:pPr algn="ctr"/>
            <a:endParaRPr lang="pt-BR" sz="2400" b="1" dirty="0" smtClean="0">
              <a:latin typeface="Century Schoolbook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357158" y="1569551"/>
            <a:ext cx="8467420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Promover a formação continuada dos Conselheiros/as dos Direitos e Conselheiros/as Tutelares de Rondônia; </a:t>
            </a:r>
          </a:p>
          <a:p>
            <a:pPr algn="just"/>
            <a:endParaRPr lang="pt-BR" sz="2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Promover a formação continuada de 348 Conselheiros/as dos Direitos e Conselheiros/as </a:t>
            </a: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Tutelares;</a:t>
            </a:r>
            <a:endParaRPr lang="pt-BR" sz="2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just"/>
            <a:endParaRPr lang="pt-BR" sz="2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Divulgar através da mídia local e do site do IFRO, as atividades da Escola de Conselhos;</a:t>
            </a:r>
          </a:p>
          <a:p>
            <a:pPr algn="just"/>
            <a:endParaRPr lang="pt-BR" sz="2000" dirty="0" smtClean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Criar uma rede de construção de formação continuada dos Conselheiros/as do Estado de Rondônia;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6088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2068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 ALCANÇADOS </a:t>
            </a:r>
            <a:endParaRPr lang="pt-BR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286808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latin typeface="Century Schoolbook" pitchFamily="18" charset="0"/>
            </a:endParaRPr>
          </a:p>
          <a:p>
            <a:pPr algn="just"/>
            <a:endParaRPr lang="pt-B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Articulação com os demais integrantes do Sistema de Garantia dos Direitos;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Apoio da ACTRON;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Parceria com o Ministério Público;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Engajamento dos Conselhos Tutelares;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20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Satisfação dos Conselheiros/as com a instalação da Escola e com o curso ofertado em 2013.</a:t>
            </a: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6866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2068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 ALCANÇADOS </a:t>
            </a:r>
            <a:endParaRPr lang="pt-BR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latin typeface="Century Schoolbook" pitchFamily="18" charset="0"/>
            </a:endParaRPr>
          </a:p>
          <a:p>
            <a:endParaRPr lang="pt-B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b="1" dirty="0">
              <a:latin typeface="Century Schoolbook" pitchFamily="18" charset="0"/>
            </a:endParaRPr>
          </a:p>
          <a:p>
            <a:endParaRPr lang="pt-BR" sz="2400" b="1" dirty="0" smtClean="0">
              <a:latin typeface="Century Schoolbook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350" y="1504950"/>
            <a:ext cx="3848100" cy="3580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450" y="1504950"/>
            <a:ext cx="4458516" cy="358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98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2555776" y="260648"/>
            <a:ext cx="6120680" cy="79208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 ALCANÇADOS </a:t>
            </a:r>
            <a:endParaRPr lang="pt-BR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57158" y="1142984"/>
            <a:ext cx="82868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400" b="1" dirty="0" smtClean="0">
              <a:latin typeface="Century Schoolbook" pitchFamily="18" charset="0"/>
            </a:endParaRPr>
          </a:p>
          <a:p>
            <a:endParaRPr lang="pt-B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sz="2400" b="1" dirty="0">
              <a:latin typeface="Century Schoolbook" pitchFamily="18" charset="0"/>
            </a:endParaRPr>
          </a:p>
          <a:p>
            <a:endParaRPr lang="pt-BR" sz="2400" b="1" dirty="0" smtClean="0">
              <a:latin typeface="Century Schoolbook" pitchFamily="18" charset="0"/>
            </a:endParaRPr>
          </a:p>
        </p:txBody>
      </p:sp>
      <p:pic>
        <p:nvPicPr>
          <p:cNvPr id="9" name="Espaço Reservado para Conteúdo 8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5229200"/>
            <a:ext cx="3888432" cy="1512168"/>
          </a:xfrm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30425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CaixaDeTexto 12"/>
          <p:cNvSpPr txBox="1"/>
          <p:nvPr/>
        </p:nvSpPr>
        <p:spPr>
          <a:xfrm>
            <a:off x="611560" y="1973981"/>
            <a:ext cx="4732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pt-B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pt-BR" dirty="0"/>
          </a:p>
        </p:txBody>
      </p:sp>
      <p:pic>
        <p:nvPicPr>
          <p:cNvPr id="10" name="Imagem 9" descr="E:\DCIM\109PHOTO\SAM_004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1412776"/>
            <a:ext cx="4176463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Imagem 11" descr="E:\Users\Cristiano e Daniela\Desktop\Escola dos Conselhos Mod. III\Fotos do Conselhos\DSCI15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12" y="1412776"/>
            <a:ext cx="4149254" cy="3816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6014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>
          <a:xfrm>
            <a:off x="1907704" y="1412776"/>
            <a:ext cx="6737623" cy="2952328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pPr algn="ctr"/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>
                <a:solidFill>
                  <a:schemeClr val="tx1"/>
                </a:solidFill>
              </a:rPr>
              <a:t/>
            </a:r>
            <a:br>
              <a:rPr lang="pt-BR" sz="2800" dirty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>
                <a:solidFill>
                  <a:schemeClr val="tx1"/>
                </a:solidFill>
              </a:rPr>
              <a:t/>
            </a:r>
            <a:br>
              <a:rPr lang="pt-BR" sz="2800" dirty="0">
                <a:solidFill>
                  <a:schemeClr val="tx1"/>
                </a:solidFill>
              </a:rPr>
            </a:br>
            <a:r>
              <a:rPr lang="pt-BR" sz="2800" dirty="0" smtClean="0">
                <a:solidFill>
                  <a:schemeClr val="tx1"/>
                </a:solidFill>
              </a:rPr>
              <a:t/>
            </a:r>
            <a:br>
              <a:rPr lang="pt-BR" sz="2800" dirty="0" smtClean="0">
                <a:solidFill>
                  <a:schemeClr val="tx1"/>
                </a:solidFill>
              </a:rPr>
            </a:br>
            <a:r>
              <a:rPr lang="pt-BR" sz="2800" dirty="0">
                <a:solidFill>
                  <a:schemeClr val="tx1"/>
                </a:solidFill>
              </a:rPr>
              <a:t/>
            </a:r>
            <a:br>
              <a:rPr lang="pt-BR" sz="2800" dirty="0">
                <a:solidFill>
                  <a:schemeClr val="tx1"/>
                </a:solidFill>
              </a:rPr>
            </a:br>
            <a:r>
              <a:rPr lang="pt-BR" sz="3200" dirty="0" smtClean="0">
                <a:solidFill>
                  <a:schemeClr val="tx1"/>
                </a:solidFill>
              </a:rPr>
              <a:t>OBRIGADA!!!</a:t>
            </a:r>
            <a:br>
              <a:rPr lang="pt-BR" sz="3200" dirty="0" smtClean="0">
                <a:solidFill>
                  <a:schemeClr val="tx1"/>
                </a:solidFill>
              </a:rPr>
            </a:br>
            <a:r>
              <a:rPr lang="pt-BR" sz="1800" dirty="0" smtClean="0">
                <a:solidFill>
                  <a:schemeClr val="tx1"/>
                </a:solidFill>
              </a:rPr>
              <a:t/>
            </a:r>
            <a:br>
              <a:rPr lang="pt-BR" sz="1800" dirty="0" smtClean="0">
                <a:solidFill>
                  <a:schemeClr val="tx1"/>
                </a:solidFill>
              </a:rPr>
            </a:b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FERNANDA OLIVIEIRA COSTA DE GÓES</a:t>
            </a:r>
            <a:b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COORDENADORA DE PROGRAMAS, PROJETOS E AÇÕES DE EXTENSÃO</a:t>
            </a:r>
            <a:b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proex@ifro.edu.br</a:t>
            </a: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escoladeconselhosifro@ifro.edu.br</a:t>
            </a: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BR" sz="1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2182-9609/2182-9629</a:t>
            </a:r>
            <a:r>
              <a:rPr lang="pt-BR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pt-BR" sz="28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BR" sz="28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73528" y="1498120"/>
            <a:ext cx="821537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2800" dirty="0" smtClean="0">
              <a:latin typeface="Century Schoolbook" pitchFamily="18" charset="0"/>
            </a:endParaRPr>
          </a:p>
          <a:p>
            <a:endParaRPr lang="pt-BR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4624"/>
            <a:ext cx="324036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437113"/>
            <a:ext cx="349726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26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Composto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3434</TotalTime>
  <Words>346</Words>
  <Application>Microsoft Office PowerPoint</Application>
  <PresentationFormat>Apresentação na tela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0" baseType="lpstr">
      <vt:lpstr>Balcão Envidraçado</vt:lpstr>
      <vt:lpstr>                 ESCOLA DE CONSELHOS DE RONDÔNIA </vt:lpstr>
      <vt:lpstr>O IFRO </vt:lpstr>
      <vt:lpstr>A ESCOLA EM RONDÔNIA </vt:lpstr>
      <vt:lpstr>GRUPO GESTOR</vt:lpstr>
      <vt:lpstr>OBJETIVOS DA ESCOLA</vt:lpstr>
      <vt:lpstr>RESULTADOS ALCANÇADOS </vt:lpstr>
      <vt:lpstr>RESULTADOS ALCANÇADOS </vt:lpstr>
      <vt:lpstr>RESULTADOS ALCANÇADOS </vt:lpstr>
      <vt:lpstr>                    OBRIGADA!!!  FERNANDA OLIVIEIRA COSTA DE GÓES COORDENADORA DE PROGRAMAS, PROJETOS E AÇÕES DE EXTENSÃO proex@ifro.edu.br escoladeconselhosifro@ifro.edu.br 2182-9609/2182-9629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Um Olhar ao Novo Código Florestal</dc:title>
  <dc:creator>CSG</dc:creator>
  <cp:lastModifiedBy>Fernanda Oliveira Costa de Goes</cp:lastModifiedBy>
  <cp:revision>107</cp:revision>
  <dcterms:created xsi:type="dcterms:W3CDTF">2012-11-30T01:22:44Z</dcterms:created>
  <dcterms:modified xsi:type="dcterms:W3CDTF">2014-09-11T19:27:39Z</dcterms:modified>
</cp:coreProperties>
</file>