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2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2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3" r:id="rId3"/>
    <p:sldMasterId id="2147483695" r:id="rId4"/>
    <p:sldMasterId id="2147483707" r:id="rId5"/>
    <p:sldMasterId id="2147483713" r:id="rId6"/>
    <p:sldMasterId id="2147483719" r:id="rId7"/>
    <p:sldMasterId id="2147483725" r:id="rId8"/>
    <p:sldMasterId id="2147483731" r:id="rId9"/>
    <p:sldMasterId id="2147483737" r:id="rId10"/>
    <p:sldMasterId id="2147483743" r:id="rId11"/>
    <p:sldMasterId id="2147483749" r:id="rId12"/>
    <p:sldMasterId id="2147483755" r:id="rId13"/>
    <p:sldMasterId id="2147483761" r:id="rId14"/>
    <p:sldMasterId id="2147483767" r:id="rId15"/>
    <p:sldMasterId id="2147483773" r:id="rId16"/>
    <p:sldMasterId id="2147483779" r:id="rId17"/>
    <p:sldMasterId id="2147483785" r:id="rId18"/>
    <p:sldMasterId id="2147483791" r:id="rId19"/>
    <p:sldMasterId id="2147483797" r:id="rId20"/>
    <p:sldMasterId id="2147483803" r:id="rId21"/>
    <p:sldMasterId id="2147483809" r:id="rId22"/>
    <p:sldMasterId id="2147483821" r:id="rId23"/>
  </p:sldMasterIdLst>
  <p:notesMasterIdLst>
    <p:notesMasterId r:id="rId146"/>
  </p:notesMasterIdLst>
  <p:sldIdLst>
    <p:sldId id="256" r:id="rId24"/>
    <p:sldId id="258" r:id="rId25"/>
    <p:sldId id="293" r:id="rId26"/>
    <p:sldId id="356" r:id="rId27"/>
    <p:sldId id="355" r:id="rId28"/>
    <p:sldId id="333" r:id="rId29"/>
    <p:sldId id="319" r:id="rId30"/>
    <p:sldId id="335" r:id="rId31"/>
    <p:sldId id="301" r:id="rId32"/>
    <p:sldId id="336" r:id="rId33"/>
    <p:sldId id="349" r:id="rId34"/>
    <p:sldId id="348" r:id="rId35"/>
    <p:sldId id="352" r:id="rId36"/>
    <p:sldId id="345" r:id="rId37"/>
    <p:sldId id="350" r:id="rId38"/>
    <p:sldId id="353" r:id="rId39"/>
    <p:sldId id="34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69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384" r:id="rId68"/>
    <p:sldId id="385" r:id="rId69"/>
    <p:sldId id="386" r:id="rId70"/>
    <p:sldId id="387" r:id="rId71"/>
    <p:sldId id="388" r:id="rId72"/>
    <p:sldId id="389" r:id="rId73"/>
    <p:sldId id="390" r:id="rId74"/>
    <p:sldId id="391" r:id="rId75"/>
    <p:sldId id="392" r:id="rId76"/>
    <p:sldId id="393" r:id="rId77"/>
    <p:sldId id="394" r:id="rId78"/>
    <p:sldId id="395" r:id="rId79"/>
    <p:sldId id="396" r:id="rId80"/>
    <p:sldId id="397" r:id="rId81"/>
    <p:sldId id="398" r:id="rId82"/>
    <p:sldId id="399" r:id="rId83"/>
    <p:sldId id="400" r:id="rId84"/>
    <p:sldId id="401" r:id="rId85"/>
    <p:sldId id="402" r:id="rId86"/>
    <p:sldId id="403" r:id="rId87"/>
    <p:sldId id="404" r:id="rId88"/>
    <p:sldId id="405" r:id="rId89"/>
    <p:sldId id="406" r:id="rId90"/>
    <p:sldId id="407" r:id="rId91"/>
    <p:sldId id="408" r:id="rId92"/>
    <p:sldId id="409" r:id="rId93"/>
    <p:sldId id="410" r:id="rId94"/>
    <p:sldId id="411" r:id="rId95"/>
    <p:sldId id="412" r:id="rId96"/>
    <p:sldId id="413" r:id="rId97"/>
    <p:sldId id="414" r:id="rId98"/>
    <p:sldId id="415" r:id="rId99"/>
    <p:sldId id="416" r:id="rId100"/>
    <p:sldId id="417" r:id="rId101"/>
    <p:sldId id="418" r:id="rId102"/>
    <p:sldId id="419" r:id="rId103"/>
    <p:sldId id="420" r:id="rId104"/>
    <p:sldId id="421" r:id="rId105"/>
    <p:sldId id="422" r:id="rId106"/>
    <p:sldId id="423" r:id="rId107"/>
    <p:sldId id="424" r:id="rId108"/>
    <p:sldId id="425" r:id="rId109"/>
    <p:sldId id="426" r:id="rId110"/>
    <p:sldId id="427" r:id="rId111"/>
    <p:sldId id="428" r:id="rId112"/>
    <p:sldId id="429" r:id="rId113"/>
    <p:sldId id="430" r:id="rId114"/>
    <p:sldId id="431" r:id="rId115"/>
    <p:sldId id="432" r:id="rId116"/>
    <p:sldId id="433" r:id="rId117"/>
    <p:sldId id="434" r:id="rId118"/>
    <p:sldId id="435" r:id="rId119"/>
    <p:sldId id="436" r:id="rId120"/>
    <p:sldId id="437" r:id="rId121"/>
    <p:sldId id="438" r:id="rId122"/>
    <p:sldId id="439" r:id="rId123"/>
    <p:sldId id="440" r:id="rId124"/>
    <p:sldId id="441" r:id="rId125"/>
    <p:sldId id="442" r:id="rId126"/>
    <p:sldId id="443" r:id="rId127"/>
    <p:sldId id="444" r:id="rId128"/>
    <p:sldId id="445" r:id="rId129"/>
    <p:sldId id="446" r:id="rId130"/>
    <p:sldId id="447" r:id="rId131"/>
    <p:sldId id="448" r:id="rId132"/>
    <p:sldId id="449" r:id="rId133"/>
    <p:sldId id="450" r:id="rId134"/>
    <p:sldId id="451" r:id="rId135"/>
    <p:sldId id="452" r:id="rId136"/>
    <p:sldId id="453" r:id="rId137"/>
    <p:sldId id="454" r:id="rId138"/>
    <p:sldId id="455" r:id="rId139"/>
    <p:sldId id="456" r:id="rId140"/>
    <p:sldId id="457" r:id="rId141"/>
    <p:sldId id="458" r:id="rId142"/>
    <p:sldId id="459" r:id="rId143"/>
    <p:sldId id="460" r:id="rId144"/>
    <p:sldId id="461" r:id="rId1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56E"/>
    <a:srgbClr val="DA9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4090" autoAdjust="0"/>
    <p:restoredTop sz="94673"/>
  </p:normalViewPr>
  <p:slideViewPr>
    <p:cSldViewPr snapToGrid="0" snapToObjects="1">
      <p:cViewPr>
        <p:scale>
          <a:sx n="40" d="100"/>
          <a:sy n="40" d="100"/>
        </p:scale>
        <p:origin x="-3660" y="-1770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63" Type="http://schemas.openxmlformats.org/officeDocument/2006/relationships/slide" Target="slides/slide40.xml"/><Relationship Id="rId84" Type="http://schemas.openxmlformats.org/officeDocument/2006/relationships/slide" Target="slides/slide61.xml"/><Relationship Id="rId138" Type="http://schemas.openxmlformats.org/officeDocument/2006/relationships/slide" Target="slides/slide115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53" Type="http://schemas.openxmlformats.org/officeDocument/2006/relationships/slide" Target="slides/slide30.xml"/><Relationship Id="rId74" Type="http://schemas.openxmlformats.org/officeDocument/2006/relationships/slide" Target="slides/slide51.xml"/><Relationship Id="rId128" Type="http://schemas.openxmlformats.org/officeDocument/2006/relationships/slide" Target="slides/slide105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2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3.xml"/><Relationship Id="rId47" Type="http://schemas.openxmlformats.org/officeDocument/2006/relationships/slide" Target="slides/slide24.xml"/><Relationship Id="rId68" Type="http://schemas.openxmlformats.org/officeDocument/2006/relationships/slide" Target="slides/slide45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4.xml"/><Relationship Id="rId58" Type="http://schemas.openxmlformats.org/officeDocument/2006/relationships/slide" Target="slides/slide35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44" Type="http://schemas.openxmlformats.org/officeDocument/2006/relationships/slide" Target="slides/slide121.xml"/><Relationship Id="rId90" Type="http://schemas.openxmlformats.org/officeDocument/2006/relationships/slide" Target="slides/slide6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PROPESP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PROEN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PLAN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PLAN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PLAN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ASCOM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TI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TI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hale\prodin$\prodin_public\DPLAN\Reuni&#227;o%20de%20Avalia&#231;&#227;o%20da%20Estrat&#233;gia%20-%20RAE\7&#170;%20R.A.E\FICHAS%20DE%20INDICADORES%20COM%20METAS%20-%20DGTI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2000"/>
              <a:t>Tarefas inseridas no Sistema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C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F7-41D1-BBE3-35ADAB815492}"/>
              </c:ext>
            </c:extLst>
          </c:dPt>
          <c:dLbls>
            <c:dLbl>
              <c:idx val="4"/>
              <c:layout>
                <c:manualLayout>
                  <c:x val="8.4705885491649299E-3"/>
                  <c:y val="-4.316916371763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F7-41D1-BBE3-35ADAB815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Monitor_Controle!$E$22:$E$33</c:f>
              <c:numCache>
                <c:formatCode>_-* #,##0_-;\-* #,##0_-;_-* "-"??_-;_-@_-</c:formatCode>
                <c:ptCount val="11"/>
                <c:pt idx="0">
                  <c:v>37</c:v>
                </c:pt>
                <c:pt idx="1">
                  <c:v>54</c:v>
                </c:pt>
                <c:pt idx="2">
                  <c:v>76</c:v>
                </c:pt>
                <c:pt idx="3">
                  <c:v>20</c:v>
                </c:pt>
                <c:pt idx="4">
                  <c:v>26</c:v>
                </c:pt>
                <c:pt idx="5">
                  <c:v>161</c:v>
                </c:pt>
                <c:pt idx="6">
                  <c:v>39</c:v>
                </c:pt>
                <c:pt idx="7">
                  <c:v>435</c:v>
                </c:pt>
                <c:pt idx="8">
                  <c:v>314</c:v>
                </c:pt>
                <c:pt idx="9">
                  <c:v>285</c:v>
                </c:pt>
                <c:pt idx="10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F7-41D1-BBE3-35ADAB815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60727040"/>
        <c:axId val="182298880"/>
        <c:axId val="0"/>
      </c:bar3DChart>
      <c:catAx>
        <c:axId val="1607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2298880"/>
        <c:crosses val="autoZero"/>
        <c:auto val="1"/>
        <c:lblAlgn val="ctr"/>
        <c:lblOffset val="100"/>
        <c:noMultiLvlLbl val="0"/>
      </c:catAx>
      <c:valAx>
        <c:axId val="18229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07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/>
            </a:pPr>
            <a:r>
              <a:rPr lang="pt-BR" sz="1800" b="1"/>
              <a:t>Ações entregues</a:t>
            </a:r>
            <a:r>
              <a:rPr lang="pt-BR" sz="1800" b="1" baseline="0"/>
              <a:t> e não entregues</a:t>
            </a:r>
            <a:endParaRPr lang="pt-BR" sz="1800" b="1"/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Monitor_Controle!$U$3</c:f>
              <c:strCache>
                <c:ptCount val="1"/>
                <c:pt idx="0">
                  <c:v>Entregue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10,21%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Monitor_Controle!$U$7:$U$15</c:f>
              <c:numCache>
                <c:formatCode>0.00%</c:formatCode>
                <c:ptCount val="9"/>
                <c:pt idx="0">
                  <c:v>0</c:v>
                </c:pt>
                <c:pt idx="1">
                  <c:v>2.3809523809523808E-2</c:v>
                </c:pt>
                <c:pt idx="2">
                  <c:v>5.1522248243559721E-2</c:v>
                </c:pt>
                <c:pt idx="3">
                  <c:v>6.6037735849056603E-2</c:v>
                </c:pt>
                <c:pt idx="4">
                  <c:v>5.128205128205128E-2</c:v>
                </c:pt>
                <c:pt idx="5">
                  <c:v>0.17897727272727273</c:v>
                </c:pt>
                <c:pt idx="6">
                  <c:v>0.08</c:v>
                </c:pt>
                <c:pt idx="7">
                  <c:v>2.2935779816513763E-2</c:v>
                </c:pt>
                <c:pt idx="8">
                  <c:v>3.125E-2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46-4573-830D-42094ED9C42A}"/>
            </c:ext>
          </c:extLst>
        </c:ser>
        <c:ser>
          <c:idx val="1"/>
          <c:order val="1"/>
          <c:tx>
            <c:strRef>
              <c:f>Monitor_Controle!$W$3</c:f>
              <c:strCache>
                <c:ptCount val="1"/>
                <c:pt idx="0">
                  <c:v>A ser entregue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 89,79%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numFmt formatCode="0.00%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Monitor_Controle!$W$7:$W$15</c:f>
              <c:numCache>
                <c:formatCode>0.00%</c:formatCode>
                <c:ptCount val="9"/>
                <c:pt idx="0">
                  <c:v>1</c:v>
                </c:pt>
                <c:pt idx="1">
                  <c:v>0.97619047619047616</c:v>
                </c:pt>
                <c:pt idx="2">
                  <c:v>0.94847775175644022</c:v>
                </c:pt>
                <c:pt idx="3">
                  <c:v>0.93396226415094341</c:v>
                </c:pt>
                <c:pt idx="4">
                  <c:v>0.94871794871794868</c:v>
                </c:pt>
                <c:pt idx="5">
                  <c:v>0.82102272727272729</c:v>
                </c:pt>
                <c:pt idx="6">
                  <c:v>0.92</c:v>
                </c:pt>
                <c:pt idx="7">
                  <c:v>0.97706422018348627</c:v>
                </c:pt>
                <c:pt idx="8">
                  <c:v>0.96875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46-4573-830D-42094ED9C4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gapDepth val="55"/>
        <c:shape val="cylinder"/>
        <c:axId val="244889088"/>
        <c:axId val="266089536"/>
        <c:axId val="0"/>
      </c:bar3DChart>
      <c:catAx>
        <c:axId val="2448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266089536"/>
        <c:crosses val="autoZero"/>
        <c:auto val="1"/>
        <c:lblAlgn val="ctr"/>
        <c:lblOffset val="100"/>
        <c:noMultiLvlLbl val="0"/>
      </c:catAx>
      <c:valAx>
        <c:axId val="26608953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4488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99609">
          <a:schemeClr val="tx1">
            <a:lumMod val="50000"/>
            <a:lumOff val="50000"/>
          </a:schemeClr>
        </a:gs>
        <a:gs pos="99218">
          <a:srgbClr val="BEBEBE"/>
        </a:gs>
        <a:gs pos="98437">
          <a:srgbClr val="BDBDBD"/>
        </a:gs>
        <a:gs pos="1000">
          <a:srgbClr val="BABABA"/>
        </a:gs>
        <a:gs pos="100000">
          <a:srgbClr val="B4B4B4"/>
        </a:gs>
        <a:gs pos="100000">
          <a:srgbClr val="A8A8A8"/>
        </a:gs>
        <a:gs pos="4000">
          <a:srgbClr val="909090">
            <a:lumMod val="65000"/>
            <a:lumOff val="35000"/>
          </a:srgbClr>
        </a:gs>
        <a:gs pos="2000">
          <a:srgbClr val="606060"/>
        </a:gs>
        <a:gs pos="46000">
          <a:scrgbClr r="0" g="0" b="0"/>
        </a:gs>
        <a:gs pos="0">
          <a:schemeClr val="lt1">
            <a:lumMod val="75000"/>
          </a:schemeClr>
        </a:gs>
      </a:gsLst>
      <a:path path="circle">
        <a:fillToRect l="50000" t="-80000" r="50000" b="180000"/>
      </a:path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50"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pt-BR" sz="2000"/>
              <a:t>Gráficos</a:t>
            </a:r>
            <a:r>
              <a:rPr lang="pt-BR" sz="2000" baseline="0"/>
              <a:t> dos Resultados da REITORIA</a:t>
            </a:r>
            <a:endParaRPr lang="pt-BR" sz="20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8.9630383441178227E-2"/>
                  <c:y val="0.13268377684338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557852563171742"/>
                  <c:y val="-2.3878924513473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1459353765909626E-2"/>
                  <c:y val="-0.208322233026520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Monitor_Controle!$U$3:$W$3</c:f>
              <c:strCache>
                <c:ptCount val="3"/>
                <c:pt idx="0">
                  <c:v>Entregue (%)</c:v>
                </c:pt>
                <c:pt idx="1">
                  <c:v>A ser entregue</c:v>
                </c:pt>
                <c:pt idx="2">
                  <c:v>A ser entregue (%)</c:v>
                </c:pt>
              </c:strCache>
            </c:strRef>
          </c:cat>
          <c:val>
            <c:numRef>
              <c:f>Monitor_Controle!$U$5:$W$5</c:f>
              <c:numCache>
                <c:formatCode>General</c:formatCode>
                <c:ptCount val="3"/>
                <c:pt idx="0" formatCode="0.00%">
                  <c:v>0.1217</c:v>
                </c:pt>
                <c:pt idx="2" formatCode="0.00%">
                  <c:v>0.87829999999999997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gradFill flip="none" rotWithShape="1">
      <a:gsLst>
        <a:gs pos="94000">
          <a:schemeClr val="tx1">
            <a:lumMod val="65000"/>
            <a:lumOff val="35000"/>
          </a:schemeClr>
        </a:gs>
        <a:gs pos="96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100000" t="100000"/>
      </a:path>
      <a:tileRect r="-100000" b="-100000"/>
    </a:gradFill>
  </c:spPr>
  <c:txPr>
    <a:bodyPr/>
    <a:lstStyle/>
    <a:p>
      <a:pPr>
        <a:defRPr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pt-BR" sz="2000"/>
              <a:t>Gráficos</a:t>
            </a:r>
            <a:r>
              <a:rPr lang="pt-BR" sz="2000" baseline="0"/>
              <a:t> dos Resultados dos CAMPI</a:t>
            </a:r>
            <a:endParaRPr lang="pt-BR" sz="20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1.4823568020033737E-2"/>
                  <c:y val="0.100964727665072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557852563171742"/>
                  <c:y val="-2.3878924513473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1459353765909626E-2"/>
                  <c:y val="-0.208322233026520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Monitor_Controle!$U$3:$W$3</c:f>
              <c:strCache>
                <c:ptCount val="3"/>
                <c:pt idx="0">
                  <c:v>Entregue (%)</c:v>
                </c:pt>
                <c:pt idx="1">
                  <c:v>A ser entregue</c:v>
                </c:pt>
                <c:pt idx="2">
                  <c:v>A ser entregue (%)</c:v>
                </c:pt>
              </c:strCache>
            </c:strRef>
          </c:cat>
          <c:val>
            <c:numRef>
              <c:f>Monitor_Controle!$U$6:$W$6</c:f>
              <c:numCache>
                <c:formatCode>General</c:formatCode>
                <c:ptCount val="3"/>
                <c:pt idx="0" formatCode="0.00%">
                  <c:v>2.3800000000000002E-2</c:v>
                </c:pt>
                <c:pt idx="2" formatCode="0.00%">
                  <c:v>0.97619999999999996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gradFill flip="none" rotWithShape="1">
      <a:gsLst>
        <a:gs pos="94000">
          <a:schemeClr val="tx1">
            <a:lumMod val="65000"/>
            <a:lumOff val="35000"/>
          </a:schemeClr>
        </a:gs>
        <a:gs pos="96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100000" t="100000"/>
      </a:path>
      <a:tileRect r="-100000" b="-100000"/>
    </a:gradFill>
  </c:spPr>
  <c:txPr>
    <a:bodyPr/>
    <a:lstStyle/>
    <a:p>
      <a:pPr>
        <a:defRPr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pt-BR" sz="2000"/>
              <a:t>Gráficos</a:t>
            </a:r>
            <a:r>
              <a:rPr lang="pt-BR" sz="2000" baseline="0"/>
              <a:t> das entregas do IFRO </a:t>
            </a:r>
            <a:endParaRPr lang="pt-BR" sz="200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4.2485709449395809E-2"/>
                  <c:y val="0.132683854381735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1557852563171742"/>
                  <c:y val="-2.38789245134735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1459353765909626E-2"/>
                  <c:y val="-0.208322233026520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Monitor_Controle!$U$3:$W$3</c:f>
              <c:strCache>
                <c:ptCount val="3"/>
                <c:pt idx="0">
                  <c:v>Entregue (%)</c:v>
                </c:pt>
                <c:pt idx="1">
                  <c:v>A ser entregue</c:v>
                </c:pt>
                <c:pt idx="2">
                  <c:v>A ser entregue (%)</c:v>
                </c:pt>
              </c:strCache>
            </c:strRef>
          </c:cat>
          <c:val>
            <c:numRef>
              <c:f>Monitor_Controle!$U$4:$W$4</c:f>
              <c:numCache>
                <c:formatCode>General</c:formatCode>
                <c:ptCount val="3"/>
                <c:pt idx="0" formatCode="0.00%">
                  <c:v>8.6400000000000005E-2</c:v>
                </c:pt>
                <c:pt idx="2" formatCode="0.00%">
                  <c:v>0.91359999999999997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gradFill flip="none" rotWithShape="1">
      <a:gsLst>
        <a:gs pos="94000">
          <a:schemeClr val="tx1">
            <a:lumMod val="65000"/>
            <a:lumOff val="35000"/>
          </a:schemeClr>
        </a:gs>
        <a:gs pos="96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100000" t="100000"/>
      </a:path>
      <a:tileRect r="-100000" b="-100000"/>
    </a:gradFill>
  </c:spPr>
  <c:txPr>
    <a:bodyPr/>
    <a:lstStyle/>
    <a:p>
      <a:pPr>
        <a:defRPr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'&lt;I5.2&gt;'!$B$27</c:f>
              <c:strCache>
                <c:ptCount val="1"/>
                <c:pt idx="0">
                  <c:v>Índice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'&lt;I5.2&gt;'!$C$24:$M$24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'&lt;I5.2&gt;'!$C$27:$M$27</c:f>
              <c:numCache>
                <c:formatCode>0.00%</c:formatCode>
                <c:ptCount val="11"/>
                <c:pt idx="0">
                  <c:v>0.55000000000000004</c:v>
                </c:pt>
                <c:pt idx="1">
                  <c:v>0.49606299212598426</c:v>
                </c:pt>
                <c:pt idx="2">
                  <c:v>0.60122699386503065</c:v>
                </c:pt>
                <c:pt idx="3">
                  <c:v>0.84591194968553463</c:v>
                </c:pt>
                <c:pt idx="4">
                  <c:v>0.85534591194968557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'&lt;I5.2&gt;'!$B$28</c:f>
              <c:strCache>
                <c:ptCount val="1"/>
                <c:pt idx="0">
                  <c:v>Meta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'&lt;I5.2&gt;'!$C$24:$M$24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'&lt;I5.2&gt;'!$C$28:$M$28</c:f>
              <c:numCache>
                <c:formatCode>0.00%</c:formatCode>
                <c:ptCount val="11"/>
                <c:pt idx="0">
                  <c:v>0.75</c:v>
                </c:pt>
                <c:pt idx="1">
                  <c:v>0.75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014720"/>
        <c:axId val="266392640"/>
      </c:barChart>
      <c:catAx>
        <c:axId val="386014720"/>
        <c:scaling>
          <c:orientation val="minMax"/>
        </c:scaling>
        <c:delete val="0"/>
        <c:axPos val="b"/>
        <c:majorTickMark val="out"/>
        <c:minorTickMark val="none"/>
        <c:tickLblPos val="nextTo"/>
        <c:crossAx val="266392640"/>
        <c:crosses val="autoZero"/>
        <c:auto val="1"/>
        <c:lblAlgn val="ctr"/>
        <c:lblOffset val="100"/>
        <c:noMultiLvlLbl val="0"/>
      </c:catAx>
      <c:valAx>
        <c:axId val="26639264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3860147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Indicador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'&lt;I6.1&gt;'!$B$24:$M$24</c:f>
              <c:strCache>
                <c:ptCount val="12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  <c:pt idx="11">
                  <c:v>2SEM/2022</c:v>
                </c:pt>
              </c:strCache>
            </c:strRef>
          </c:cat>
          <c:val>
            <c:numRef>
              <c:f>'&lt;I6.1&gt;'!$B$25:$M$25</c:f>
              <c:numCache>
                <c:formatCode>0</c:formatCode>
                <c:ptCount val="12"/>
                <c:pt idx="0">
                  <c:v>0</c:v>
                </c:pt>
                <c:pt idx="1">
                  <c:v>11</c:v>
                </c:pt>
                <c:pt idx="2">
                  <c:v>17</c:v>
                </c:pt>
                <c:pt idx="3">
                  <c:v>27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v>Meta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'&lt;I6.1&gt;'!$B$24:$M$24</c:f>
              <c:strCache>
                <c:ptCount val="12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  <c:pt idx="11">
                  <c:v>2SEM/2022</c:v>
                </c:pt>
              </c:strCache>
            </c:strRef>
          </c:cat>
          <c:val>
            <c:numRef>
              <c:f>'&lt;I6.1&gt;'!$B$26:$M$26</c:f>
              <c:numCache>
                <c:formatCode>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477760"/>
        <c:axId val="272409728"/>
      </c:barChart>
      <c:catAx>
        <c:axId val="279477760"/>
        <c:scaling>
          <c:orientation val="minMax"/>
        </c:scaling>
        <c:delete val="0"/>
        <c:axPos val="b"/>
        <c:majorTickMark val="out"/>
        <c:minorTickMark val="none"/>
        <c:tickLblPos val="nextTo"/>
        <c:crossAx val="272409728"/>
        <c:crosses val="autoZero"/>
        <c:auto val="1"/>
        <c:lblAlgn val="ctr"/>
        <c:lblOffset val="100"/>
        <c:noMultiLvlLbl val="0"/>
      </c:catAx>
      <c:valAx>
        <c:axId val="27240972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794777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Indicador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PROPESP.xlsx]&lt;I6.2&gt;'!$B$24:$M$24</c:f>
              <c:strCache>
                <c:ptCount val="12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  <c:pt idx="11">
                  <c:v>2SEM/2022</c:v>
                </c:pt>
              </c:strCache>
            </c:strRef>
          </c:cat>
          <c:val>
            <c:numRef>
              <c:f>'[FICHAS DE INDICADORES COM METAS - PROPESP.xlsx]&lt;I6.2&gt;'!$B$25:$M$25</c:f>
              <c:numCache>
                <c:formatCode>0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12</c:v>
                </c:pt>
              </c:numCache>
            </c:numRef>
          </c:val>
        </c:ser>
        <c:ser>
          <c:idx val="1"/>
          <c:order val="1"/>
          <c:tx>
            <c:v>Meta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PROPESP.xlsx]&lt;I6.2&gt;'!$B$24:$M$24</c:f>
              <c:strCache>
                <c:ptCount val="12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  <c:pt idx="11">
                  <c:v>2SEM/2022</c:v>
                </c:pt>
              </c:strCache>
            </c:strRef>
          </c:cat>
          <c:val>
            <c:numRef>
              <c:f>'[FICHAS DE INDICADORES COM METAS - PROPESP.xlsx]&lt;I6.2&gt;'!$B$26:$M$26</c:f>
              <c:numCache>
                <c:formatCode>0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15</c:v>
                </c:pt>
                <c:pt idx="3">
                  <c:v>15</c:v>
                </c:pt>
                <c:pt idx="4">
                  <c:v>20</c:v>
                </c:pt>
                <c:pt idx="5">
                  <c:v>20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494656"/>
        <c:axId val="395708672"/>
      </c:barChart>
      <c:catAx>
        <c:axId val="279494656"/>
        <c:scaling>
          <c:orientation val="minMax"/>
        </c:scaling>
        <c:delete val="0"/>
        <c:axPos val="b"/>
        <c:majorTickMark val="out"/>
        <c:minorTickMark val="none"/>
        <c:tickLblPos val="nextTo"/>
        <c:crossAx val="395708672"/>
        <c:crosses val="autoZero"/>
        <c:auto val="1"/>
        <c:lblAlgn val="ctr"/>
        <c:lblOffset val="100"/>
        <c:noMultiLvlLbl val="0"/>
      </c:catAx>
      <c:valAx>
        <c:axId val="3957086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794946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PROEN.xlsx]&lt;I6.3&gt;'!$C$24:$M$24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PROEN.xlsx]&lt;I6.3&gt;'!$C$27:$M$27</c:f>
              <c:numCache>
                <c:formatCode>0.00%</c:formatCode>
                <c:ptCount val="11"/>
                <c:pt idx="0">
                  <c:v>0.98765432098765427</c:v>
                </c:pt>
                <c:pt idx="1">
                  <c:v>0.98684210526315785</c:v>
                </c:pt>
                <c:pt idx="2">
                  <c:v>0.71649484536082475</c:v>
                </c:pt>
                <c:pt idx="3">
                  <c:v>0.97058823529411764</c:v>
                </c:pt>
                <c:pt idx="4">
                  <c:v>0.65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PROEN.xlsx]&lt;I6.3&gt;'!$C$24:$M$24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PROEN.xlsx]&lt;I6.3&gt;'!$C$28:$M$28</c:f>
              <c:numCache>
                <c:formatCode>0.00%</c:formatCode>
                <c:ptCount val="11"/>
                <c:pt idx="0">
                  <c:v>0.7</c:v>
                </c:pt>
                <c:pt idx="1">
                  <c:v>0.7</c:v>
                </c:pt>
                <c:pt idx="2">
                  <c:v>0.8</c:v>
                </c:pt>
                <c:pt idx="3">
                  <c:v>0.8</c:v>
                </c:pt>
                <c:pt idx="4">
                  <c:v>0.9</c:v>
                </c:pt>
                <c:pt idx="5">
                  <c:v>0.9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490048"/>
        <c:axId val="395713856"/>
      </c:barChart>
      <c:catAx>
        <c:axId val="279490048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395713856"/>
        <c:crosses val="autoZero"/>
        <c:auto val="1"/>
        <c:lblAlgn val="ctr"/>
        <c:lblOffset val="100"/>
        <c:noMultiLvlLbl val="1"/>
      </c:catAx>
      <c:valAx>
        <c:axId val="39571385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27949004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'&lt;I9.1&gt;'!$C$24:$M$24</c:f>
              <c:strCache>
                <c:ptCount val="11"/>
                <c:pt idx="0">
                  <c:v>1TRI/2018</c:v>
                </c:pt>
                <c:pt idx="1">
                  <c:v>2TRI/2018</c:v>
                </c:pt>
                <c:pt idx="2">
                  <c:v>3TRI/2018</c:v>
                </c:pt>
                <c:pt idx="3">
                  <c:v>4TRI/2018</c:v>
                </c:pt>
                <c:pt idx="4">
                  <c:v>1TRI/2019</c:v>
                </c:pt>
                <c:pt idx="5">
                  <c:v>2TRI/2019</c:v>
                </c:pt>
                <c:pt idx="6">
                  <c:v>3TRI/2019</c:v>
                </c:pt>
                <c:pt idx="7">
                  <c:v>4TRI/2019</c:v>
                </c:pt>
                <c:pt idx="8">
                  <c:v>1TRI/2020</c:v>
                </c:pt>
                <c:pt idx="9">
                  <c:v>2TRI/2020</c:v>
                </c:pt>
                <c:pt idx="10">
                  <c:v>3TRI/2020</c:v>
                </c:pt>
              </c:strCache>
            </c:strRef>
          </c:cat>
          <c:val>
            <c:numRef>
              <c:f>'&lt;I9.1&gt;'!$C$27:$M$27</c:f>
              <c:numCache>
                <c:formatCode>0.00%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DC3912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'&lt;I9.1&gt;'!$C$24:$M$24</c:f>
              <c:strCache>
                <c:ptCount val="11"/>
                <c:pt idx="0">
                  <c:v>1TRI/2018</c:v>
                </c:pt>
                <c:pt idx="1">
                  <c:v>2TRI/2018</c:v>
                </c:pt>
                <c:pt idx="2">
                  <c:v>3TRI/2018</c:v>
                </c:pt>
                <c:pt idx="3">
                  <c:v>4TRI/2018</c:v>
                </c:pt>
                <c:pt idx="4">
                  <c:v>1TRI/2019</c:v>
                </c:pt>
                <c:pt idx="5">
                  <c:v>2TRI/2019</c:v>
                </c:pt>
                <c:pt idx="6">
                  <c:v>3TRI/2019</c:v>
                </c:pt>
                <c:pt idx="7">
                  <c:v>4TRI/2019</c:v>
                </c:pt>
                <c:pt idx="8">
                  <c:v>1TRI/2020</c:v>
                </c:pt>
                <c:pt idx="9">
                  <c:v>2TRI/2020</c:v>
                </c:pt>
                <c:pt idx="10">
                  <c:v>3TRI/2020</c:v>
                </c:pt>
              </c:strCache>
            </c:strRef>
          </c:cat>
          <c:val>
            <c:numRef>
              <c:f>'&lt;I9.1&gt;'!$C$28:$M$28</c:f>
              <c:numCache>
                <c:formatCode>0.00%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495168"/>
        <c:axId val="272414336"/>
      </c:barChart>
      <c:catAx>
        <c:axId val="279495168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272414336"/>
        <c:crosses val="autoZero"/>
        <c:auto val="1"/>
        <c:lblAlgn val="ctr"/>
        <c:lblOffset val="100"/>
        <c:noMultiLvlLbl val="1"/>
      </c:catAx>
      <c:valAx>
        <c:axId val="272414336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27949516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chemeClr val="bg1"/>
    </a:solidFill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'&lt;I9.2&gt;'!$C$24:$M$24</c:f>
              <c:strCache>
                <c:ptCount val="11"/>
                <c:pt idx="0">
                  <c:v>1TRI/2019</c:v>
                </c:pt>
                <c:pt idx="1">
                  <c:v>2TRI/2019</c:v>
                </c:pt>
                <c:pt idx="2">
                  <c:v>3TRI/2019</c:v>
                </c:pt>
                <c:pt idx="3">
                  <c:v>4TRI/2019</c:v>
                </c:pt>
                <c:pt idx="4">
                  <c:v>1TRI/2020</c:v>
                </c:pt>
                <c:pt idx="5">
                  <c:v>2TRI/2020</c:v>
                </c:pt>
                <c:pt idx="6">
                  <c:v>3TRI/2020</c:v>
                </c:pt>
                <c:pt idx="7">
                  <c:v>4TRI/2020</c:v>
                </c:pt>
                <c:pt idx="8">
                  <c:v>1TRI/2021</c:v>
                </c:pt>
                <c:pt idx="9">
                  <c:v>2TRI/2021</c:v>
                </c:pt>
                <c:pt idx="10">
                  <c:v>3TRI/2021</c:v>
                </c:pt>
              </c:strCache>
            </c:strRef>
          </c:cat>
          <c:val>
            <c:numRef>
              <c:f>'&lt;I9.2&gt;'!$C$27:$M$27</c:f>
              <c:numCache>
                <c:formatCode>0.00%</c:formatCode>
                <c:ptCount val="11"/>
                <c:pt idx="0">
                  <c:v>0.58333333333333337</c:v>
                </c:pt>
                <c:pt idx="1">
                  <c:v>0.17857142857142858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DC3912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'&lt;I9.2&gt;'!$C$24:$M$24</c:f>
              <c:strCache>
                <c:ptCount val="11"/>
                <c:pt idx="0">
                  <c:v>1TRI/2019</c:v>
                </c:pt>
                <c:pt idx="1">
                  <c:v>2TRI/2019</c:v>
                </c:pt>
                <c:pt idx="2">
                  <c:v>3TRI/2019</c:v>
                </c:pt>
                <c:pt idx="3">
                  <c:v>4TRI/2019</c:v>
                </c:pt>
                <c:pt idx="4">
                  <c:v>1TRI/2020</c:v>
                </c:pt>
                <c:pt idx="5">
                  <c:v>2TRI/2020</c:v>
                </c:pt>
                <c:pt idx="6">
                  <c:v>3TRI/2020</c:v>
                </c:pt>
                <c:pt idx="7">
                  <c:v>4TRI/2020</c:v>
                </c:pt>
                <c:pt idx="8">
                  <c:v>1TRI/2021</c:v>
                </c:pt>
                <c:pt idx="9">
                  <c:v>2TRI/2021</c:v>
                </c:pt>
                <c:pt idx="10">
                  <c:v>3TRI/2021</c:v>
                </c:pt>
              </c:strCache>
            </c:strRef>
          </c:cat>
          <c:val>
            <c:numRef>
              <c:f>'&lt;I9.2&gt;'!$C$28:$M$28</c:f>
              <c:numCache>
                <c:formatCode>0.00%</c:formatCode>
                <c:ptCount val="11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498240"/>
        <c:axId val="326595072"/>
      </c:barChart>
      <c:catAx>
        <c:axId val="279498240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326595072"/>
        <c:crosses val="autoZero"/>
        <c:auto val="1"/>
        <c:lblAlgn val="ctr"/>
        <c:lblOffset val="100"/>
        <c:noMultiLvlLbl val="1"/>
      </c:catAx>
      <c:valAx>
        <c:axId val="32659507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279498240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pt-BR"/>
              <a:t>Tarefas inseridas no Sistema</a:t>
            </a:r>
          </a:p>
        </c:rich>
      </c:tx>
      <c:layout/>
      <c:overlay val="0"/>
    </c:title>
    <c:autoTitleDeleted val="0"/>
    <c:view3D>
      <c:rotX val="0"/>
      <c:rotY val="0"/>
      <c:depthPercent val="60"/>
      <c:rAngAx val="0"/>
      <c:perspective val="10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Monitor_Controle!$E$3</c:f>
              <c:strCache>
                <c:ptCount val="1"/>
                <c:pt idx="0">
                  <c:v>Tarefas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Monitor_Controle!$E$7:$E$15</c:f>
              <c:numCache>
                <c:formatCode>_-* #,##0_-;\-* #,##0_-;_-* "-"??_-;_-@_-</c:formatCode>
                <c:ptCount val="9"/>
                <c:pt idx="0">
                  <c:v>162</c:v>
                </c:pt>
                <c:pt idx="1">
                  <c:v>84</c:v>
                </c:pt>
                <c:pt idx="2">
                  <c:v>427</c:v>
                </c:pt>
                <c:pt idx="3">
                  <c:v>424</c:v>
                </c:pt>
                <c:pt idx="4">
                  <c:v>234</c:v>
                </c:pt>
                <c:pt idx="5">
                  <c:v>704</c:v>
                </c:pt>
                <c:pt idx="6">
                  <c:v>200</c:v>
                </c:pt>
                <c:pt idx="7">
                  <c:v>218</c:v>
                </c:pt>
                <c:pt idx="8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A0-4AF1-8177-95FA7BA228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60729088"/>
        <c:axId val="182301760"/>
        <c:axId val="0"/>
      </c:bar3DChart>
      <c:catAx>
        <c:axId val="160729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900"/>
            </a:pPr>
            <a:endParaRPr lang="pt-BR"/>
          </a:p>
        </c:txPr>
        <c:crossAx val="182301760"/>
        <c:crosses val="autoZero"/>
        <c:auto val="1"/>
        <c:lblAlgn val="ctr"/>
        <c:lblOffset val="100"/>
        <c:noMultiLvlLbl val="0"/>
      </c:catAx>
      <c:valAx>
        <c:axId val="182301760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160729088"/>
        <c:crosses val="autoZero"/>
        <c:crossBetween val="between"/>
      </c:valAx>
      <c:spPr>
        <a:gradFill>
          <a:gsLst>
            <a:gs pos="0">
              <a:schemeClr val="dk1">
                <a:lumMod val="65000"/>
                <a:lumOff val="35000"/>
              </a:schemeClr>
            </a:gs>
            <a:gs pos="100000">
              <a:schemeClr val="dk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</a:gradFill>
      </c:spPr>
    </c:plotArea>
    <c:plotVisOnly val="1"/>
    <c:dispBlanksAs val="gap"/>
    <c:showDLblsOverMax val="0"/>
  </c:chart>
  <c:spPr>
    <a:gradFill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</a:gradFill>
  </c:spPr>
  <c:txPr>
    <a:bodyPr/>
    <a:lstStyle/>
    <a:p>
      <a:pPr>
        <a:defRPr sz="1000"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'&lt;I9.3&gt;'!$C$24:$M$24</c:f>
              <c:strCache>
                <c:ptCount val="11"/>
                <c:pt idx="0">
                  <c:v>1TRI/2017</c:v>
                </c:pt>
                <c:pt idx="1">
                  <c:v>2TRI/2017</c:v>
                </c:pt>
                <c:pt idx="2">
                  <c:v>3TRI/2017</c:v>
                </c:pt>
                <c:pt idx="3">
                  <c:v>4TRI/2017</c:v>
                </c:pt>
                <c:pt idx="4">
                  <c:v>1TRI/2018</c:v>
                </c:pt>
                <c:pt idx="5">
                  <c:v>2TRI/2018</c:v>
                </c:pt>
                <c:pt idx="6">
                  <c:v>3TRI/2018</c:v>
                </c:pt>
                <c:pt idx="7">
                  <c:v>4TRI/2018</c:v>
                </c:pt>
                <c:pt idx="8">
                  <c:v>1TRI/2019</c:v>
                </c:pt>
                <c:pt idx="9">
                  <c:v>2TRI/2019</c:v>
                </c:pt>
                <c:pt idx="10">
                  <c:v>3TRI/2019</c:v>
                </c:pt>
              </c:strCache>
            </c:strRef>
          </c:cat>
          <c:val>
            <c:numRef>
              <c:f>'&lt;I9.3&gt;'!$C$29:$M$29</c:f>
              <c:numCache>
                <c:formatCode>0.00%</c:formatCode>
                <c:ptCount val="11"/>
                <c:pt idx="0">
                  <c:v>0</c:v>
                </c:pt>
                <c:pt idx="1">
                  <c:v>0.41666666666666669</c:v>
                </c:pt>
                <c:pt idx="2">
                  <c:v>0.41666666666666669</c:v>
                </c:pt>
                <c:pt idx="3">
                  <c:v>0.66666666666666663</c:v>
                </c:pt>
                <c:pt idx="4">
                  <c:v>0.66666666666666663</c:v>
                </c:pt>
                <c:pt idx="5">
                  <c:v>0.16666666666666666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0.66666666666666663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'&lt;I9.3&gt;'!$C$24:$M$24</c:f>
              <c:strCache>
                <c:ptCount val="11"/>
                <c:pt idx="0">
                  <c:v>1TRI/2017</c:v>
                </c:pt>
                <c:pt idx="1">
                  <c:v>2TRI/2017</c:v>
                </c:pt>
                <c:pt idx="2">
                  <c:v>3TRI/2017</c:v>
                </c:pt>
                <c:pt idx="3">
                  <c:v>4TRI/2017</c:v>
                </c:pt>
                <c:pt idx="4">
                  <c:v>1TRI/2018</c:v>
                </c:pt>
                <c:pt idx="5">
                  <c:v>2TRI/2018</c:v>
                </c:pt>
                <c:pt idx="6">
                  <c:v>3TRI/2018</c:v>
                </c:pt>
                <c:pt idx="7">
                  <c:v>4TRI/2018</c:v>
                </c:pt>
                <c:pt idx="8">
                  <c:v>1TRI/2019</c:v>
                </c:pt>
                <c:pt idx="9">
                  <c:v>2TRI/2019</c:v>
                </c:pt>
                <c:pt idx="10">
                  <c:v>3TRI/2019</c:v>
                </c:pt>
              </c:strCache>
            </c:strRef>
          </c:cat>
          <c:val>
            <c:numRef>
              <c:f>'&lt;I9.3&gt;'!$C$30:$M$30</c:f>
              <c:numCache>
                <c:formatCode>0.00%</c:formatCode>
                <c:ptCount val="11"/>
                <c:pt idx="0">
                  <c:v>0.75</c:v>
                </c:pt>
                <c:pt idx="1">
                  <c:v>0.75</c:v>
                </c:pt>
                <c:pt idx="2">
                  <c:v>0.75</c:v>
                </c:pt>
                <c:pt idx="3">
                  <c:v>0.75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9540224"/>
        <c:axId val="395729664"/>
      </c:barChart>
      <c:catAx>
        <c:axId val="279540224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395729664"/>
        <c:crosses val="autoZero"/>
        <c:auto val="1"/>
        <c:lblAlgn val="ctr"/>
        <c:lblOffset val="100"/>
        <c:noMultiLvlLbl val="1"/>
      </c:catAx>
      <c:valAx>
        <c:axId val="395729664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279540224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'&lt;12.1&gt;'!$B$25:$M$25</c:f>
              <c:strCache>
                <c:ptCount val="12"/>
                <c:pt idx="0">
                  <c:v>1TRI/2017</c:v>
                </c:pt>
                <c:pt idx="1">
                  <c:v>2TRI/2017</c:v>
                </c:pt>
                <c:pt idx="2">
                  <c:v>3TRI/2017</c:v>
                </c:pt>
                <c:pt idx="3">
                  <c:v>4TRI/2017</c:v>
                </c:pt>
                <c:pt idx="4">
                  <c:v>1TRI/2018</c:v>
                </c:pt>
                <c:pt idx="5">
                  <c:v>2TRI/2018</c:v>
                </c:pt>
                <c:pt idx="6">
                  <c:v>3TRI/2018</c:v>
                </c:pt>
                <c:pt idx="7">
                  <c:v>4TRI/2018</c:v>
                </c:pt>
                <c:pt idx="8">
                  <c:v>1TRI/2019</c:v>
                </c:pt>
                <c:pt idx="9">
                  <c:v>2TRI/2019</c:v>
                </c:pt>
                <c:pt idx="10">
                  <c:v>3TRI/2019</c:v>
                </c:pt>
                <c:pt idx="11">
                  <c:v>4TRI/2019</c:v>
                </c:pt>
              </c:strCache>
            </c:strRef>
          </c:cat>
          <c:val>
            <c:numRef>
              <c:f>'&lt;12.1&gt;'!$B$27:$M$27</c:f>
              <c:numCache>
                <c:formatCode>0.00</c:formatCode>
                <c:ptCount val="12"/>
                <c:pt idx="0">
                  <c:v>1.8117977528089888</c:v>
                </c:pt>
                <c:pt idx="1">
                  <c:v>1.880281690140845</c:v>
                </c:pt>
                <c:pt idx="2">
                  <c:v>1.7004219409282701</c:v>
                </c:pt>
                <c:pt idx="3">
                  <c:v>1.5941176470588236</c:v>
                </c:pt>
                <c:pt idx="4">
                  <c:v>1.7116104868913857</c:v>
                </c:pt>
                <c:pt idx="5">
                  <c:v>1.44</c:v>
                </c:pt>
                <c:pt idx="6">
                  <c:v>1.63</c:v>
                </c:pt>
                <c:pt idx="7">
                  <c:v>1.51</c:v>
                </c:pt>
                <c:pt idx="8">
                  <c:v>1.89</c:v>
                </c:pt>
                <c:pt idx="9">
                  <c:v>1.66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'&lt;12.1&gt;'!$B$25:$M$25</c:f>
              <c:strCache>
                <c:ptCount val="12"/>
                <c:pt idx="0">
                  <c:v>1TRI/2017</c:v>
                </c:pt>
                <c:pt idx="1">
                  <c:v>2TRI/2017</c:v>
                </c:pt>
                <c:pt idx="2">
                  <c:v>3TRI/2017</c:v>
                </c:pt>
                <c:pt idx="3">
                  <c:v>4TRI/2017</c:v>
                </c:pt>
                <c:pt idx="4">
                  <c:v>1TRI/2018</c:v>
                </c:pt>
                <c:pt idx="5">
                  <c:v>2TRI/2018</c:v>
                </c:pt>
                <c:pt idx="6">
                  <c:v>3TRI/2018</c:v>
                </c:pt>
                <c:pt idx="7">
                  <c:v>4TRI/2018</c:v>
                </c:pt>
                <c:pt idx="8">
                  <c:v>1TRI/2019</c:v>
                </c:pt>
                <c:pt idx="9">
                  <c:v>2TRI/2019</c:v>
                </c:pt>
                <c:pt idx="10">
                  <c:v>3TRI/2019</c:v>
                </c:pt>
                <c:pt idx="11">
                  <c:v>4TRI/2019</c:v>
                </c:pt>
              </c:strCache>
            </c:strRef>
          </c:cat>
          <c:val>
            <c:numRef>
              <c:f>'&lt;12.1&gt;'!$B$28:$M$28</c:f>
              <c:numCache>
                <c:formatCode>0.00</c:formatCode>
                <c:ptCount val="12"/>
                <c:pt idx="0">
                  <c:v>1.8</c:v>
                </c:pt>
                <c:pt idx="1">
                  <c:v>1.8</c:v>
                </c:pt>
                <c:pt idx="2">
                  <c:v>1.8</c:v>
                </c:pt>
                <c:pt idx="3">
                  <c:v>1.8</c:v>
                </c:pt>
                <c:pt idx="4">
                  <c:v>1.8</c:v>
                </c:pt>
                <c:pt idx="5">
                  <c:v>1.8</c:v>
                </c:pt>
                <c:pt idx="6">
                  <c:v>1.8</c:v>
                </c:pt>
                <c:pt idx="7">
                  <c:v>1.8</c:v>
                </c:pt>
                <c:pt idx="8">
                  <c:v>1.8</c:v>
                </c:pt>
                <c:pt idx="9">
                  <c:v>1.8</c:v>
                </c:pt>
                <c:pt idx="10">
                  <c:v>1.8</c:v>
                </c:pt>
                <c:pt idx="11">
                  <c:v>1.8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686656"/>
        <c:axId val="396212992"/>
      </c:barChart>
      <c:catAx>
        <c:axId val="391686656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/>
            </a:pPr>
            <a:endParaRPr lang="pt-BR"/>
          </a:p>
        </c:txPr>
        <c:crossAx val="396212992"/>
        <c:crosses val="autoZero"/>
        <c:auto val="1"/>
        <c:lblAlgn val="ctr"/>
        <c:lblOffset val="100"/>
        <c:noMultiLvlLbl val="1"/>
      </c:catAx>
      <c:valAx>
        <c:axId val="39621299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/>
            </a:pPr>
            <a:endParaRPr lang="pt-BR"/>
          </a:p>
        </c:txPr>
        <c:crossAx val="391686656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'&lt;I13.1&gt;'!$C$24:$M$24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'&lt;I13.1&gt;'!$C$27:$M$27</c:f>
              <c:numCache>
                <c:formatCode>0.00%</c:formatCode>
                <c:ptCount val="11"/>
                <c:pt idx="0">
                  <c:v>0.16727272727272727</c:v>
                </c:pt>
                <c:pt idx="1">
                  <c:v>0.6629213483146067</c:v>
                </c:pt>
                <c:pt idx="2">
                  <c:v>0.1686541737649063</c:v>
                </c:pt>
                <c:pt idx="3">
                  <c:v>0.67569856054191368</c:v>
                </c:pt>
                <c:pt idx="4">
                  <c:v>4.0901502504173626E-2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'&lt;I13.1&gt;'!$C$24:$M$24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'&lt;I13.1&gt;'!$C$28:$M$28</c:f>
              <c:numCache>
                <c:formatCode>0.00%</c:formatCode>
                <c:ptCount val="11"/>
                <c:pt idx="0">
                  <c:v>0.66290000000000004</c:v>
                </c:pt>
                <c:pt idx="1">
                  <c:v>0.66290000000000004</c:v>
                </c:pt>
                <c:pt idx="2">
                  <c:v>0.67569999999999997</c:v>
                </c:pt>
                <c:pt idx="3">
                  <c:v>0.67569999999999997</c:v>
                </c:pt>
                <c:pt idx="4">
                  <c:v>0.69</c:v>
                </c:pt>
                <c:pt idx="5">
                  <c:v>0.69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472448"/>
        <c:axId val="404525568"/>
      </c:barChart>
      <c:catAx>
        <c:axId val="386472448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04525568"/>
        <c:crosses val="autoZero"/>
        <c:auto val="1"/>
        <c:lblAlgn val="ctr"/>
        <c:lblOffset val="100"/>
        <c:noMultiLvlLbl val="1"/>
      </c:catAx>
      <c:valAx>
        <c:axId val="40452556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38647244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'&lt;I13.2&gt;'!$C$24:$M$24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'&lt;I13.2&gt;'!$C$27:$M$27</c:f>
              <c:numCache>
                <c:formatCode>"R$"\ #,##0.00</c:formatCode>
                <c:ptCount val="11"/>
                <c:pt idx="0">
                  <c:v>0</c:v>
                </c:pt>
                <c:pt idx="1">
                  <c:v>1070.4891356957648</c:v>
                </c:pt>
                <c:pt idx="2">
                  <c:v>1087.3618143100512</c:v>
                </c:pt>
                <c:pt idx="3">
                  <c:v>1298.3654445385268</c:v>
                </c:pt>
                <c:pt idx="4">
                  <c:v>657.68500834724546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'&lt;I13.2&gt;'!$C$24:$M$24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'&lt;I13.2&gt;'!$C$28:$M$28</c:f>
              <c:numCache>
                <c:formatCode>"R$"\ #,##0.00</c:formatCode>
                <c:ptCount val="11"/>
                <c:pt idx="0">
                  <c:v>1070.4891356957648</c:v>
                </c:pt>
                <c:pt idx="1">
                  <c:v>1070.4891356957648</c:v>
                </c:pt>
                <c:pt idx="2">
                  <c:v>1298.3654445385268</c:v>
                </c:pt>
                <c:pt idx="3">
                  <c:v>1298.3654445385268</c:v>
                </c:pt>
                <c:pt idx="4">
                  <c:v>1300</c:v>
                </c:pt>
                <c:pt idx="5">
                  <c:v>1300</c:v>
                </c:pt>
                <c:pt idx="6">
                  <c:v>1300</c:v>
                </c:pt>
                <c:pt idx="7">
                  <c:v>1300</c:v>
                </c:pt>
                <c:pt idx="8">
                  <c:v>1300</c:v>
                </c:pt>
                <c:pt idx="9">
                  <c:v>1300</c:v>
                </c:pt>
                <c:pt idx="10">
                  <c:v>1300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515968"/>
        <c:axId val="413346624"/>
      </c:barChart>
      <c:catAx>
        <c:axId val="386515968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13346624"/>
        <c:crosses val="autoZero"/>
        <c:auto val="1"/>
        <c:lblAlgn val="ctr"/>
        <c:lblOffset val="100"/>
        <c:noMultiLvlLbl val="1"/>
      </c:catAx>
      <c:valAx>
        <c:axId val="413346624"/>
        <c:scaling>
          <c:orientation val="minMax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&quot;R$&quot;\ #,##0.0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38651596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DGP.xlsx]&lt;I13.3&gt;'!$C$24:$M$24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DGP.xlsx]&lt;I13.3&gt;'!$C$30:$M$30</c:f>
              <c:numCache>
                <c:formatCode>0.00</c:formatCode>
                <c:ptCount val="11"/>
                <c:pt idx="0">
                  <c:v>2.7457627118644066</c:v>
                </c:pt>
                <c:pt idx="1">
                  <c:v>2.8054607508532423</c:v>
                </c:pt>
                <c:pt idx="2">
                  <c:v>2.8552412645590683</c:v>
                </c:pt>
                <c:pt idx="3">
                  <c:v>2.9043062200956937</c:v>
                </c:pt>
                <c:pt idx="4">
                  <c:v>3.8132911392405062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DGP.xlsx]&lt;I13.3&gt;'!$C$24:$M$24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DGP.xlsx]&lt;I13.3&gt;'!$C$31:$M$31</c:f>
              <c:numCache>
                <c:formatCode>0.00</c:formatCode>
                <c:ptCount val="11"/>
                <c:pt idx="0">
                  <c:v>2.6905594405594404</c:v>
                </c:pt>
                <c:pt idx="1">
                  <c:v>2.6905594405594404</c:v>
                </c:pt>
                <c:pt idx="2">
                  <c:v>2.5863708399366088</c:v>
                </c:pt>
                <c:pt idx="3">
                  <c:v>2.5863708399366088</c:v>
                </c:pt>
                <c:pt idx="4">
                  <c:v>3.08</c:v>
                </c:pt>
                <c:pt idx="5">
                  <c:v>3.08</c:v>
                </c:pt>
                <c:pt idx="6">
                  <c:v>3.22</c:v>
                </c:pt>
                <c:pt idx="7">
                  <c:v>3.22</c:v>
                </c:pt>
                <c:pt idx="8">
                  <c:v>3.22</c:v>
                </c:pt>
                <c:pt idx="9">
                  <c:v>3.22</c:v>
                </c:pt>
                <c:pt idx="10">
                  <c:v>3.22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515456"/>
        <c:axId val="413350080"/>
      </c:barChart>
      <c:catAx>
        <c:axId val="386515456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13350080"/>
        <c:crosses val="autoZero"/>
        <c:auto val="1"/>
        <c:lblAlgn val="ctr"/>
        <c:lblOffset val="100"/>
        <c:noMultiLvlLbl val="1"/>
      </c:catAx>
      <c:valAx>
        <c:axId val="413350080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386515456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DGP.xlsx]&lt;I13.4&gt;'!$C$24:$M$24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DGP.xlsx]&lt;I13.4&gt;'!$C$31:$M$31</c:f>
              <c:numCache>
                <c:formatCode>0.00</c:formatCode>
                <c:ptCount val="11"/>
                <c:pt idx="0">
                  <c:v>1.5359649122807018</c:v>
                </c:pt>
                <c:pt idx="1">
                  <c:v>1.6144301470588236</c:v>
                </c:pt>
                <c:pt idx="2">
                  <c:v>1.6320175438596491</c:v>
                </c:pt>
                <c:pt idx="3">
                  <c:v>1.6708185053380782</c:v>
                </c:pt>
                <c:pt idx="4">
                  <c:v>2.6590106007067136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'[FICHAS DE INDICADORES COM METAS - DGP.xlsx]&lt;I13.4&gt;'!$C$24:$M$24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'[FICHAS DE INDICADORES COM METAS - DGP.xlsx]&lt;I13.4&gt;'!$C$32:$M$32</c:f>
              <c:numCache>
                <c:formatCode>0.00</c:formatCode>
                <c:ptCount val="11"/>
                <c:pt idx="0">
                  <c:v>1.5535087719298246</c:v>
                </c:pt>
                <c:pt idx="1">
                  <c:v>1.5535087719298246</c:v>
                </c:pt>
                <c:pt idx="2">
                  <c:v>1.5527444253859348</c:v>
                </c:pt>
                <c:pt idx="3">
                  <c:v>1.5527444253859348</c:v>
                </c:pt>
                <c:pt idx="4">
                  <c:v>1.72</c:v>
                </c:pt>
                <c:pt idx="5">
                  <c:v>1.72</c:v>
                </c:pt>
                <c:pt idx="6">
                  <c:v>1.75</c:v>
                </c:pt>
                <c:pt idx="7">
                  <c:v>1.75</c:v>
                </c:pt>
                <c:pt idx="8">
                  <c:v>1.75</c:v>
                </c:pt>
                <c:pt idx="9">
                  <c:v>1.75</c:v>
                </c:pt>
                <c:pt idx="10">
                  <c:v>1.75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647232"/>
        <c:axId val="413361856"/>
      </c:barChart>
      <c:catAx>
        <c:axId val="391647232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13361856"/>
        <c:crosses val="autoZero"/>
        <c:auto val="1"/>
        <c:lblAlgn val="ctr"/>
        <c:lblOffset val="100"/>
        <c:noMultiLvlLbl val="1"/>
      </c:catAx>
      <c:valAx>
        <c:axId val="413361856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391647232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rgbClr val="FFFFFF"/>
    </a:solidFill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'&lt;I14.1&gt;'!$B$27</c:f>
              <c:strCache>
                <c:ptCount val="1"/>
                <c:pt idx="0">
                  <c:v>Taxa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'&lt;I14.1&gt;'!$C$24:$M$24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'&lt;I14.1&gt;'!$C$27:$M$27</c:f>
              <c:numCache>
                <c:formatCode>0.00%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0.93548387096774188</c:v>
                </c:pt>
                <c:pt idx="4">
                  <c:v>0.37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'&lt;I14.1&gt;'!$B$28</c:f>
              <c:strCache>
                <c:ptCount val="1"/>
                <c:pt idx="0">
                  <c:v>Meta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'&lt;I14.1&gt;'!$C$24:$M$24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'&lt;I14.1&gt;'!$C$28:$M$28</c:f>
              <c:numCache>
                <c:formatCode>0.00%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698560"/>
        <c:axId val="385447552"/>
      </c:barChart>
      <c:catAx>
        <c:axId val="397698560"/>
        <c:scaling>
          <c:orientation val="minMax"/>
        </c:scaling>
        <c:delete val="0"/>
        <c:axPos val="b"/>
        <c:majorTickMark val="out"/>
        <c:minorTickMark val="none"/>
        <c:tickLblPos val="nextTo"/>
        <c:crossAx val="385447552"/>
        <c:crosses val="autoZero"/>
        <c:auto val="1"/>
        <c:lblAlgn val="ctr"/>
        <c:lblOffset val="100"/>
        <c:noMultiLvlLbl val="0"/>
      </c:catAx>
      <c:valAx>
        <c:axId val="38544755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3976985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'&lt;I15.2&gt;'!$C$27:$M$27</c:f>
              <c:numCache>
                <c:formatCode>0.00%</c:formatCode>
                <c:ptCount val="11"/>
                <c:pt idx="0">
                  <c:v>0.2</c:v>
                </c:pt>
                <c:pt idx="1">
                  <c:v>0.3</c:v>
                </c:pt>
                <c:pt idx="2">
                  <c:v>0.3</c:v>
                </c:pt>
                <c:pt idx="3">
                  <c:v>0.3</c:v>
                </c:pt>
                <c:pt idx="4">
                  <c:v>0.3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'&lt;I15.2&gt;'!$C$24:$M$24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'&lt;I15.2&gt;'!$C$28:$M$28</c:f>
              <c:numCache>
                <c:formatCode>0.00%</c:formatCode>
                <c:ptCount val="11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0.7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359104"/>
        <c:axId val="406325504"/>
      </c:barChart>
      <c:catAx>
        <c:axId val="405359104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06325504"/>
        <c:crosses val="autoZero"/>
        <c:auto val="1"/>
        <c:lblAlgn val="ctr"/>
        <c:lblOffset val="100"/>
        <c:noMultiLvlLbl val="1"/>
      </c:catAx>
      <c:valAx>
        <c:axId val="406325504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405359104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chemeClr val="bg1"/>
    </a:solidFill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'&lt;I15.3&gt;'!$C$27:$M$27</c:f>
              <c:numCache>
                <c:formatCode>0.00%</c:formatCode>
                <c:ptCount val="11"/>
                <c:pt idx="0">
                  <c:v>0.98619999999999997</c:v>
                </c:pt>
                <c:pt idx="1">
                  <c:v>0.93159999999999998</c:v>
                </c:pt>
                <c:pt idx="2">
                  <c:v>0.80740000000000001</c:v>
                </c:pt>
                <c:pt idx="3">
                  <c:v>0.93459999999999999</c:v>
                </c:pt>
                <c:pt idx="4">
                  <c:v>0.99790000000000001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'&lt;I15.3&gt;'!$C$24:$M$24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'&lt;I15.3&gt;'!$C$28:$M$28</c:f>
              <c:numCache>
                <c:formatCode>0.00%</c:formatCode>
                <c:ptCount val="11"/>
                <c:pt idx="0">
                  <c:v>0.98</c:v>
                </c:pt>
                <c:pt idx="1">
                  <c:v>0.98</c:v>
                </c:pt>
                <c:pt idx="2">
                  <c:v>0.98329999999999995</c:v>
                </c:pt>
                <c:pt idx="3">
                  <c:v>0.98329999999999995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759488"/>
        <c:axId val="406330688"/>
      </c:barChart>
      <c:catAx>
        <c:axId val="405759488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06330688"/>
        <c:crosses val="autoZero"/>
        <c:auto val="1"/>
        <c:lblAlgn val="ctr"/>
        <c:lblOffset val="100"/>
        <c:noMultiLvlLbl val="1"/>
      </c:catAx>
      <c:valAx>
        <c:axId val="406330688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40575948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chemeClr val="bg1"/>
    </a:solidFill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A7EBB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'&lt;I15.5&gt;'!$C$24:$M$24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'&lt;I15.5&gt;'!$C$27:$M$27</c:f>
              <c:numCache>
                <c:formatCode>0.00%</c:formatCode>
                <c:ptCount val="11"/>
                <c:pt idx="0">
                  <c:v>0.5</c:v>
                </c:pt>
                <c:pt idx="1">
                  <c:v>0.6</c:v>
                </c:pt>
                <c:pt idx="2">
                  <c:v>0.125</c:v>
                </c:pt>
                <c:pt idx="3">
                  <c:v>0.8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spPr>
            <a:solidFill>
              <a:srgbClr val="BE4B48"/>
            </a:solidFill>
          </c:spPr>
          <c:invertIfNegative val="1"/>
          <c:dLbls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'&lt;I15.5&gt;'!$C$24:$M$24</c:f>
              <c:strCache>
                <c:ptCount val="11"/>
                <c:pt idx="0">
                  <c:v>1SEM/2017</c:v>
                </c:pt>
                <c:pt idx="1">
                  <c:v>2SEM/2017</c:v>
                </c:pt>
                <c:pt idx="2">
                  <c:v>1SEM/2018</c:v>
                </c:pt>
                <c:pt idx="3">
                  <c:v>2SEM/2018</c:v>
                </c:pt>
                <c:pt idx="4">
                  <c:v>1SEM/2019</c:v>
                </c:pt>
                <c:pt idx="5">
                  <c:v>2SEM/2019</c:v>
                </c:pt>
                <c:pt idx="6">
                  <c:v>1SEM/2020</c:v>
                </c:pt>
                <c:pt idx="7">
                  <c:v>2SEM/2020</c:v>
                </c:pt>
                <c:pt idx="8">
                  <c:v>1SEM/2021</c:v>
                </c:pt>
                <c:pt idx="9">
                  <c:v>2SEM/2021</c:v>
                </c:pt>
                <c:pt idx="10">
                  <c:v>1SEM/2022</c:v>
                </c:pt>
              </c:strCache>
            </c:strRef>
          </c:cat>
          <c:val>
            <c:numRef>
              <c:f>'&lt;I15.5&gt;'!$C$28:$M$28</c:f>
              <c:numCache>
                <c:formatCode>0.00%</c:formatCode>
                <c:ptCount val="11"/>
                <c:pt idx="0">
                  <c:v>0.65</c:v>
                </c:pt>
                <c:pt idx="1">
                  <c:v>0.65</c:v>
                </c:pt>
                <c:pt idx="2">
                  <c:v>0.7</c:v>
                </c:pt>
                <c:pt idx="3">
                  <c:v>0.7</c:v>
                </c:pt>
                <c:pt idx="4">
                  <c:v>0.75</c:v>
                </c:pt>
                <c:pt idx="5">
                  <c:v>0.75</c:v>
                </c:pt>
                <c:pt idx="6">
                  <c:v>0.75</c:v>
                </c:pt>
                <c:pt idx="7">
                  <c:v>0.75</c:v>
                </c:pt>
                <c:pt idx="8">
                  <c:v>0.75</c:v>
                </c:pt>
                <c:pt idx="9">
                  <c:v>0.75</c:v>
                </c:pt>
                <c:pt idx="10">
                  <c:v>0.75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6165504"/>
        <c:axId val="413365312"/>
      </c:barChart>
      <c:catAx>
        <c:axId val="406165504"/>
        <c:scaling>
          <c:orientation val="minMax"/>
        </c:scaling>
        <c:delete val="0"/>
        <c:axPos val="b"/>
        <c:majorTickMark val="cross"/>
        <c:minorTickMark val="cross"/>
        <c:tickLblPos val="nextTo"/>
        <c:txPr>
          <a:bodyPr/>
          <a:lstStyle/>
          <a:p>
            <a:pPr lvl="0">
              <a:defRPr b="0" i="0"/>
            </a:pPr>
            <a:endParaRPr lang="pt-BR"/>
          </a:p>
        </c:txPr>
        <c:crossAx val="413365312"/>
        <c:crosses val="autoZero"/>
        <c:auto val="1"/>
        <c:lblAlgn val="ctr"/>
        <c:lblOffset val="100"/>
        <c:noMultiLvlLbl val="1"/>
      </c:catAx>
      <c:valAx>
        <c:axId val="41336531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rgbClr val="878787"/>
              </a:solidFill>
            </a:ln>
          </c:spPr>
        </c:majorGridlines>
        <c:numFmt formatCode="0.00%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 i="0"/>
            </a:pPr>
            <a:endParaRPr lang="pt-BR"/>
          </a:p>
        </c:txPr>
        <c:crossAx val="406165504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zero"/>
    <c:showDLblsOverMax val="1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sz="1800"/>
            </a:pPr>
            <a:r>
              <a:rPr lang="pt-BR" sz="1800"/>
              <a:t>Gráfico de tarefas atrasadas - Reit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D8F-42AA-866F-AAB263CAC478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D8F-42AA-866F-AAB263CAC478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D8F-42AA-866F-AAB263CAC478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D8F-42AA-866F-AAB263CAC478}"/>
              </c:ext>
            </c:extLst>
          </c:dPt>
          <c:dPt>
            <c:idx val="8"/>
            <c:invertIfNegative val="0"/>
            <c:bubble3D val="0"/>
          </c:dPt>
          <c:dLbls>
            <c:dLbl>
              <c:idx val="0"/>
              <c:layout>
                <c:manualLayout>
                  <c:x val="6.5820406274643781E-3"/>
                  <c:y val="-7.742494955117218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898448752957254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328162509857513E-3"/>
                  <c:y val="-2.745098104419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28162509857032E-3"/>
                  <c:y val="-2.745098104419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164081254928757E-3"/>
                  <c:y val="-3.5897436750096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9562594970667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6328162509856546E-3"/>
                  <c:y val="-3.1674208897143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3.3785822823620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05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Monitor_Controle!$L$22:$L$33</c:f>
              <c:numCache>
                <c:formatCode>0%</c:formatCode>
                <c:ptCount val="11"/>
                <c:pt idx="0">
                  <c:v>5.4054054054054057E-2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3.8461538461538464E-2</c:v>
                </c:pt>
                <c:pt idx="5">
                  <c:v>0.11180124223602485</c:v>
                </c:pt>
                <c:pt idx="6">
                  <c:v>0.17948717948717949</c:v>
                </c:pt>
                <c:pt idx="7">
                  <c:v>9.1954022988505746E-3</c:v>
                </c:pt>
                <c:pt idx="8">
                  <c:v>0.10828025477707007</c:v>
                </c:pt>
                <c:pt idx="9">
                  <c:v>4.2105263157894736E-2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8F-42AA-866F-AAB263CAC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160940032"/>
        <c:axId val="219448448"/>
        <c:axId val="0"/>
      </c:bar3DChart>
      <c:catAx>
        <c:axId val="16094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219448448"/>
        <c:crosses val="autoZero"/>
        <c:auto val="1"/>
        <c:lblAlgn val="ctr"/>
        <c:lblOffset val="100"/>
        <c:noMultiLvlLbl val="0"/>
      </c:catAx>
      <c:valAx>
        <c:axId val="21944844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t-BR"/>
          </a:p>
        </c:txPr>
        <c:crossAx val="160940032"/>
        <c:crosses val="autoZero"/>
        <c:crossBetween val="between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</a:gradFill>
  </c:spPr>
  <c:txPr>
    <a:bodyPr/>
    <a:lstStyle/>
    <a:p>
      <a:pPr>
        <a:defRPr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pt-BR" sz="1800" b="1" i="0" u="none" strike="noStrike" baseline="0">
                <a:effectLst/>
              </a:rPr>
              <a:t>Gráfico de tarefas atrasadas - </a:t>
            </a:r>
            <a:r>
              <a:rPr lang="pt-BR" sz="1800" b="1" i="1" u="none" strike="noStrike" baseline="0">
                <a:effectLst/>
              </a:rPr>
              <a:t>Campi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Monitor_Controle!$K$3</c:f>
              <c:strCache>
                <c:ptCount val="1"/>
                <c:pt idx="0">
                  <c:v>Atrasadas</c:v>
                </c:pt>
              </c:strCache>
            </c:strRef>
          </c:tx>
          <c:spPr>
            <a:solidFill>
              <a:schemeClr val="accent2">
                <a:lumMod val="75000"/>
                <a:alpha val="84706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1EA-4F42-AC6D-7082C91CFFE0}"/>
              </c:ext>
            </c:extLst>
          </c:dPt>
          <c:dLbls>
            <c:dLbl>
              <c:idx val="3"/>
              <c:layout>
                <c:manualLayout>
                  <c:x val="-1.4138439143037437E-3"/>
                  <c:y val="-2.8779442478424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EA-4F42-AC6D-7082C91CFF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Monitor_Controle!$L$7:$L$15</c:f>
              <c:numCache>
                <c:formatCode>0%</c:formatCode>
                <c:ptCount val="9"/>
                <c:pt idx="0">
                  <c:v>0.20987654320987653</c:v>
                </c:pt>
                <c:pt idx="1">
                  <c:v>3.5714285714285712E-2</c:v>
                </c:pt>
                <c:pt idx="2">
                  <c:v>4.449648711943794E-2</c:v>
                </c:pt>
                <c:pt idx="3">
                  <c:v>3.0660377358490566E-2</c:v>
                </c:pt>
                <c:pt idx="4">
                  <c:v>0</c:v>
                </c:pt>
                <c:pt idx="5">
                  <c:v>0.12784090909090909</c:v>
                </c:pt>
                <c:pt idx="6">
                  <c:v>0.34499999999999997</c:v>
                </c:pt>
                <c:pt idx="7">
                  <c:v>4.5871559633027525E-2</c:v>
                </c:pt>
                <c:pt idx="8">
                  <c:v>0.27083333333333331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DE-49BF-B3F0-543E53525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160943104"/>
        <c:axId val="219453056"/>
        <c:axId val="0"/>
      </c:bar3DChart>
      <c:catAx>
        <c:axId val="160943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219453056"/>
        <c:crosses val="autoZero"/>
        <c:auto val="1"/>
        <c:lblAlgn val="ctr"/>
        <c:lblOffset val="100"/>
        <c:noMultiLvlLbl val="0"/>
      </c:catAx>
      <c:valAx>
        <c:axId val="21945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16094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97000">
          <a:schemeClr val="tx1">
            <a:lumMod val="65000"/>
            <a:lumOff val="35000"/>
          </a:schemeClr>
        </a:gs>
        <a:gs pos="0">
          <a:srgbClr val="E6E6E6"/>
        </a:gs>
        <a:gs pos="100000">
          <a:srgbClr val="7D8496"/>
        </a:gs>
        <a:gs pos="0">
          <a:schemeClr val="tx1">
            <a:lumMod val="65000"/>
            <a:lumOff val="35000"/>
          </a:schemeClr>
        </a:gs>
        <a:gs pos="100000">
          <a:srgbClr val="7D8496"/>
        </a:gs>
        <a:gs pos="100000">
          <a:srgbClr val="E6E6E6"/>
        </a:gs>
      </a:gsLst>
      <a:path path="circle">
        <a:fillToRect l="100000" t="100000"/>
      </a:path>
      <a:tileRect r="-100000" b="-100000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2000"/>
              <a:t>Tarefas que necessitam de</a:t>
            </a:r>
            <a:r>
              <a:rPr lang="pt-BR" sz="2000" baseline="0"/>
              <a:t> atualização</a:t>
            </a:r>
            <a:endParaRPr lang="pt-BR" sz="20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Monitor_Controle!$P$21</c:f>
              <c:strCache>
                <c:ptCount val="1"/>
                <c:pt idx="0">
                  <c:v>Necessitam atualizar (%)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C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F7-41D1-BBE3-35ADAB815492}"/>
              </c:ext>
            </c:extLst>
          </c:dPt>
          <c:dLbls>
            <c:dLbl>
              <c:idx val="0"/>
              <c:layout>
                <c:manualLayout>
                  <c:x val="5.2674894388391996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9012341582588175E-3"/>
                  <c:y val="-1.5479152757824836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4705885491649299E-3"/>
                  <c:y val="-4.316916371763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F7-41D1-BBE3-35ADAB815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Monitor_Controle!$P$22:$P$33</c:f>
              <c:numCache>
                <c:formatCode>0%</c:formatCode>
                <c:ptCount val="11"/>
                <c:pt idx="0">
                  <c:v>0.7567567567567568</c:v>
                </c:pt>
                <c:pt idx="1">
                  <c:v>1.8518518518518517E-2</c:v>
                </c:pt>
                <c:pt idx="2">
                  <c:v>6.5789473684210523E-2</c:v>
                </c:pt>
                <c:pt idx="3">
                  <c:v>0.55000000000000004</c:v>
                </c:pt>
                <c:pt idx="4">
                  <c:v>0</c:v>
                </c:pt>
                <c:pt idx="5">
                  <c:v>0.10559006211180125</c:v>
                </c:pt>
                <c:pt idx="6">
                  <c:v>0.25641025641025639</c:v>
                </c:pt>
                <c:pt idx="7">
                  <c:v>9.1954022988505746E-3</c:v>
                </c:pt>
                <c:pt idx="8">
                  <c:v>0.4426751592356688</c:v>
                </c:pt>
                <c:pt idx="9">
                  <c:v>1.0526315789473684E-2</c:v>
                </c:pt>
                <c:pt idx="10">
                  <c:v>5.3333333333333337E-2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F7-41D1-BBE3-35ADAB815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61522688"/>
        <c:axId val="258655936"/>
        <c:axId val="0"/>
      </c:bar3DChart>
      <c:catAx>
        <c:axId val="1615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58655936"/>
        <c:crosses val="autoZero"/>
        <c:auto val="1"/>
        <c:lblAlgn val="ctr"/>
        <c:lblOffset val="100"/>
        <c:noMultiLvlLbl val="0"/>
      </c:catAx>
      <c:valAx>
        <c:axId val="25865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15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2000"/>
              <a:t>Tarefas que necessitam de</a:t>
            </a:r>
            <a:r>
              <a:rPr lang="pt-BR" sz="2000" baseline="0"/>
              <a:t> atualização</a:t>
            </a:r>
            <a:endParaRPr lang="pt-BR" sz="200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Monitor_Controle!$P$3</c:f>
              <c:strCache>
                <c:ptCount val="1"/>
                <c:pt idx="0">
                  <c:v>Necessitam atualizar (%)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C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F7-41D1-BBE3-35ADAB815492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3172448299696224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4705885491649299E-3"/>
                  <c:y val="-4.316916371763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F7-41D1-BBE3-35ADAB815492}"/>
                </c:ext>
              </c:extLst>
            </c:dLbl>
            <c:dLbl>
              <c:idx val="6"/>
              <c:layout>
                <c:manualLayout>
                  <c:x val="7.9034689798177342E-3"/>
                  <c:y val="2.11460844777757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053795863975698E-2"/>
                  <c:y val="-7.753474739715664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Monitor_Controle!$P$7:$P$15</c:f>
              <c:numCache>
                <c:formatCode>0.0%</c:formatCode>
                <c:ptCount val="9"/>
                <c:pt idx="0">
                  <c:v>0.89506172839506171</c:v>
                </c:pt>
                <c:pt idx="1">
                  <c:v>0.29761904761904762</c:v>
                </c:pt>
                <c:pt idx="2">
                  <c:v>0.19672131147540983</c:v>
                </c:pt>
                <c:pt idx="3">
                  <c:v>0.29009433962264153</c:v>
                </c:pt>
                <c:pt idx="4">
                  <c:v>4.2735042735042736E-2</c:v>
                </c:pt>
                <c:pt idx="5">
                  <c:v>0.25284090909090912</c:v>
                </c:pt>
                <c:pt idx="6">
                  <c:v>0.5</c:v>
                </c:pt>
                <c:pt idx="7">
                  <c:v>0.63761467889908252</c:v>
                </c:pt>
                <c:pt idx="8">
                  <c:v>0.46875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F7-41D1-BBE3-35ADAB815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78185728"/>
        <c:axId val="267511488"/>
        <c:axId val="0"/>
      </c:bar3DChart>
      <c:catAx>
        <c:axId val="17818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7511488"/>
        <c:crosses val="autoZero"/>
        <c:auto val="1"/>
        <c:lblAlgn val="ctr"/>
        <c:lblOffset val="100"/>
        <c:noMultiLvlLbl val="0"/>
      </c:catAx>
      <c:valAx>
        <c:axId val="26751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818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2000"/>
              <a:t>Tarefas</a:t>
            </a:r>
            <a:r>
              <a:rPr lang="pt-BR" sz="2000" baseline="0"/>
              <a:t> em execução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Monitor_Controle!$S$21</c:f>
              <c:strCache>
                <c:ptCount val="1"/>
                <c:pt idx="0">
                  <c:v>EXECUÇÃO (And + Feed)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C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F7-41D1-BBE3-35ADAB815492}"/>
              </c:ext>
            </c:extLst>
          </c:dPt>
          <c:dLbls>
            <c:dLbl>
              <c:idx val="4"/>
              <c:layout>
                <c:manualLayout>
                  <c:x val="8.4705885491649299E-3"/>
                  <c:y val="-4.316916371763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F7-41D1-BBE3-35ADAB815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Monitor_Controle!$S$22:$S$33</c:f>
              <c:numCache>
                <c:formatCode>0.00%</c:formatCode>
                <c:ptCount val="11"/>
                <c:pt idx="0">
                  <c:v>0.21621621621621623</c:v>
                </c:pt>
                <c:pt idx="1">
                  <c:v>0.62962962962962965</c:v>
                </c:pt>
                <c:pt idx="2">
                  <c:v>0.5</c:v>
                </c:pt>
                <c:pt idx="3">
                  <c:v>0.45</c:v>
                </c:pt>
                <c:pt idx="4">
                  <c:v>0.80769230769230771</c:v>
                </c:pt>
                <c:pt idx="5">
                  <c:v>0.52173913043478259</c:v>
                </c:pt>
                <c:pt idx="6">
                  <c:v>0.61538461538461542</c:v>
                </c:pt>
                <c:pt idx="7">
                  <c:v>0.31954022988505748</c:v>
                </c:pt>
                <c:pt idx="8">
                  <c:v>0.35987261146496813</c:v>
                </c:pt>
                <c:pt idx="9">
                  <c:v>0.2807017543859649</c:v>
                </c:pt>
                <c:pt idx="10">
                  <c:v>0.55333333333333334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F7-41D1-BBE3-35ADAB815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180385792"/>
        <c:axId val="280586496"/>
        <c:axId val="0"/>
      </c:bar3DChart>
      <c:catAx>
        <c:axId val="1803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0586496"/>
        <c:crosses val="autoZero"/>
        <c:auto val="1"/>
        <c:lblAlgn val="ctr"/>
        <c:lblOffset val="100"/>
        <c:noMultiLvlLbl val="0"/>
      </c:catAx>
      <c:valAx>
        <c:axId val="28058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038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2000"/>
              <a:t>Tarefas em execução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Monitor_Controle!$S$21</c:f>
              <c:strCache>
                <c:ptCount val="1"/>
                <c:pt idx="0">
                  <c:v>EXECUÇÃO (And + Feed)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>
                <a:outerShdw blurRad="40000" dist="23000" dir="5400000" rotWithShape="0">
                  <a:srgbClr val="C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F7-41D1-BBE3-35ADAB815492}"/>
              </c:ext>
            </c:extLst>
          </c:dPt>
          <c:dLbls>
            <c:dLbl>
              <c:idx val="4"/>
              <c:layout>
                <c:manualLayout>
                  <c:x val="8.4705885491649299E-3"/>
                  <c:y val="-4.3169163717637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F7-41D1-BBE3-35ADAB8154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Monitor_Controle!$A$7:$A$15</c:f>
              <c:strCache>
                <c:ptCount val="9"/>
                <c:pt idx="0">
                  <c:v>Ariquemes</c:v>
                </c:pt>
                <c:pt idx="1">
                  <c:v>Cacoal</c:v>
                </c:pt>
                <c:pt idx="2">
                  <c:v>Colorado do Oeste</c:v>
                </c:pt>
                <c:pt idx="3">
                  <c:v>Guajará-Mirim</c:v>
                </c:pt>
                <c:pt idx="4">
                  <c:v>Jaru</c:v>
                </c:pt>
                <c:pt idx="5">
                  <c:v>Ji-Paraná</c:v>
                </c:pt>
                <c:pt idx="6">
                  <c:v>PVH Calama</c:v>
                </c:pt>
                <c:pt idx="7">
                  <c:v>PVH Zona Norte</c:v>
                </c:pt>
                <c:pt idx="8">
                  <c:v>Vilhena</c:v>
                </c:pt>
              </c:strCache>
            </c:strRef>
          </c:cat>
          <c:val>
            <c:numRef>
              <c:f>Monitor_Controle!$S$7:$S$15</c:f>
              <c:numCache>
                <c:formatCode>0%</c:formatCode>
                <c:ptCount val="9"/>
                <c:pt idx="0">
                  <c:v>9.2592592592592587E-2</c:v>
                </c:pt>
                <c:pt idx="1">
                  <c:v>0.65476190476190477</c:v>
                </c:pt>
                <c:pt idx="2">
                  <c:v>0.63466042154566749</c:v>
                </c:pt>
                <c:pt idx="3">
                  <c:v>0.65330188679245282</c:v>
                </c:pt>
                <c:pt idx="4">
                  <c:v>0.90598290598290598</c:v>
                </c:pt>
                <c:pt idx="5">
                  <c:v>0.453125</c:v>
                </c:pt>
                <c:pt idx="6">
                  <c:v>0.16</c:v>
                </c:pt>
                <c:pt idx="7">
                  <c:v>0.33944954128440369</c:v>
                </c:pt>
                <c:pt idx="8">
                  <c:v>0.21875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F7-41D1-BBE3-35ADAB8154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cylinder"/>
        <c:axId val="219941376"/>
        <c:axId val="280591680"/>
        <c:axId val="0"/>
      </c:bar3DChart>
      <c:catAx>
        <c:axId val="21994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0591680"/>
        <c:crosses val="autoZero"/>
        <c:auto val="1"/>
        <c:lblAlgn val="ctr"/>
        <c:lblOffset val="100"/>
        <c:noMultiLvlLbl val="0"/>
      </c:catAx>
      <c:valAx>
        <c:axId val="28059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994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Gráfico de Tarefas Entregues e não entregues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Monitor_Controle!$U$21</c:f>
              <c:strCache>
                <c:ptCount val="1"/>
                <c:pt idx="0">
                  <c:v>Entregue (%)</c:v>
                </c:pt>
              </c:strCache>
            </c:strRef>
          </c:tx>
          <c:invertIfNegative val="0"/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Monitor_Controle!$U$22:$U$33</c:f>
              <c:numCache>
                <c:formatCode>0.00%</c:formatCode>
                <c:ptCount val="11"/>
                <c:pt idx="0">
                  <c:v>0</c:v>
                </c:pt>
                <c:pt idx="1">
                  <c:v>0.18518518518518517</c:v>
                </c:pt>
                <c:pt idx="2">
                  <c:v>1.3157894736842105E-2</c:v>
                </c:pt>
                <c:pt idx="3">
                  <c:v>0</c:v>
                </c:pt>
                <c:pt idx="4">
                  <c:v>0.19230769230769232</c:v>
                </c:pt>
                <c:pt idx="5">
                  <c:v>0.11180124223602485</c:v>
                </c:pt>
                <c:pt idx="6">
                  <c:v>0</c:v>
                </c:pt>
                <c:pt idx="7">
                  <c:v>0.47586206896551725</c:v>
                </c:pt>
                <c:pt idx="8">
                  <c:v>9.5541401273885346E-3</c:v>
                </c:pt>
                <c:pt idx="9">
                  <c:v>3.5087719298245612E-2</c:v>
                </c:pt>
                <c:pt idx="10">
                  <c:v>0.2</c:v>
                </c:pt>
              </c:numCache>
            </c:numRef>
          </c:val>
        </c:ser>
        <c:ser>
          <c:idx val="1"/>
          <c:order val="1"/>
          <c:tx>
            <c:strRef>
              <c:f>Monitor_Controle!$W$21</c:f>
              <c:strCache>
                <c:ptCount val="1"/>
                <c:pt idx="0">
                  <c:v>A ser entregue</c:v>
                </c:pt>
              </c:strCache>
            </c:strRef>
          </c:tx>
          <c:invertIfNegative val="0"/>
          <c:cat>
            <c:strRef>
              <c:f>Monitor_Controle!$A$22:$A$33</c:f>
              <c:strCache>
                <c:ptCount val="11"/>
                <c:pt idx="0">
                  <c:v>ARINT</c:v>
                </c:pt>
                <c:pt idx="1">
                  <c:v>ASCOM</c:v>
                </c:pt>
                <c:pt idx="2">
                  <c:v>CGAB</c:v>
                </c:pt>
                <c:pt idx="3">
                  <c:v>COPEX</c:v>
                </c:pt>
                <c:pt idx="4">
                  <c:v>DEAD</c:v>
                </c:pt>
                <c:pt idx="5">
                  <c:v>DGP</c:v>
                </c:pt>
                <c:pt idx="6">
                  <c:v>PROAD</c:v>
                </c:pt>
                <c:pt idx="7">
                  <c:v>PRODIN</c:v>
                </c:pt>
                <c:pt idx="8">
                  <c:v>PROEN</c:v>
                </c:pt>
                <c:pt idx="9">
                  <c:v>PROEX</c:v>
                </c:pt>
                <c:pt idx="10">
                  <c:v>PROPESP</c:v>
                </c:pt>
              </c:strCache>
            </c:strRef>
          </c:cat>
          <c:val>
            <c:numRef>
              <c:f>Monitor_Controle!$W$22:$W$33</c:f>
              <c:numCache>
                <c:formatCode>0.00%</c:formatCode>
                <c:ptCount val="11"/>
                <c:pt idx="0">
                  <c:v>1</c:v>
                </c:pt>
                <c:pt idx="1">
                  <c:v>0.81481481481481488</c:v>
                </c:pt>
                <c:pt idx="2">
                  <c:v>0.98684210526315785</c:v>
                </c:pt>
                <c:pt idx="3">
                  <c:v>1</c:v>
                </c:pt>
                <c:pt idx="4">
                  <c:v>0.80769230769230771</c:v>
                </c:pt>
                <c:pt idx="5">
                  <c:v>0.88819875776397517</c:v>
                </c:pt>
                <c:pt idx="6">
                  <c:v>1</c:v>
                </c:pt>
                <c:pt idx="7">
                  <c:v>0.5241379310344827</c:v>
                </c:pt>
                <c:pt idx="8">
                  <c:v>0.99044585987261147</c:v>
                </c:pt>
                <c:pt idx="9">
                  <c:v>0.96491228070175439</c:v>
                </c:pt>
                <c:pt idx="10">
                  <c:v>0.8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44887552"/>
        <c:axId val="266086656"/>
        <c:axId val="0"/>
      </c:bar3DChart>
      <c:catAx>
        <c:axId val="244887552"/>
        <c:scaling>
          <c:orientation val="minMax"/>
        </c:scaling>
        <c:delete val="0"/>
        <c:axPos val="b"/>
        <c:majorTickMark val="out"/>
        <c:minorTickMark val="none"/>
        <c:tickLblPos val="nextTo"/>
        <c:crossAx val="266086656"/>
        <c:crosses val="autoZero"/>
        <c:auto val="1"/>
        <c:lblAlgn val="ctr"/>
        <c:lblOffset val="100"/>
        <c:noMultiLvlLbl val="0"/>
      </c:catAx>
      <c:valAx>
        <c:axId val="26608665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4488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045870021430972"/>
          <c:y val="0.82952188003290228"/>
          <c:w val="0.10365311247736352"/>
          <c:h val="0.10053350131744664"/>
        </c:manualLayout>
      </c:layout>
      <c:overlay val="0"/>
    </c:legend>
    <c:plotVisOnly val="1"/>
    <c:dispBlanksAs val="gap"/>
    <c:showDLblsOverMax val="0"/>
  </c:chart>
  <c:spPr>
    <a:gradFill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</a:gradFill>
  </c:spPr>
  <c:txPr>
    <a:bodyPr/>
    <a:lstStyle/>
    <a:p>
      <a:pPr>
        <a:defRPr b="1">
          <a:solidFill>
            <a:schemeClr val="bg1"/>
          </a:solidFill>
          <a:latin typeface="Carlito" panose="020F0502020204030204" pitchFamily="34" charset="0"/>
          <a:cs typeface="Carlito" panose="020F0502020204030204" pitchFamily="34" charset="0"/>
        </a:defRPr>
      </a:pPr>
      <a:endParaRPr lang="pt-B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6C7C1-4EE0-45ED-9C27-FE13BB9B7393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C833571F-67DF-460D-88A5-BB18013C0250}">
      <dgm:prSet phldrT="[Texto]"/>
      <dgm:spPr/>
      <dgm:t>
        <a:bodyPr/>
        <a:lstStyle/>
        <a:p>
          <a:r>
            <a:rPr lang="pt-BR" smtClean="0">
              <a:latin typeface="Carlito" panose="020F0502020204030204" pitchFamily="34" charset="0"/>
              <a:cs typeface="Carlito" panose="020F0502020204030204" pitchFamily="34" charset="0"/>
            </a:rPr>
            <a:t>Tarefas inseridas;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866D1D72-F8A7-4C72-9588-FCB6CA8F4722}" type="parTrans" cxnId="{36D4C450-0DB5-47D1-8B5D-30BEE2657A9E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E2A29BA5-FF9B-46E5-8CC3-4BD696EAB94B}" type="sibTrans" cxnId="{36D4C450-0DB5-47D1-8B5D-30BEE2657A9E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95E3BC97-3783-4F3B-963A-524876A6F61C}">
      <dgm:prSet/>
      <dgm:spPr/>
      <dgm:t>
        <a:bodyPr/>
        <a:lstStyle/>
        <a:p>
          <a:r>
            <a:rPr lang="pt-BR" smtClean="0">
              <a:latin typeface="Carlito" panose="020F0502020204030204" pitchFamily="34" charset="0"/>
              <a:cs typeface="Carlito" panose="020F0502020204030204" pitchFamily="34" charset="0"/>
            </a:rPr>
            <a:t>Tarefas atrasadas;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8F14D324-B820-48C8-8027-FD9FABF7F0AA}" type="parTrans" cxnId="{EAEC0E2C-2EEE-4E25-A1B3-763F7608A4B9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84E1464C-8305-4053-A6AF-B358EE2E041D}" type="sibTrans" cxnId="{EAEC0E2C-2EEE-4E25-A1B3-763F7608A4B9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8AB31BDB-4A2B-492D-950E-A1EF47244C88}">
      <dgm:prSet/>
      <dgm:spPr/>
      <dgm:t>
        <a:bodyPr/>
        <a:lstStyle/>
        <a:p>
          <a:r>
            <a:rPr lang="pt-BR" smtClean="0">
              <a:latin typeface="Carlito" panose="020F0502020204030204" pitchFamily="34" charset="0"/>
              <a:cs typeface="Carlito" panose="020F0502020204030204" pitchFamily="34" charset="0"/>
            </a:rPr>
            <a:t>Não gerenciáveis;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D7AD165C-686C-4A50-A478-1AA347A7786F}" type="parTrans" cxnId="{DC3FA76E-E1EA-43B7-867E-2A2F2133F71E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5B32C85F-C971-4518-8022-2560A9A3D773}" type="sibTrans" cxnId="{DC3FA76E-E1EA-43B7-867E-2A2F2133F71E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61EB0DDE-2013-4756-B766-DFE055FE7B13}">
      <dgm:prSet/>
      <dgm:spPr/>
      <dgm:t>
        <a:bodyPr/>
        <a:lstStyle/>
        <a:p>
          <a:r>
            <a:rPr lang="pt-BR" smtClean="0">
              <a:latin typeface="Carlito" panose="020F0502020204030204" pitchFamily="34" charset="0"/>
              <a:cs typeface="Carlito" panose="020F0502020204030204" pitchFamily="34" charset="0"/>
            </a:rPr>
            <a:t>Necessitam de atualização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7EF3D3D3-A576-4D60-B9D1-49181A55B5F2}" type="parTrans" cxnId="{8FB5AF7B-22E4-45D8-991E-4EC54FCA32F1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E26EE039-8D2D-4EF9-9B0C-0899949B195B}" type="sibTrans" cxnId="{8FB5AF7B-22E4-45D8-991E-4EC54FCA32F1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92A6FF2E-FFA3-4D1C-9A78-D74698E7BAD0}">
      <dgm:prSet/>
      <dgm:spPr/>
      <dgm:t>
        <a:bodyPr/>
        <a:lstStyle/>
        <a:p>
          <a:r>
            <a:rPr lang="pt-BR" smtClean="0">
              <a:latin typeface="Carlito" panose="020F0502020204030204" pitchFamily="34" charset="0"/>
              <a:cs typeface="Carlito" panose="020F0502020204030204" pitchFamily="34" charset="0"/>
            </a:rPr>
            <a:t>Em execução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549C5D28-74B7-4507-BB67-B63D937FFB87}" type="parTrans" cxnId="{4E9A8E8F-7E24-44C8-9D6A-F438F8B4DD6D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34D2A5CD-4BF3-443E-B910-1F0C09592530}" type="sibTrans" cxnId="{4E9A8E8F-7E24-44C8-9D6A-F438F8B4DD6D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46C97F75-30E4-4883-9775-212BFE1503DB}">
      <dgm:prSet/>
      <dgm:spPr/>
      <dgm:t>
        <a:bodyPr/>
        <a:lstStyle/>
        <a:p>
          <a:r>
            <a:rPr lang="pt-BR" dirty="0" smtClean="0">
              <a:latin typeface="Carlito" panose="020F0502020204030204" pitchFamily="34" charset="0"/>
              <a:cs typeface="Carlito" panose="020F0502020204030204" pitchFamily="34" charset="0"/>
            </a:rPr>
            <a:t>Resultados parciais do semestre</a:t>
          </a:r>
          <a:endParaRPr lang="pt-BR" dirty="0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0EE6EEC7-F82B-4B14-98FA-13DC83A0CD62}" type="parTrans" cxnId="{5943EEB2-A570-4D97-8184-9CD0139BE591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7FBF360E-B48E-41F4-A9EC-85D9ED80B717}" type="sibTrans" cxnId="{5943EEB2-A570-4D97-8184-9CD0139BE591}">
      <dgm:prSet/>
      <dgm:spPr/>
      <dgm:t>
        <a:bodyPr/>
        <a:lstStyle/>
        <a:p>
          <a:endParaRPr lang="pt-BR">
            <a:latin typeface="Carlito" panose="020F0502020204030204" pitchFamily="34" charset="0"/>
            <a:cs typeface="Carlito" panose="020F0502020204030204" pitchFamily="34" charset="0"/>
          </a:endParaRPr>
        </a:p>
      </dgm:t>
    </dgm:pt>
    <dgm:pt modelId="{56591780-5773-40B1-9AA9-5584511C6A68}" type="pres">
      <dgm:prSet presAssocID="{27B6C7C1-4EE0-45ED-9C27-FE13BB9B739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5538EED9-389E-41FC-8960-18E9304EB648}" type="pres">
      <dgm:prSet presAssocID="{27B6C7C1-4EE0-45ED-9C27-FE13BB9B7393}" presName="Name1" presStyleCnt="0"/>
      <dgm:spPr/>
    </dgm:pt>
    <dgm:pt modelId="{C81C0582-576A-4AF6-BF88-6D7680E1BBE3}" type="pres">
      <dgm:prSet presAssocID="{27B6C7C1-4EE0-45ED-9C27-FE13BB9B7393}" presName="cycle" presStyleCnt="0"/>
      <dgm:spPr/>
    </dgm:pt>
    <dgm:pt modelId="{304D1371-BD43-479E-B822-C52B66B59324}" type="pres">
      <dgm:prSet presAssocID="{27B6C7C1-4EE0-45ED-9C27-FE13BB9B7393}" presName="srcNode" presStyleLbl="node1" presStyleIdx="0" presStyleCnt="6"/>
      <dgm:spPr/>
    </dgm:pt>
    <dgm:pt modelId="{DBAB0F9C-C893-4363-9A39-12A42FA7DB30}" type="pres">
      <dgm:prSet presAssocID="{27B6C7C1-4EE0-45ED-9C27-FE13BB9B7393}" presName="conn" presStyleLbl="parChTrans1D2" presStyleIdx="0" presStyleCnt="1"/>
      <dgm:spPr/>
      <dgm:t>
        <a:bodyPr/>
        <a:lstStyle/>
        <a:p>
          <a:endParaRPr lang="pt-BR"/>
        </a:p>
      </dgm:t>
    </dgm:pt>
    <dgm:pt modelId="{9DF64392-D242-4526-AE0B-F44C2FE8490B}" type="pres">
      <dgm:prSet presAssocID="{27B6C7C1-4EE0-45ED-9C27-FE13BB9B7393}" presName="extraNode" presStyleLbl="node1" presStyleIdx="0" presStyleCnt="6"/>
      <dgm:spPr/>
    </dgm:pt>
    <dgm:pt modelId="{131B58F0-2E04-4089-979F-D3178D268F86}" type="pres">
      <dgm:prSet presAssocID="{27B6C7C1-4EE0-45ED-9C27-FE13BB9B7393}" presName="dstNode" presStyleLbl="node1" presStyleIdx="0" presStyleCnt="6"/>
      <dgm:spPr/>
    </dgm:pt>
    <dgm:pt modelId="{C413F4DC-1EEF-4C04-B27C-7CC76F3C9DC8}" type="pres">
      <dgm:prSet presAssocID="{C833571F-67DF-460D-88A5-BB18013C025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E65017-63E5-4CC4-9062-5CE1403A1D02}" type="pres">
      <dgm:prSet presAssocID="{C833571F-67DF-460D-88A5-BB18013C0250}" presName="accent_1" presStyleCnt="0"/>
      <dgm:spPr/>
    </dgm:pt>
    <dgm:pt modelId="{437DF52B-0C3C-4C28-982D-49FCBACAF659}" type="pres">
      <dgm:prSet presAssocID="{C833571F-67DF-460D-88A5-BB18013C0250}" presName="accentRepeatNode" presStyleLbl="solidFgAcc1" presStyleIdx="0" presStyleCnt="6"/>
      <dgm:spPr/>
    </dgm:pt>
    <dgm:pt modelId="{7E179FCE-1C4F-4A93-906C-66255B097605}" type="pres">
      <dgm:prSet presAssocID="{95E3BC97-3783-4F3B-963A-524876A6F61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1C84F2-499D-4EE9-995D-68F86DA84461}" type="pres">
      <dgm:prSet presAssocID="{95E3BC97-3783-4F3B-963A-524876A6F61C}" presName="accent_2" presStyleCnt="0"/>
      <dgm:spPr/>
    </dgm:pt>
    <dgm:pt modelId="{FD15CB0E-5018-4E4C-8CE7-EF6BA3E1E2F2}" type="pres">
      <dgm:prSet presAssocID="{95E3BC97-3783-4F3B-963A-524876A6F61C}" presName="accentRepeatNode" presStyleLbl="solidFgAcc1" presStyleIdx="1" presStyleCnt="6"/>
      <dgm:spPr/>
    </dgm:pt>
    <dgm:pt modelId="{DCA9DB85-1865-4C4E-B577-67D47C86EAA6}" type="pres">
      <dgm:prSet presAssocID="{8AB31BDB-4A2B-492D-950E-A1EF47244C8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9163D81-481B-4C0F-B3D5-ADA3965BA8E0}" type="pres">
      <dgm:prSet presAssocID="{8AB31BDB-4A2B-492D-950E-A1EF47244C88}" presName="accent_3" presStyleCnt="0"/>
      <dgm:spPr/>
    </dgm:pt>
    <dgm:pt modelId="{D1600FA9-4A9E-4F3B-9456-0AF177234384}" type="pres">
      <dgm:prSet presAssocID="{8AB31BDB-4A2B-492D-950E-A1EF47244C88}" presName="accentRepeatNode" presStyleLbl="solidFgAcc1" presStyleIdx="2" presStyleCnt="6"/>
      <dgm:spPr/>
    </dgm:pt>
    <dgm:pt modelId="{9B46B62B-3C20-416B-9E79-AC32FF4584FB}" type="pres">
      <dgm:prSet presAssocID="{61EB0DDE-2013-4756-B766-DFE055FE7B1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A8BD748-68B8-4D3C-87C9-3F10C2D31CDD}" type="pres">
      <dgm:prSet presAssocID="{61EB0DDE-2013-4756-B766-DFE055FE7B13}" presName="accent_4" presStyleCnt="0"/>
      <dgm:spPr/>
    </dgm:pt>
    <dgm:pt modelId="{0AC5E9BC-424C-4D8B-8124-D0271425CC6C}" type="pres">
      <dgm:prSet presAssocID="{61EB0DDE-2013-4756-B766-DFE055FE7B13}" presName="accentRepeatNode" presStyleLbl="solidFgAcc1" presStyleIdx="3" presStyleCnt="6"/>
      <dgm:spPr/>
    </dgm:pt>
    <dgm:pt modelId="{64A73148-1B3A-4421-A915-28420237D486}" type="pres">
      <dgm:prSet presAssocID="{92A6FF2E-FFA3-4D1C-9A78-D74698E7BAD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F78189-595A-4C03-B658-C472D5603B69}" type="pres">
      <dgm:prSet presAssocID="{92A6FF2E-FFA3-4D1C-9A78-D74698E7BAD0}" presName="accent_5" presStyleCnt="0"/>
      <dgm:spPr/>
    </dgm:pt>
    <dgm:pt modelId="{CD1963BB-ABB1-4269-91D3-64B313350756}" type="pres">
      <dgm:prSet presAssocID="{92A6FF2E-FFA3-4D1C-9A78-D74698E7BAD0}" presName="accentRepeatNode" presStyleLbl="solidFgAcc1" presStyleIdx="4" presStyleCnt="6"/>
      <dgm:spPr/>
    </dgm:pt>
    <dgm:pt modelId="{AD39557D-8DDB-427E-942C-5327EB52B87B}" type="pres">
      <dgm:prSet presAssocID="{46C97F75-30E4-4883-9775-212BFE1503D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ECD3590-AAB0-46F6-8FDE-69816B7494C2}" type="pres">
      <dgm:prSet presAssocID="{46C97F75-30E4-4883-9775-212BFE1503DB}" presName="accent_6" presStyleCnt="0"/>
      <dgm:spPr/>
    </dgm:pt>
    <dgm:pt modelId="{F8232CDA-F96D-4A69-B1C5-0A9B0865BFF2}" type="pres">
      <dgm:prSet presAssocID="{46C97F75-30E4-4883-9775-212BFE1503DB}" presName="accentRepeatNode" presStyleLbl="solidFgAcc1" presStyleIdx="5" presStyleCnt="6"/>
      <dgm:spPr/>
    </dgm:pt>
  </dgm:ptLst>
  <dgm:cxnLst>
    <dgm:cxn modelId="{7357A8DC-9869-4CCC-92B8-AE728368B3DB}" type="presOf" srcId="{27B6C7C1-4EE0-45ED-9C27-FE13BB9B7393}" destId="{56591780-5773-40B1-9AA9-5584511C6A68}" srcOrd="0" destOrd="0" presId="urn:microsoft.com/office/officeart/2008/layout/VerticalCurvedList"/>
    <dgm:cxn modelId="{1E551E31-02CF-44CE-A3BC-D1DEB0DBE8A5}" type="presOf" srcId="{46C97F75-30E4-4883-9775-212BFE1503DB}" destId="{AD39557D-8DDB-427E-942C-5327EB52B87B}" srcOrd="0" destOrd="0" presId="urn:microsoft.com/office/officeart/2008/layout/VerticalCurvedList"/>
    <dgm:cxn modelId="{5CB636AA-462E-4814-B645-ADDE90391DF5}" type="presOf" srcId="{61EB0DDE-2013-4756-B766-DFE055FE7B13}" destId="{9B46B62B-3C20-416B-9E79-AC32FF4584FB}" srcOrd="0" destOrd="0" presId="urn:microsoft.com/office/officeart/2008/layout/VerticalCurvedList"/>
    <dgm:cxn modelId="{EA5740CA-D000-4A7B-8B8A-85A4049FEC16}" type="presOf" srcId="{92A6FF2E-FFA3-4D1C-9A78-D74698E7BAD0}" destId="{64A73148-1B3A-4421-A915-28420237D486}" srcOrd="0" destOrd="0" presId="urn:microsoft.com/office/officeart/2008/layout/VerticalCurvedList"/>
    <dgm:cxn modelId="{FD2BE3D3-4C61-41EB-A80D-F69495845EC9}" type="presOf" srcId="{8AB31BDB-4A2B-492D-950E-A1EF47244C88}" destId="{DCA9DB85-1865-4C4E-B577-67D47C86EAA6}" srcOrd="0" destOrd="0" presId="urn:microsoft.com/office/officeart/2008/layout/VerticalCurvedList"/>
    <dgm:cxn modelId="{36D4C450-0DB5-47D1-8B5D-30BEE2657A9E}" srcId="{27B6C7C1-4EE0-45ED-9C27-FE13BB9B7393}" destId="{C833571F-67DF-460D-88A5-BB18013C0250}" srcOrd="0" destOrd="0" parTransId="{866D1D72-F8A7-4C72-9588-FCB6CA8F4722}" sibTransId="{E2A29BA5-FF9B-46E5-8CC3-4BD696EAB94B}"/>
    <dgm:cxn modelId="{4E9A8E8F-7E24-44C8-9D6A-F438F8B4DD6D}" srcId="{27B6C7C1-4EE0-45ED-9C27-FE13BB9B7393}" destId="{92A6FF2E-FFA3-4D1C-9A78-D74698E7BAD0}" srcOrd="4" destOrd="0" parTransId="{549C5D28-74B7-4507-BB67-B63D937FFB87}" sibTransId="{34D2A5CD-4BF3-443E-B910-1F0C09592530}"/>
    <dgm:cxn modelId="{2666F847-E281-4308-B191-BF1D79C560DB}" type="presOf" srcId="{C833571F-67DF-460D-88A5-BB18013C0250}" destId="{C413F4DC-1EEF-4C04-B27C-7CC76F3C9DC8}" srcOrd="0" destOrd="0" presId="urn:microsoft.com/office/officeart/2008/layout/VerticalCurvedList"/>
    <dgm:cxn modelId="{DC3FA76E-E1EA-43B7-867E-2A2F2133F71E}" srcId="{27B6C7C1-4EE0-45ED-9C27-FE13BB9B7393}" destId="{8AB31BDB-4A2B-492D-950E-A1EF47244C88}" srcOrd="2" destOrd="0" parTransId="{D7AD165C-686C-4A50-A478-1AA347A7786F}" sibTransId="{5B32C85F-C971-4518-8022-2560A9A3D773}"/>
    <dgm:cxn modelId="{5943EEB2-A570-4D97-8184-9CD0139BE591}" srcId="{27B6C7C1-4EE0-45ED-9C27-FE13BB9B7393}" destId="{46C97F75-30E4-4883-9775-212BFE1503DB}" srcOrd="5" destOrd="0" parTransId="{0EE6EEC7-F82B-4B14-98FA-13DC83A0CD62}" sibTransId="{7FBF360E-B48E-41F4-A9EC-85D9ED80B717}"/>
    <dgm:cxn modelId="{7A49CC33-9617-4D69-B91F-7BA124B902B1}" type="presOf" srcId="{95E3BC97-3783-4F3B-963A-524876A6F61C}" destId="{7E179FCE-1C4F-4A93-906C-66255B097605}" srcOrd="0" destOrd="0" presId="urn:microsoft.com/office/officeart/2008/layout/VerticalCurvedList"/>
    <dgm:cxn modelId="{EAEC0E2C-2EEE-4E25-A1B3-763F7608A4B9}" srcId="{27B6C7C1-4EE0-45ED-9C27-FE13BB9B7393}" destId="{95E3BC97-3783-4F3B-963A-524876A6F61C}" srcOrd="1" destOrd="0" parTransId="{8F14D324-B820-48C8-8027-FD9FABF7F0AA}" sibTransId="{84E1464C-8305-4053-A6AF-B358EE2E041D}"/>
    <dgm:cxn modelId="{D63AECE2-FED7-44B2-8A9C-80A76F61B0F3}" type="presOf" srcId="{E2A29BA5-FF9B-46E5-8CC3-4BD696EAB94B}" destId="{DBAB0F9C-C893-4363-9A39-12A42FA7DB30}" srcOrd="0" destOrd="0" presId="urn:microsoft.com/office/officeart/2008/layout/VerticalCurvedList"/>
    <dgm:cxn modelId="{8FB5AF7B-22E4-45D8-991E-4EC54FCA32F1}" srcId="{27B6C7C1-4EE0-45ED-9C27-FE13BB9B7393}" destId="{61EB0DDE-2013-4756-B766-DFE055FE7B13}" srcOrd="3" destOrd="0" parTransId="{7EF3D3D3-A576-4D60-B9D1-49181A55B5F2}" sibTransId="{E26EE039-8D2D-4EF9-9B0C-0899949B195B}"/>
    <dgm:cxn modelId="{63BF348D-04CB-4625-B1F2-D3CBD8E2EBD1}" type="presParOf" srcId="{56591780-5773-40B1-9AA9-5584511C6A68}" destId="{5538EED9-389E-41FC-8960-18E9304EB648}" srcOrd="0" destOrd="0" presId="urn:microsoft.com/office/officeart/2008/layout/VerticalCurvedList"/>
    <dgm:cxn modelId="{8B2DA037-4546-4612-8F68-E6D15D9E2A05}" type="presParOf" srcId="{5538EED9-389E-41FC-8960-18E9304EB648}" destId="{C81C0582-576A-4AF6-BF88-6D7680E1BBE3}" srcOrd="0" destOrd="0" presId="urn:microsoft.com/office/officeart/2008/layout/VerticalCurvedList"/>
    <dgm:cxn modelId="{1C8367B0-6EA2-4B75-A7B7-C1850CB96195}" type="presParOf" srcId="{C81C0582-576A-4AF6-BF88-6D7680E1BBE3}" destId="{304D1371-BD43-479E-B822-C52B66B59324}" srcOrd="0" destOrd="0" presId="urn:microsoft.com/office/officeart/2008/layout/VerticalCurvedList"/>
    <dgm:cxn modelId="{F7741CFF-29B7-4BD0-9F17-EAEB98CDAD3B}" type="presParOf" srcId="{C81C0582-576A-4AF6-BF88-6D7680E1BBE3}" destId="{DBAB0F9C-C893-4363-9A39-12A42FA7DB30}" srcOrd="1" destOrd="0" presId="urn:microsoft.com/office/officeart/2008/layout/VerticalCurvedList"/>
    <dgm:cxn modelId="{BEB1E6F2-76C6-47A8-BDEC-0A32CA2A65D9}" type="presParOf" srcId="{C81C0582-576A-4AF6-BF88-6D7680E1BBE3}" destId="{9DF64392-D242-4526-AE0B-F44C2FE8490B}" srcOrd="2" destOrd="0" presId="urn:microsoft.com/office/officeart/2008/layout/VerticalCurvedList"/>
    <dgm:cxn modelId="{993C95D6-0F05-40CA-AD95-4EEE57872D1F}" type="presParOf" srcId="{C81C0582-576A-4AF6-BF88-6D7680E1BBE3}" destId="{131B58F0-2E04-4089-979F-D3178D268F86}" srcOrd="3" destOrd="0" presId="urn:microsoft.com/office/officeart/2008/layout/VerticalCurvedList"/>
    <dgm:cxn modelId="{9870E2A4-32B6-4AFB-871D-CBEB05F28FF9}" type="presParOf" srcId="{5538EED9-389E-41FC-8960-18E9304EB648}" destId="{C413F4DC-1EEF-4C04-B27C-7CC76F3C9DC8}" srcOrd="1" destOrd="0" presId="urn:microsoft.com/office/officeart/2008/layout/VerticalCurvedList"/>
    <dgm:cxn modelId="{2D78389C-11B5-4FD1-AEA2-A088CB151A8E}" type="presParOf" srcId="{5538EED9-389E-41FC-8960-18E9304EB648}" destId="{66E65017-63E5-4CC4-9062-5CE1403A1D02}" srcOrd="2" destOrd="0" presId="urn:microsoft.com/office/officeart/2008/layout/VerticalCurvedList"/>
    <dgm:cxn modelId="{34C8B4DB-D1B5-45D9-82A8-A83A38BE5352}" type="presParOf" srcId="{66E65017-63E5-4CC4-9062-5CE1403A1D02}" destId="{437DF52B-0C3C-4C28-982D-49FCBACAF659}" srcOrd="0" destOrd="0" presId="urn:microsoft.com/office/officeart/2008/layout/VerticalCurvedList"/>
    <dgm:cxn modelId="{77AD28B0-8D8B-44B5-A169-35798E73DF0E}" type="presParOf" srcId="{5538EED9-389E-41FC-8960-18E9304EB648}" destId="{7E179FCE-1C4F-4A93-906C-66255B097605}" srcOrd="3" destOrd="0" presId="urn:microsoft.com/office/officeart/2008/layout/VerticalCurvedList"/>
    <dgm:cxn modelId="{92E29648-479C-48FD-8A9F-F692235E7DD3}" type="presParOf" srcId="{5538EED9-389E-41FC-8960-18E9304EB648}" destId="{A21C84F2-499D-4EE9-995D-68F86DA84461}" srcOrd="4" destOrd="0" presId="urn:microsoft.com/office/officeart/2008/layout/VerticalCurvedList"/>
    <dgm:cxn modelId="{137FC5CD-FAB1-4B17-A713-E26C17A5AD37}" type="presParOf" srcId="{A21C84F2-499D-4EE9-995D-68F86DA84461}" destId="{FD15CB0E-5018-4E4C-8CE7-EF6BA3E1E2F2}" srcOrd="0" destOrd="0" presId="urn:microsoft.com/office/officeart/2008/layout/VerticalCurvedList"/>
    <dgm:cxn modelId="{84810265-3741-415A-89A4-5A0F025B1409}" type="presParOf" srcId="{5538EED9-389E-41FC-8960-18E9304EB648}" destId="{DCA9DB85-1865-4C4E-B577-67D47C86EAA6}" srcOrd="5" destOrd="0" presId="urn:microsoft.com/office/officeart/2008/layout/VerticalCurvedList"/>
    <dgm:cxn modelId="{119C9316-539B-4B5B-A6A3-CED983801A5D}" type="presParOf" srcId="{5538EED9-389E-41FC-8960-18E9304EB648}" destId="{09163D81-481B-4C0F-B3D5-ADA3965BA8E0}" srcOrd="6" destOrd="0" presId="urn:microsoft.com/office/officeart/2008/layout/VerticalCurvedList"/>
    <dgm:cxn modelId="{0FDF9466-7A65-41C9-B297-D7009C56D071}" type="presParOf" srcId="{09163D81-481B-4C0F-B3D5-ADA3965BA8E0}" destId="{D1600FA9-4A9E-4F3B-9456-0AF177234384}" srcOrd="0" destOrd="0" presId="urn:microsoft.com/office/officeart/2008/layout/VerticalCurvedList"/>
    <dgm:cxn modelId="{89A0C0E7-B256-456C-8AF9-B4DBBD1B7779}" type="presParOf" srcId="{5538EED9-389E-41FC-8960-18E9304EB648}" destId="{9B46B62B-3C20-416B-9E79-AC32FF4584FB}" srcOrd="7" destOrd="0" presId="urn:microsoft.com/office/officeart/2008/layout/VerticalCurvedList"/>
    <dgm:cxn modelId="{EE9D7D82-FECF-419A-9C94-0ADCACA6D5E3}" type="presParOf" srcId="{5538EED9-389E-41FC-8960-18E9304EB648}" destId="{CA8BD748-68B8-4D3C-87C9-3F10C2D31CDD}" srcOrd="8" destOrd="0" presId="urn:microsoft.com/office/officeart/2008/layout/VerticalCurvedList"/>
    <dgm:cxn modelId="{3D41EB6C-5D00-4E5E-834E-783C8A789658}" type="presParOf" srcId="{CA8BD748-68B8-4D3C-87C9-3F10C2D31CDD}" destId="{0AC5E9BC-424C-4D8B-8124-D0271425CC6C}" srcOrd="0" destOrd="0" presId="urn:microsoft.com/office/officeart/2008/layout/VerticalCurvedList"/>
    <dgm:cxn modelId="{4FB5090B-D460-42DB-9D11-AF470B6B9E53}" type="presParOf" srcId="{5538EED9-389E-41FC-8960-18E9304EB648}" destId="{64A73148-1B3A-4421-A915-28420237D486}" srcOrd="9" destOrd="0" presId="urn:microsoft.com/office/officeart/2008/layout/VerticalCurvedList"/>
    <dgm:cxn modelId="{62851D02-E701-482C-92B8-6DEA7BE205B8}" type="presParOf" srcId="{5538EED9-389E-41FC-8960-18E9304EB648}" destId="{9AF78189-595A-4C03-B658-C472D5603B69}" srcOrd="10" destOrd="0" presId="urn:microsoft.com/office/officeart/2008/layout/VerticalCurvedList"/>
    <dgm:cxn modelId="{BA43EE48-F956-46A4-A4AD-CA7E5AF81E9F}" type="presParOf" srcId="{9AF78189-595A-4C03-B658-C472D5603B69}" destId="{CD1963BB-ABB1-4269-91D3-64B313350756}" srcOrd="0" destOrd="0" presId="urn:microsoft.com/office/officeart/2008/layout/VerticalCurvedList"/>
    <dgm:cxn modelId="{AD1B9843-92D8-46EA-9571-8BEDD34CA002}" type="presParOf" srcId="{5538EED9-389E-41FC-8960-18E9304EB648}" destId="{AD39557D-8DDB-427E-942C-5327EB52B87B}" srcOrd="11" destOrd="0" presId="urn:microsoft.com/office/officeart/2008/layout/VerticalCurvedList"/>
    <dgm:cxn modelId="{797ADD49-2EDF-4AE8-8122-4B22E4890657}" type="presParOf" srcId="{5538EED9-389E-41FC-8960-18E9304EB648}" destId="{DECD3590-AAB0-46F6-8FDE-69816B7494C2}" srcOrd="12" destOrd="0" presId="urn:microsoft.com/office/officeart/2008/layout/VerticalCurvedList"/>
    <dgm:cxn modelId="{1CD6693E-F35F-4F92-A032-FD7FFD22F10F}" type="presParOf" srcId="{DECD3590-AAB0-46F6-8FDE-69816B7494C2}" destId="{F8232CDA-F96D-4A69-B1C5-0A9B0865BF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B0F9C-C893-4363-9A39-12A42FA7DB30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3F4DC-1EEF-4C04-B27C-7CC76F3C9DC8}">
      <dsp:nvSpPr>
        <dsp:cNvPr id="0" name=""/>
        <dsp:cNvSpPr/>
      </dsp:nvSpPr>
      <dsp:spPr>
        <a:xfrm>
          <a:off x="350606" y="229141"/>
          <a:ext cx="7476368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rlito" panose="020F0502020204030204" pitchFamily="34" charset="0"/>
              <a:cs typeface="Carlito" panose="020F0502020204030204" pitchFamily="34" charset="0"/>
            </a:rPr>
            <a:t>Tarefas inseridas;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350606" y="229141"/>
        <a:ext cx="7476368" cy="458108"/>
      </dsp:txXfrm>
    </dsp:sp>
    <dsp:sp modelId="{437DF52B-0C3C-4C28-982D-49FCBACAF659}">
      <dsp:nvSpPr>
        <dsp:cNvPr id="0" name=""/>
        <dsp:cNvSpPr/>
      </dsp:nvSpPr>
      <dsp:spPr>
        <a:xfrm>
          <a:off x="64288" y="171877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179FCE-1C4F-4A93-906C-66255B097605}">
      <dsp:nvSpPr>
        <dsp:cNvPr id="0" name=""/>
        <dsp:cNvSpPr/>
      </dsp:nvSpPr>
      <dsp:spPr>
        <a:xfrm>
          <a:off x="727432" y="916217"/>
          <a:ext cx="7099542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rlito" panose="020F0502020204030204" pitchFamily="34" charset="0"/>
              <a:cs typeface="Carlito" panose="020F0502020204030204" pitchFamily="34" charset="0"/>
            </a:rPr>
            <a:t>Tarefas atrasadas;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727432" y="916217"/>
        <a:ext cx="7099542" cy="458108"/>
      </dsp:txXfrm>
    </dsp:sp>
    <dsp:sp modelId="{FD15CB0E-5018-4E4C-8CE7-EF6BA3E1E2F2}">
      <dsp:nvSpPr>
        <dsp:cNvPr id="0" name=""/>
        <dsp:cNvSpPr/>
      </dsp:nvSpPr>
      <dsp:spPr>
        <a:xfrm>
          <a:off x="441114" y="858954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9DB85-1865-4C4E-B577-67D47C86EAA6}">
      <dsp:nvSpPr>
        <dsp:cNvPr id="0" name=""/>
        <dsp:cNvSpPr/>
      </dsp:nvSpPr>
      <dsp:spPr>
        <a:xfrm>
          <a:off x="899745" y="1603293"/>
          <a:ext cx="6927229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rlito" panose="020F0502020204030204" pitchFamily="34" charset="0"/>
              <a:cs typeface="Carlito" panose="020F0502020204030204" pitchFamily="34" charset="0"/>
            </a:rPr>
            <a:t>Não gerenciáveis;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899745" y="1603293"/>
        <a:ext cx="6927229" cy="458108"/>
      </dsp:txXfrm>
    </dsp:sp>
    <dsp:sp modelId="{D1600FA9-4A9E-4F3B-9456-0AF177234384}">
      <dsp:nvSpPr>
        <dsp:cNvPr id="0" name=""/>
        <dsp:cNvSpPr/>
      </dsp:nvSpPr>
      <dsp:spPr>
        <a:xfrm>
          <a:off x="613427" y="1546030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6B62B-3C20-416B-9E79-AC32FF4584FB}">
      <dsp:nvSpPr>
        <dsp:cNvPr id="0" name=""/>
        <dsp:cNvSpPr/>
      </dsp:nvSpPr>
      <dsp:spPr>
        <a:xfrm>
          <a:off x="899745" y="2289935"/>
          <a:ext cx="6927229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rlito" panose="020F0502020204030204" pitchFamily="34" charset="0"/>
              <a:cs typeface="Carlito" panose="020F0502020204030204" pitchFamily="34" charset="0"/>
            </a:rPr>
            <a:t>Necessitam de atualização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899745" y="2289935"/>
        <a:ext cx="6927229" cy="458108"/>
      </dsp:txXfrm>
    </dsp:sp>
    <dsp:sp modelId="{0AC5E9BC-424C-4D8B-8124-D0271425CC6C}">
      <dsp:nvSpPr>
        <dsp:cNvPr id="0" name=""/>
        <dsp:cNvSpPr/>
      </dsp:nvSpPr>
      <dsp:spPr>
        <a:xfrm>
          <a:off x="613427" y="2232671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73148-1B3A-4421-A915-28420237D486}">
      <dsp:nvSpPr>
        <dsp:cNvPr id="0" name=""/>
        <dsp:cNvSpPr/>
      </dsp:nvSpPr>
      <dsp:spPr>
        <a:xfrm>
          <a:off x="727432" y="2977011"/>
          <a:ext cx="7099542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rlito" panose="020F0502020204030204" pitchFamily="34" charset="0"/>
              <a:cs typeface="Carlito" panose="020F0502020204030204" pitchFamily="34" charset="0"/>
            </a:rPr>
            <a:t>Em execução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727432" y="2977011"/>
        <a:ext cx="7099542" cy="458108"/>
      </dsp:txXfrm>
    </dsp:sp>
    <dsp:sp modelId="{CD1963BB-ABB1-4269-91D3-64B313350756}">
      <dsp:nvSpPr>
        <dsp:cNvPr id="0" name=""/>
        <dsp:cNvSpPr/>
      </dsp:nvSpPr>
      <dsp:spPr>
        <a:xfrm>
          <a:off x="441114" y="2919747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9557D-8DDB-427E-942C-5327EB52B87B}">
      <dsp:nvSpPr>
        <dsp:cNvPr id="0" name=""/>
        <dsp:cNvSpPr/>
      </dsp:nvSpPr>
      <dsp:spPr>
        <a:xfrm>
          <a:off x="350606" y="3664087"/>
          <a:ext cx="7476368" cy="4581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latin typeface="Carlito" panose="020F0502020204030204" pitchFamily="34" charset="0"/>
              <a:cs typeface="Carlito" panose="020F0502020204030204" pitchFamily="34" charset="0"/>
            </a:rPr>
            <a:t>Resultados parciais do semestre</a:t>
          </a:r>
          <a:endParaRPr lang="pt-BR" sz="2400" kern="1200" dirty="0">
            <a:latin typeface="Carlito" panose="020F0502020204030204" pitchFamily="34" charset="0"/>
            <a:cs typeface="Carlito" panose="020F0502020204030204" pitchFamily="34" charset="0"/>
          </a:endParaRPr>
        </a:p>
      </dsp:txBody>
      <dsp:txXfrm>
        <a:off x="350606" y="3664087"/>
        <a:ext cx="7476368" cy="458108"/>
      </dsp:txXfrm>
    </dsp:sp>
    <dsp:sp modelId="{F8232CDA-F96D-4A69-B1C5-0A9B0865BFF2}">
      <dsp:nvSpPr>
        <dsp:cNvPr id="0" name=""/>
        <dsp:cNvSpPr/>
      </dsp:nvSpPr>
      <dsp:spPr>
        <a:xfrm>
          <a:off x="64288" y="3606824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67A0A-B9D4-4104-A8D5-51B604030751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A41B4-47A4-4728-83BA-BFCEA5B5E2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65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49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314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247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313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88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133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21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094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220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78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503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7770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7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380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958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4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0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605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7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360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783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47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91178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412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21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253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543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05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871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52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074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057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0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417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4445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892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094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287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076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98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795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638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708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0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320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90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217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073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051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018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687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459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01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84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8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44775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3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096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217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062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71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874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1399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955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327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438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454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656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95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025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260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34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195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997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573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91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8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39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48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59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90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58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0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942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65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74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9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51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10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8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62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06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9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751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44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88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18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26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56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07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77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7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742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37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34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95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4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32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71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20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43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19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3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699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65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851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432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383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74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07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81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19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954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7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686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42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92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013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50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77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068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861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78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151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6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519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45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130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53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985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756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539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49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47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03858"/>
            <a:ext cx="9144000" cy="455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07263" y="3354323"/>
            <a:ext cx="853440" cy="7894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91312" y="3343655"/>
            <a:ext cx="685800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07719" y="3354323"/>
            <a:ext cx="583692" cy="7894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22019" y="3354323"/>
            <a:ext cx="7936992" cy="789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198120" y="4003547"/>
            <a:ext cx="2689860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2418588" y="4003547"/>
            <a:ext cx="2948940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898135" y="4003547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98120" y="4514088"/>
            <a:ext cx="562356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29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2918" y="1937130"/>
            <a:ext cx="8678163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00B7-85A9-8C4F-8DCF-0C72EC00F26F}" type="datetimeFigureOut">
              <a:rPr lang="pt-BR" smtClean="0"/>
              <a:t>28/08/2019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389C-9EF5-6A4B-BA4B-8C664EA51C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7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61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72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7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42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46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87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9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94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4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3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kern="0"/>
              <a:pPr/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32024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803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6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kern="0"/>
              <a:pPr/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8520074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00B7-85A9-8C4F-8DCF-0C72EC00F26F}" type="datetimeFigureOut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28/08/2019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389C-9EF5-6A4B-BA4B-8C664EA51C2D}" type="slidenum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00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71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43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78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3707" y="438150"/>
            <a:ext cx="61965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969" y="2137994"/>
            <a:ext cx="8878061" cy="394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8/28/2019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22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2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mailto:dplan@ifro.edu.br" TargetMode="External"/><Relationship Id="rId2" Type="http://schemas.openxmlformats.org/officeDocument/2006/relationships/hyperlink" Target="mailto:prodin@ifro.edu.br" TargetMode="Externa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1.xml"/><Relationship Id="rId5" Type="http://schemas.openxmlformats.org/officeDocument/2006/relationships/chart" Target="../charts/chart14.xml"/><Relationship Id="rId4" Type="http://schemas.openxmlformats.org/officeDocument/2006/relationships/image" Target="../media/image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1.xml"/><Relationship Id="rId4" Type="http://schemas.openxmlformats.org/officeDocument/2006/relationships/chart" Target="../charts/char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77223"/>
            <a:ext cx="7772400" cy="1445623"/>
          </a:xfrm>
        </p:spPr>
        <p:txBody>
          <a:bodyPr>
            <a:normAutofit/>
          </a:bodyPr>
          <a:lstStyle/>
          <a:p>
            <a:r>
              <a:rPr lang="pt-BR" sz="4800" b="1" dirty="0" smtClean="0">
                <a:latin typeface="Carlito" panose="020F0502020204030204" pitchFamily="34" charset="0"/>
                <a:ea typeface="Open Sans Extrabold" charset="0"/>
                <a:cs typeface="Carlito" panose="020F0502020204030204" pitchFamily="34" charset="0"/>
              </a:rPr>
              <a:t>Plano Anual de Trabalho</a:t>
            </a:r>
            <a:br>
              <a:rPr lang="pt-BR" sz="4800" b="1" dirty="0" smtClean="0">
                <a:latin typeface="Carlito" panose="020F0502020204030204" pitchFamily="34" charset="0"/>
                <a:ea typeface="Open Sans Extrabold" charset="0"/>
                <a:cs typeface="Carlito" panose="020F0502020204030204" pitchFamily="34" charset="0"/>
              </a:rPr>
            </a:br>
            <a:r>
              <a:rPr lang="pt-BR" sz="4800" b="1" dirty="0" smtClean="0">
                <a:latin typeface="Carlito" panose="020F0502020204030204" pitchFamily="34" charset="0"/>
                <a:ea typeface="Open Sans Extrabold" charset="0"/>
                <a:cs typeface="Carlito" panose="020F0502020204030204" pitchFamily="34" charset="0"/>
              </a:rPr>
              <a:t>2019</a:t>
            </a:r>
            <a:endParaRPr lang="pt-BR" sz="4800" b="1" dirty="0">
              <a:latin typeface="Carlito" panose="020F0502020204030204" pitchFamily="34" charset="0"/>
              <a:ea typeface="Open Sans Extrabold" charset="0"/>
              <a:cs typeface="Carlito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88326"/>
            <a:ext cx="6858000" cy="618309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  <a:latin typeface="Carlito" panose="020F0502020204030204" pitchFamily="34" charset="0"/>
                <a:ea typeface="Open Sans Semibold" charset="0"/>
                <a:cs typeface="Carlito" panose="020F0502020204030204" pitchFamily="34" charset="0"/>
              </a:rPr>
              <a:t>Pró-reitoria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Carlito" panose="020F0502020204030204" pitchFamily="34" charset="0"/>
                <a:ea typeface="Open Sans Semibold" charset="0"/>
                <a:cs typeface="Carlito" panose="020F0502020204030204" pitchFamily="34" charset="0"/>
              </a:rPr>
              <a:t> de Desenvolvimento Institucional</a:t>
            </a: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Carlito" panose="020F0502020204030204" pitchFamily="34" charset="0"/>
                <a:ea typeface="Open Sans Semibold" charset="0"/>
                <a:cs typeface="Carlito" panose="020F0502020204030204" pitchFamily="34" charset="0"/>
              </a:rPr>
              <a:t>Diretoria de Planejamento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Carlito" panose="020F0502020204030204" pitchFamily="34" charset="0"/>
              <a:ea typeface="Open Sans Semibold" charset="0"/>
              <a:cs typeface="Carlito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2360023" y="4585518"/>
            <a:ext cx="4423954" cy="584390"/>
            <a:chOff x="2033451" y="1497874"/>
            <a:chExt cx="5077098" cy="670668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50" y="1497874"/>
              <a:ext cx="2562101" cy="670668"/>
            </a:xfrm>
            <a:prstGeom prst="rect">
              <a:avLst/>
            </a:prstGeom>
          </p:spPr>
        </p:pic>
        <p:grpSp>
          <p:nvGrpSpPr>
            <p:cNvPr id="8" name="Grupo 7"/>
            <p:cNvGrpSpPr/>
            <p:nvPr/>
          </p:nvGrpSpPr>
          <p:grpSpPr>
            <a:xfrm>
              <a:off x="2033451" y="1907177"/>
              <a:ext cx="5077098" cy="0"/>
              <a:chOff x="2107474" y="1907177"/>
              <a:chExt cx="5077098" cy="0"/>
            </a:xfrm>
          </p:grpSpPr>
          <p:cxnSp>
            <p:nvCxnSpPr>
              <p:cNvPr id="6" name="Conector Reto 5"/>
              <p:cNvCxnSpPr/>
              <p:nvPr/>
            </p:nvCxnSpPr>
            <p:spPr>
              <a:xfrm>
                <a:off x="2107474" y="1907177"/>
                <a:ext cx="722812" cy="0"/>
              </a:xfrm>
              <a:prstGeom prst="line">
                <a:avLst/>
              </a:prstGeom>
              <a:ln w="508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to 6"/>
              <p:cNvCxnSpPr/>
              <p:nvPr/>
            </p:nvCxnSpPr>
            <p:spPr>
              <a:xfrm>
                <a:off x="6461760" y="1907177"/>
                <a:ext cx="722812" cy="0"/>
              </a:xfrm>
              <a:prstGeom prst="line">
                <a:avLst/>
              </a:prstGeom>
              <a:ln w="508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193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77970" y="293298"/>
            <a:ext cx="8091577" cy="1216236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Carlito" panose="020F0502020204030204" pitchFamily="34" charset="0"/>
                <a:cs typeface="Carlito" panose="020F0502020204030204" pitchFamily="34" charset="0"/>
              </a:rPr>
              <a:t>Gráfico – tarefas para atualizar - </a:t>
            </a:r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Campi</a:t>
            </a:r>
            <a:endParaRPr lang="pt-BR" sz="4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02330" y="6399311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326447"/>
              </p:ext>
            </p:extLst>
          </p:nvPr>
        </p:nvGraphicFramePr>
        <p:xfrm>
          <a:off x="202330" y="1733796"/>
          <a:ext cx="8656662" cy="4529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587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9: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Aprimorar e integrar as ações de planejamento e gestão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988902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9.3 - Cultura de gestão estratégica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DPLAN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894164"/>
              </p:ext>
            </p:extLst>
          </p:nvPr>
        </p:nvGraphicFramePr>
        <p:xfrm>
          <a:off x="153825" y="5045877"/>
          <a:ext cx="8793622" cy="1219591"/>
        </p:xfrm>
        <a:graphic>
          <a:graphicData uri="http://schemas.openxmlformats.org/drawingml/2006/table">
            <a:tbl>
              <a:tblPr/>
              <a:tblGrid>
                <a:gridCol w="87936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Houve alteração nos critérios de mensuração, conforme ficou definido na 6ª RAE. Os indicadores da 7ª RAE em diante adotam esses novos critérios.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Quanto ao critério 1, apenas 1 Projeto Estratégico (IFRO sem Fronteiras) cumpriu os prazos das entregas no 2º Trimestre de 2019.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3642179"/>
            <a:ext cx="8793622" cy="13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Chart 3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0697783"/>
              </p:ext>
            </p:extLst>
          </p:nvPr>
        </p:nvGraphicFramePr>
        <p:xfrm>
          <a:off x="153826" y="1770411"/>
          <a:ext cx="8793622" cy="18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73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9: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Aprimorar e integrar as ações de planejamento e gestão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610999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9.3 - Cultura de gestão estratégica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DPLAN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801829"/>
              </p:ext>
            </p:extLst>
          </p:nvPr>
        </p:nvGraphicFramePr>
        <p:xfrm>
          <a:off x="175927" y="1791355"/>
          <a:ext cx="8793622" cy="4396828"/>
        </p:xfrm>
        <a:graphic>
          <a:graphicData uri="http://schemas.openxmlformats.org/drawingml/2006/table">
            <a:tbl>
              <a:tblPr/>
              <a:tblGrid>
                <a:gridCol w="87936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Descrição dos Critérios do Indicador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Fórmula de cálculo: </a:t>
                      </a: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(Total de pontos atribuídos aos critérios / Total de pontos possíveis dos critérios) x 100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Critério 1 – Projetos Estratégicos, faixa de avaliação: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0: Nenhum projeto estratégico em execução cumpriu os prazos estabelecidos;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1: Até 50% dos projetos estratégicos em execução cumpriram os prazos estabelecidos;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2: De 50% a 90% dos projetos estratégicos em execução cumpriram os prazos estabelecidos;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3: Acima de 90% dos projetos estratégicos em execução cumpriram os prazos estabelecidos.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Critério 2 – Mensuração dos indicadores, faixa de avaliação: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0: Ainda não foram medidos os indicadores estratégicos;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1: Até 50% dos indicadores estratégicos foram mensurados dentro do prazo;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2: De 50% a 90% dos indicadores estratégicos foram mensurados dentro do prazo;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3: Acima de 90% dos indicadores estratégicos foram mensurados dentro do prazo.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Critério 3 – Planos Anuais de Trabalho (</a:t>
                      </a:r>
                      <a:r>
                        <a:rPr kumimoji="0" lang="pt-BR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PATs</a:t>
                      </a: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faixa de avaliação: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0: Somatório das tarefas lançadas no PAT não atualizadas (atrasadas e/ou não gerenciáveis) superior a 90% das tarefas;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1: Somatório das tarefas lançadas no PAT não atualizadas (atrasadas e/ou não gerenciáveis) entre 50% e 90% das tarefas;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2: Somatório das tarefas lançadas no PAT não atualizadas (atrasadas e/ou não gerenciáveis) entre 10% e 50% das tarefas;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3: Somatório das tarefas lançadas no PAT não atualizadas (atrasadas e/ou não gerenciáveis) inferior a 10% das tarefas.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Critério 4 – Comunicação dos resultados, faixa de avaliação: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0: Não foram divulgados formalmente os resultados dos projetos ou dos indicadores;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1: Foram divulgados formalmente os resultados dos projetos e dos indicadores para o CODIR, fora do prazo;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2: Foram divulgados formalmente os resultados dos projetos e dos indicadores para o CODIR e para a comunidade externa, fora do prazo;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Nota 3: Foram divulgados formalmente os resultados dos projetos e dos indicadores para o CODIR e para a comunidade externa, dentro do prazo.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4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3076484" y="4264351"/>
            <a:ext cx="1162230" cy="803305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Objetivo11: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Fortalecer a comunicação institucional junto aos públicos estratégicos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525282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11.1 - Índice de esforço de comunicação interna e externa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ASCOM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286852"/>
              </p:ext>
            </p:extLst>
          </p:nvPr>
        </p:nvGraphicFramePr>
        <p:xfrm>
          <a:off x="153824" y="5045877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6" y="1805579"/>
            <a:ext cx="8799300" cy="319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6973368" y="4264351"/>
            <a:ext cx="1085408" cy="803305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12: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Fortalecer a identidade institucional e o relacionamento interinstitucional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089861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12.1 - Índice de conhecimento da imagem institucional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ASCOM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213570"/>
              </p:ext>
            </p:extLst>
          </p:nvPr>
        </p:nvGraphicFramePr>
        <p:xfrm>
          <a:off x="153824" y="5045877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t-BR" sz="9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4154948"/>
            <a:ext cx="8808091" cy="87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542837"/>
              </p:ext>
            </p:extLst>
          </p:nvPr>
        </p:nvGraphicFramePr>
        <p:xfrm>
          <a:off x="153824" y="1773342"/>
          <a:ext cx="8808091" cy="238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17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905569" y="5281300"/>
            <a:ext cx="1222049" cy="940038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262442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13.1 - Índice de capacitação do quadro de servidores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DGP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739569"/>
              </p:ext>
            </p:extLst>
          </p:nvPr>
        </p:nvGraphicFramePr>
        <p:xfrm>
          <a:off x="153824" y="5045877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Não foi possível coletar as informações de todos os Campi.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Editais do PAC entre maio e junho, editais do PIQ locais e cursos </a:t>
                      </a:r>
                      <a:r>
                        <a:rPr kumimoji="0" lang="pt-BR" sz="11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pt-BR" sz="1100" b="0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Company</a:t>
                      </a: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inferiores a 20h.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800" b="1" dirty="0">
                <a:latin typeface="Calibri" pitchFamily="34" charset="0"/>
              </a:rPr>
              <a:t>Objetivo 13: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Intensificar a capacitação e a qualificação de servidores, com foco nos resultados institucionais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6" y="3432487"/>
            <a:ext cx="8799300" cy="159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Chart 2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023764"/>
              </p:ext>
            </p:extLst>
          </p:nvPr>
        </p:nvGraphicFramePr>
        <p:xfrm>
          <a:off x="162616" y="1932785"/>
          <a:ext cx="8824938" cy="149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83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850034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13.2 - Investimento Médio em Capacitação e Qualificação por Servidor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DGP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789581"/>
              </p:ext>
            </p:extLst>
          </p:nvPr>
        </p:nvGraphicFramePr>
        <p:xfrm>
          <a:off x="153824" y="5045877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Durante a RAE de 15 de abril ficou definido que não há previsão de aumento dos recursos para capacitação, portanto será mantido o valor de R$ 1.300,00;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valor de 787.906,64 corresponde ao valor das despesas líquidas constantes no Tesouro Gerencial em 19/08/2019;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Esclarecemos que já está empenhado R$ 1.093.807,07.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800" b="1" dirty="0">
                <a:latin typeface="Calibri" pitchFamily="34" charset="0"/>
              </a:rPr>
              <a:t>Objetivo 13: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Intensificar a capacitação e a qualificação de servidores, com foco nos resultados institucionais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3445821"/>
            <a:ext cx="8808091" cy="158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237516"/>
              </p:ext>
            </p:extLst>
          </p:nvPr>
        </p:nvGraphicFramePr>
        <p:xfrm>
          <a:off x="153824" y="1932785"/>
          <a:ext cx="8808091" cy="1513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991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804833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13.3 - IQCD (Índice de Qualificação do Corpo Docente)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DGP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918878"/>
              </p:ext>
            </p:extLst>
          </p:nvPr>
        </p:nvGraphicFramePr>
        <p:xfrm>
          <a:off x="153824" y="5045877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o 1º sem/2019 foi utilizada a fórmula de cálculo conforme a Plataforma Nilo Peçanha. Destacamos que tal alteração já foi promovida no painel de indicadores do IFRO. Portanto, sugerimos a alteração das metas dos períodos para: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2019/01: 3,90; 2020/01: 4,00; 2021/02: 4,10; 2022/01: 4,05; 2022/02: 4,10.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800" b="1" dirty="0">
                <a:latin typeface="Calibri" pitchFamily="34" charset="0"/>
              </a:rPr>
              <a:t>Objetivo 13: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Intensificar a capacitação e a qualificação de servidores, com foco nos resultados institucionais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3338945"/>
            <a:ext cx="8833730" cy="17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021438"/>
              </p:ext>
            </p:extLst>
          </p:nvPr>
        </p:nvGraphicFramePr>
        <p:xfrm>
          <a:off x="153824" y="1932786"/>
          <a:ext cx="8808091" cy="140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068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77970" y="293298"/>
            <a:ext cx="8091577" cy="1216236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Carlito" panose="020F0502020204030204" pitchFamily="34" charset="0"/>
                <a:cs typeface="Carlito" panose="020F0502020204030204" pitchFamily="34" charset="0"/>
              </a:rPr>
              <a:t>Gráfico – tarefas </a:t>
            </a:r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em execução - Reitoria</a:t>
            </a:r>
            <a:endParaRPr lang="pt-BR" sz="4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48573" y="6280929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</a:t>
            </a:r>
            <a:r>
              <a:rPr lang="pt-BR" sz="1050" dirty="0" err="1" smtClean="0"/>
              <a:t>Integ</a:t>
            </a:r>
            <a:r>
              <a:rPr lang="pt-BR" sz="1050" dirty="0" smtClean="0"/>
              <a:t>. Planejamento. Ultima coleta 05/03/2019</a:t>
            </a:r>
            <a:endParaRPr lang="pt-BR" sz="1050" dirty="0"/>
          </a:p>
        </p:txBody>
      </p:sp>
      <p:graphicFrame>
        <p:nvGraphicFramePr>
          <p:cNvPr id="10" name="Gráfic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573922"/>
              </p:ext>
            </p:extLst>
          </p:nvPr>
        </p:nvGraphicFramePr>
        <p:xfrm>
          <a:off x="306069" y="1710047"/>
          <a:ext cx="8481671" cy="4417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31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474849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13.4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- 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IQCTA (Índice de Qualificação do Corpo Técnico-Administrativo)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DGP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980027"/>
              </p:ext>
            </p:extLst>
          </p:nvPr>
        </p:nvGraphicFramePr>
        <p:xfrm>
          <a:off x="153824" y="5045877"/>
          <a:ext cx="8808091" cy="1265008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9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Obs.: A plataforma Nilo Peçanha não possui o índice de qualificação do corpo técnico administrativo. Assim, seguindo o parâmetro do que é utilizado para os IQCD sugerimos a seguinte fórmula para o IQCTA: (5D+4M+3E+2G+EM+0,5EF/D+M+E+G+EM+EF), onde: D = número de técnicos-administrativos com Doutorado; M = número de técnicos-administrativos com Mestrado; E = número de técnicos-administrativos com Especialização; G = número de técnicos-administrativos com Graduação; EM = número de técnicos-administrativos com Ensino Médio; EF = número de técnicos-administrativos com Ensino Fundamental.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9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Propomos a alteração das metas do indicador para: 2019/2: 2,70; 2020/01: 2,73; 2020/2: 2,76; 2021/1: 2,79; 2021/2: 3,10. Uma vez aceitas as alterações, as mesmas serão adotadas também no painel de indicadores.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800" b="1" dirty="0">
                <a:latin typeface="Calibri" pitchFamily="34" charset="0"/>
              </a:rPr>
              <a:t>Objetivo 13: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Intensificar a capacitação e a qualificação de servidores, com foco nos resultados institucionais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3294734"/>
            <a:ext cx="8808091" cy="175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Chart 4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122544"/>
              </p:ext>
            </p:extLst>
          </p:nvPr>
        </p:nvGraphicFramePr>
        <p:xfrm>
          <a:off x="153825" y="1932785"/>
          <a:ext cx="8808090" cy="133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72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4119073" y="5281300"/>
            <a:ext cx="991311" cy="940038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14: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Valorizar os servidores e melhorar o ambiente organizacional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595479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5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14.1 - Taxa de implementação das ações voltadas à valorização dos servidores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DGP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583355"/>
              </p:ext>
            </p:extLst>
          </p:nvPr>
        </p:nvGraphicFramePr>
        <p:xfrm>
          <a:off x="179463" y="5082402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1200" dirty="0" smtClean="0"/>
                        <a:t>O número de ações propostas refere-se a atividades que serão realizadas no primeiro e segundo semestre de 2019. </a:t>
                      </a:r>
                    </a:p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1200" dirty="0" smtClean="0"/>
                        <a:t>Cabe destacar que não recebemos o relatório das atividades promovidas pelos </a:t>
                      </a:r>
                      <a:r>
                        <a:rPr lang="pt-BR" sz="1200" b="1" dirty="0" smtClean="0">
                          <a:solidFill>
                            <a:srgbClr val="FF0000"/>
                          </a:solidFill>
                        </a:rPr>
                        <a:t>Campi Vilhena, Porto Velho Zona Norte e Ariquemes</a:t>
                      </a:r>
                      <a:r>
                        <a:rPr lang="pt-BR" sz="1200" dirty="0" smtClean="0"/>
                        <a:t>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3" y="3482346"/>
            <a:ext cx="8808091" cy="158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937388"/>
              </p:ext>
            </p:extLst>
          </p:nvPr>
        </p:nvGraphicFramePr>
        <p:xfrm>
          <a:off x="153824" y="1770411"/>
          <a:ext cx="8833730" cy="171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658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5101837" y="5281300"/>
            <a:ext cx="1085318" cy="940038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15: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Ampliar e consolidar a infraestrutura acadêmica, administrativa e tecnológica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8736130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5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15.1 - Índice da infraestrutura física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DEINF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205228"/>
              </p:ext>
            </p:extLst>
          </p:nvPr>
        </p:nvGraphicFramePr>
        <p:xfrm>
          <a:off x="153825" y="5045877"/>
          <a:ext cx="4368964" cy="1402168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instrumento de coleta foi finalizado recentemente e não houve tempo hábil para coletar a informação para esta R.A.E. Os primeiros resultados deste indicador serão apresentados na próxima R.A.E.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PROAD propõe a mudança da periodicidade do indicador de semestral para anual, em virtude da pouca variação do índice ao longo de um semestre.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810535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885578" y="3150984"/>
            <a:ext cx="7372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Não foi possível a coleta</a:t>
            </a:r>
            <a:endParaRPr lang="pt-BR" sz="54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99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15: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Ampliar e consolidar a infraestrutura acadêmica, administrativa e tecnológica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789948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5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15.2 - Taxa de unidades conectadas à INFOVIA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DGTI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849674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49275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3434938"/>
            <a:ext cx="8808093" cy="1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171054"/>
              </p:ext>
            </p:extLst>
          </p:nvPr>
        </p:nvGraphicFramePr>
        <p:xfrm>
          <a:off x="153826" y="1770411"/>
          <a:ext cx="8808092" cy="1664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55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15: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Ampliar e consolidar a infraestrutura acadêmica, administrativa e tecnológica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6725330"/>
              </p:ext>
            </p:extLst>
          </p:nvPr>
        </p:nvGraphicFramePr>
        <p:xfrm>
          <a:off x="155873" y="1184367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5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15.3 - Taxa de disponibilidade de serviço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DGTI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977356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425332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3" y="3465657"/>
            <a:ext cx="8806043" cy="155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277875"/>
              </p:ext>
            </p:extLst>
          </p:nvPr>
        </p:nvGraphicFramePr>
        <p:xfrm>
          <a:off x="155873" y="1555208"/>
          <a:ext cx="8806043" cy="191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646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15: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Ampliar e consolidar a infraestrutura acadêmica, administrativa e tecnológica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153323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5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79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15.5 - Taxa de implementação das ações do PDTI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DGTI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278877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355425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3453287"/>
            <a:ext cx="8808091" cy="157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hart 3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03878"/>
              </p:ext>
            </p:extLst>
          </p:nvPr>
        </p:nvGraphicFramePr>
        <p:xfrm>
          <a:off x="153825" y="1768580"/>
          <a:ext cx="8833729" cy="168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98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6964821" y="5281300"/>
            <a:ext cx="1298964" cy="940038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880293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79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66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16.1 - Índice de execução orçamentária com projetos estratégicos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DOF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800" b="1" dirty="0">
                <a:latin typeface="Calibri" pitchFamily="34" charset="0"/>
              </a:rPr>
              <a:t>Objetivo 16: Otimizar a aplicação e fomentar a captação de recursos orçamentários e </a:t>
            </a:r>
            <a:r>
              <a:rPr lang="pt-BR" altLang="en-US" sz="2800" b="1" dirty="0" err="1">
                <a:latin typeface="Calibri" pitchFamily="34" charset="0"/>
              </a:rPr>
              <a:t>extraorçamentários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aphicFrame>
        <p:nvGraphicFramePr>
          <p:cNvPr id="16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914434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instrumento de coleta está em fase de implementação. Na próxima R.A.E. serão apresentados os primeiros resultados deste indicador. </a:t>
                      </a:r>
                    </a:p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PROAD propõe a mudança da periodicidade do indicador de semestral para anual, em virtude da anualidade do orçamento.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168747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tângulo 17"/>
          <p:cNvSpPr/>
          <p:nvPr/>
        </p:nvSpPr>
        <p:spPr>
          <a:xfrm>
            <a:off x="885578" y="3150984"/>
            <a:ext cx="7372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Não foi possível a coleta</a:t>
            </a:r>
            <a:endParaRPr lang="pt-BR" sz="54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6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77970" y="293298"/>
            <a:ext cx="8091577" cy="1216236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Carlito" panose="020F0502020204030204" pitchFamily="34" charset="0"/>
                <a:cs typeface="Carlito" panose="020F0502020204030204" pitchFamily="34" charset="0"/>
              </a:rPr>
              <a:t>Gráfico – tarefas </a:t>
            </a:r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em execução - Campi</a:t>
            </a:r>
            <a:endParaRPr lang="pt-BR" sz="4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4839" y="6280929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383013"/>
              </p:ext>
            </p:extLst>
          </p:nvPr>
        </p:nvGraphicFramePr>
        <p:xfrm>
          <a:off x="261256" y="1509534"/>
          <a:ext cx="8700660" cy="463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66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rmAutofit/>
          </a:bodyPr>
          <a:lstStyle/>
          <a:p>
            <a:pPr algn="ctr"/>
            <a:r>
              <a:rPr lang="pt-BR" sz="3500" b="1" dirty="0">
                <a:latin typeface="+mn-lt"/>
              </a:rPr>
              <a:t>Panorama Geral da Coleta de Indicadores </a:t>
            </a:r>
            <a:endParaRPr lang="pt-BR" sz="35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94141"/>
              </p:ext>
            </p:extLst>
          </p:nvPr>
        </p:nvGraphicFramePr>
        <p:xfrm>
          <a:off x="438114" y="2674839"/>
          <a:ext cx="8306512" cy="1524000"/>
        </p:xfrm>
        <a:graphic>
          <a:graphicData uri="http://schemas.openxmlformats.org/drawingml/2006/table">
            <a:tbl>
              <a:tblPr/>
              <a:tblGrid>
                <a:gridCol w="69711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COLETADOS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pt-BR" sz="2000" b="1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004" marR="1400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"NÃO FOI POSSÍVEL COLETAR"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004" marR="1400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NÃO COLETADOS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pt-BR" sz="2000" b="1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4004" marR="1400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PASSÍVEIS DE COLETA </a:t>
                      </a:r>
                      <a:r>
                        <a:rPr lang="pt-BR" sz="2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(excluindo "não foi possível coletar")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004" marR="1400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109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</a:t>
                      </a:r>
                      <a:r>
                        <a:rPr lang="pt-BR" sz="2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COLETADOS (em relação aos passíveis de coleta)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20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94,7%</a:t>
                      </a:r>
                      <a:endParaRPr lang="pt-BR" sz="20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004" marR="14004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6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29" y="495446"/>
            <a:ext cx="5132018" cy="64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1044293\Documents\Indicadores\Peter-Drucker-quote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5" y="1312536"/>
            <a:ext cx="8017329" cy="49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257573" y="4142495"/>
            <a:ext cx="4678135" cy="75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8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(O que você não pode </a:t>
            </a:r>
            <a:r>
              <a:rPr lang="pt-BR" sz="1800" b="1" dirty="0" smtClean="0">
                <a:solidFill>
                  <a:srgbClr val="0070C0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medir,</a:t>
            </a:r>
            <a:r>
              <a:rPr lang="pt-BR" sz="18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t-BR" sz="18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18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você não pode </a:t>
            </a:r>
            <a:r>
              <a:rPr lang="pt-BR" sz="18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gerir</a:t>
            </a:r>
            <a:r>
              <a:rPr lang="pt-BR" sz="18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pt-BR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1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910149"/>
            <a:ext cx="7886700" cy="673324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pt-BR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PRODIN/DPLAN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4583473"/>
            <a:ext cx="6764927" cy="2061167"/>
          </a:xfrm>
        </p:spPr>
        <p:txBody>
          <a:bodyPr/>
          <a:lstStyle/>
          <a:p>
            <a:pPr marL="0" lvl="0" indent="0">
              <a:buClr>
                <a:schemeClr val="dk1"/>
              </a:buClr>
              <a:buSzPts val="2800"/>
              <a:buNone/>
            </a:pPr>
            <a:r>
              <a:rPr lang="pt-BR" u="sng" dirty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prodin@ifro.edu.br</a:t>
            </a:r>
            <a:r>
              <a:rPr lang="pt-BR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t-BR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Clr>
                <a:schemeClr val="dk1"/>
              </a:buClr>
              <a:buSzPts val="2800"/>
              <a:buNone/>
            </a:pPr>
            <a:r>
              <a:rPr lang="pt-BR" u="sng" dirty="0" smtClean="0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dplan@ifro.edu.br</a:t>
            </a:r>
            <a:endParaRPr lang="pt-BR" u="sng" dirty="0" smtClean="0">
              <a:solidFill>
                <a:schemeClr val="hlink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Clr>
                <a:schemeClr val="dk1"/>
              </a:buClr>
              <a:buSzPts val="2800"/>
              <a:buNone/>
            </a:pPr>
            <a:r>
              <a:rPr lang="pt-BR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pt-BR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69) 2182-9615</a:t>
            </a:r>
            <a:endParaRPr lang="pt-BR" dirty="0"/>
          </a:p>
          <a:p>
            <a:pPr marL="0" lvl="0" indent="0" algn="ctr">
              <a:buClr>
                <a:schemeClr val="dk1"/>
              </a:buClr>
              <a:buSzPts val="2800"/>
              <a:buNone/>
            </a:pP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7" y="732518"/>
            <a:ext cx="2024996" cy="2463529"/>
          </a:xfrm>
          <a:prstGeom prst="rect">
            <a:avLst/>
          </a:prstGeom>
        </p:spPr>
      </p:pic>
      <p:cxnSp>
        <p:nvCxnSpPr>
          <p:cNvPr id="9" name="Conector Reto 8"/>
          <p:cNvCxnSpPr/>
          <p:nvPr/>
        </p:nvCxnSpPr>
        <p:spPr>
          <a:xfrm flipV="1">
            <a:off x="505097" y="3988526"/>
            <a:ext cx="4354" cy="2869474"/>
          </a:xfrm>
          <a:prstGeom prst="line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700320" y="1038294"/>
            <a:ext cx="4624981" cy="1798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72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Obrigado!</a:t>
            </a:r>
            <a:endParaRPr lang="pt-BR" sz="7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4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9388" y="1609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dos resultados obtidos por setores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63540" y="6347445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Sistema Integrado de Planejamento. </a:t>
            </a:r>
            <a:endParaRPr lang="pt-BR" sz="1050" dirty="0"/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211"/>
              </p:ext>
            </p:extLst>
          </p:nvPr>
        </p:nvGraphicFramePr>
        <p:xfrm>
          <a:off x="690113" y="1802920"/>
          <a:ext cx="8160589" cy="422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43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640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dos resultados obtidos por Campus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5984" y="6360379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Sistema Integrado de Planejamento</a:t>
            </a:r>
            <a:endParaRPr lang="pt-BR" sz="1050" dirty="0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2DF493BF-A949-4631-B91F-634282AF4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143723"/>
              </p:ext>
            </p:extLst>
          </p:nvPr>
        </p:nvGraphicFramePr>
        <p:xfrm>
          <a:off x="499402" y="1802921"/>
          <a:ext cx="8462514" cy="4246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05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2703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consolidado dos resultados parciais da Reitoria</a:t>
            </a:r>
            <a:endParaRPr lang="pt-BR" sz="32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08030" y="6347445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</a:t>
            </a:r>
            <a:r>
              <a:rPr lang="pt-BR" sz="1050" dirty="0" err="1" smtClean="0"/>
              <a:t>Integ</a:t>
            </a:r>
            <a:r>
              <a:rPr lang="pt-BR" sz="1050" dirty="0" smtClean="0"/>
              <a:t>. Planejamento. </a:t>
            </a:r>
            <a:endParaRPr lang="pt-BR" sz="1050" dirty="0"/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339078"/>
              </p:ext>
            </p:extLst>
          </p:nvPr>
        </p:nvGraphicFramePr>
        <p:xfrm>
          <a:off x="940280" y="1673523"/>
          <a:ext cx="7812150" cy="4428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55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27032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consolidado dos resultados parciais dos Campi</a:t>
            </a:r>
            <a:endParaRPr lang="pt-BR" sz="32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83411" y="6217765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</a:t>
            </a:r>
            <a:r>
              <a:rPr lang="pt-BR" sz="1050" dirty="0" err="1" smtClean="0"/>
              <a:t>Integ</a:t>
            </a:r>
            <a:r>
              <a:rPr lang="pt-BR" sz="1050" dirty="0" smtClean="0"/>
              <a:t>. Planejamento. </a:t>
            </a:r>
            <a:endParaRPr lang="pt-BR" sz="1050" dirty="0"/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921687"/>
              </p:ext>
            </p:extLst>
          </p:nvPr>
        </p:nvGraphicFramePr>
        <p:xfrm>
          <a:off x="983411" y="1846053"/>
          <a:ext cx="7978505" cy="420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874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dos resultados do IFRO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931653" y="6280929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Sistema Integrado de Planejamento.</a:t>
            </a:r>
            <a:endParaRPr lang="pt-BR" sz="1050" dirty="0"/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849170"/>
              </p:ext>
            </p:extLst>
          </p:nvPr>
        </p:nvGraphicFramePr>
        <p:xfrm>
          <a:off x="509417" y="1730708"/>
          <a:ext cx="7857166" cy="4361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89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07504" y="1700809"/>
            <a:ext cx="90010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 ExtraBold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PORTFÓLIO DE PROJETOS </a:t>
            </a:r>
            <a:endParaRPr sz="5400" b="1" i="0" u="none" strike="noStrike" cap="none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43000" y="3222171"/>
            <a:ext cx="6858000" cy="61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</a:pPr>
            <a:r>
              <a:rPr lang="pt-BR" sz="2400" b="1" i="0" u="none" strike="noStrike" cap="none" dirty="0" smtClean="0">
                <a:solidFill>
                  <a:srgbClr val="75707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2019 - 2º Trimestre</a:t>
            </a:r>
            <a:endParaRPr sz="2400" b="1" i="0" u="none" strike="noStrike" cap="none" dirty="0">
              <a:solidFill>
                <a:srgbClr val="75707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2360023" y="3979944"/>
            <a:ext cx="4423954" cy="745200"/>
            <a:chOff x="2033451" y="1497874"/>
            <a:chExt cx="5077098" cy="670668"/>
          </a:xfrm>
        </p:grpSpPr>
        <p:pic>
          <p:nvPicPr>
            <p:cNvPr id="87" name="Google Shape;8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90950" y="1497874"/>
              <a:ext cx="2562101" cy="6706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" name="Google Shape;88;p13"/>
            <p:cNvGrpSpPr/>
            <p:nvPr/>
          </p:nvGrpSpPr>
          <p:grpSpPr>
            <a:xfrm>
              <a:off x="2033451" y="1907177"/>
              <a:ext cx="5077098" cy="0"/>
              <a:chOff x="2107474" y="1907177"/>
              <a:chExt cx="5077098" cy="0"/>
            </a:xfrm>
          </p:grpSpPr>
          <p:cxnSp>
            <p:nvCxnSpPr>
              <p:cNvPr id="89" name="Google Shape;89;p13"/>
              <p:cNvCxnSpPr/>
              <p:nvPr/>
            </p:nvCxnSpPr>
            <p:spPr>
              <a:xfrm>
                <a:off x="2107474" y="1907177"/>
                <a:ext cx="722812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75707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0" name="Google Shape;90;p13"/>
              <p:cNvCxnSpPr/>
              <p:nvPr/>
            </p:nvCxnSpPr>
            <p:spPr>
              <a:xfrm>
                <a:off x="6461760" y="1907177"/>
                <a:ext cx="722812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75707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274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02304" y="3959750"/>
            <a:ext cx="3427808" cy="2218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pt-BR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486402" y="1049572"/>
            <a:ext cx="3427807" cy="2655735"/>
          </a:xfrm>
          <a:prstGeom prst="rect">
            <a:avLst/>
          </a:prstGeom>
          <a:solidFill>
            <a:srgbClr val="198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pt-BR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0588" y="1033671"/>
            <a:ext cx="4945712" cy="5152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pt-BR" sz="1400" kern="0">
              <a:solidFill>
                <a:srgbClr val="92D050"/>
              </a:solidFill>
              <a:sym typeface="Arial"/>
            </a:endParaRPr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/>
          </p:nvPr>
        </p:nvSpPr>
        <p:spPr>
          <a:xfrm>
            <a:off x="645740" y="126588"/>
            <a:ext cx="7886700" cy="81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lang="pt-BR" sz="44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pt-BR" sz="4400" b="1" i="0" u="none" strike="noStrike" cap="none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Portfólio do IFRO</a:t>
            </a:r>
            <a:r>
              <a:rPr lang="pt-BR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4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5653377" y="1033671"/>
            <a:ext cx="3308538" cy="556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1" indent="0" algn="ctr">
              <a:lnSpc>
                <a:spcPct val="100000"/>
              </a:lnSpc>
              <a:spcBef>
                <a:spcPts val="1000"/>
              </a:spcBef>
              <a:buSzPts val="1400"/>
              <a:buNone/>
            </a:pPr>
            <a:r>
              <a:rPr lang="pt-BR" sz="14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NÃO </a:t>
            </a:r>
            <a:r>
              <a:rPr lang="pt-BR" sz="1400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INICIADO </a:t>
            </a:r>
            <a:endParaRPr lang="pt-BR" sz="1400" b="1" dirty="0" smtClean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Fortalecimento </a:t>
            </a: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da Gestão - Revisão do PDI 2018-2022</a:t>
            </a: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Fortalecimento da Identidade Institucional</a:t>
            </a: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Gestão </a:t>
            </a: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por Competência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Modernização da Gestão Implantação do </a:t>
            </a:r>
            <a:r>
              <a:rPr lang="pt-BR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Escritório de Gerenciamento de Projetos, Processos e Riscos</a:t>
            </a:r>
            <a:endParaRPr lang="pt-BR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Regulamentação do Observatório do IFRO</a:t>
            </a: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algn="just">
              <a:lnSpc>
                <a:spcPct val="150000"/>
              </a:lnSpc>
              <a:buNone/>
            </a:pPr>
            <a:endParaRPr lang="pt-BR" sz="1200" b="1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9700" lvl="1" indent="0" algn="ctr">
              <a:lnSpc>
                <a:spcPct val="100000"/>
              </a:lnSpc>
              <a:spcBef>
                <a:spcPts val="1000"/>
              </a:spcBef>
              <a:buSzPts val="1400"/>
              <a:buNone/>
            </a:pPr>
            <a:r>
              <a:rPr lang="pt-BR" sz="1400" b="1" dirty="0" smtClean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FINALIZADO</a:t>
            </a:r>
          </a:p>
          <a:p>
            <a:pPr marL="368300" lvl="1" indent="-228600">
              <a:lnSpc>
                <a:spcPct val="100000"/>
              </a:lnSpc>
              <a:spcBef>
                <a:spcPts val="1000"/>
              </a:spcBef>
              <a:buSzPts val="1400"/>
              <a:buFont typeface="+mj-lt"/>
              <a:buAutoNum type="arabicPeriod"/>
            </a:pPr>
            <a:endParaRPr lang="pt-BR" sz="1200" dirty="0" smtClean="0">
              <a:solidFill>
                <a:schemeClr val="tx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228600" lvl="1" indent="-228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+mj-lt"/>
              <a:buAutoNum type="arabicPeriod"/>
            </a:pPr>
            <a:r>
              <a:rPr lang="pt-BR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Institucionalização da </a:t>
            </a:r>
            <a:r>
              <a:rPr lang="pt-BR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Open Sans"/>
              </a:rPr>
              <a:t>EaD</a:t>
            </a:r>
            <a:endParaRPr lang="pt-BR" sz="1200" dirty="0">
              <a:solidFill>
                <a:srgbClr val="000000"/>
              </a:solidFill>
              <a:latin typeface="Arial"/>
              <a:ea typeface="Arial"/>
              <a:cs typeface="Arial"/>
              <a:sym typeface="Open Sans"/>
            </a:endParaRPr>
          </a:p>
          <a:p>
            <a:pPr marL="457200" marR="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b="1" i="0" u="none" strike="noStrike" cap="none" dirty="0">
              <a:solidFill>
                <a:schemeClr val="tx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7" name="Google Shape;117;p16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118" name="Google Shape;118;p16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/>
              <a:ahLst/>
              <a:cxnLst/>
              <a:rect l="l" t="t" r="r" b="b"/>
              <a:pathLst>
                <a:path w="9145476" h="471377" extrusionOk="0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" name="Google Shape;11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0" name="Google Shape;120;p16"/>
          <p:cNvCxnSpPr/>
          <p:nvPr/>
        </p:nvCxnSpPr>
        <p:spPr>
          <a:xfrm>
            <a:off x="3779520" y="846459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16"/>
          <p:cNvSpPr txBox="1"/>
          <p:nvPr/>
        </p:nvSpPr>
        <p:spPr>
          <a:xfrm>
            <a:off x="349857" y="1033670"/>
            <a:ext cx="4997205" cy="537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2400" algn="ctr">
              <a:spcBef>
                <a:spcPts val="1000"/>
              </a:spcBef>
              <a:buClr>
                <a:srgbClr val="000000"/>
              </a:buClr>
              <a:buSzPts val="1200"/>
              <a:buFont typeface="Arial"/>
              <a:buNone/>
            </a:pPr>
            <a:r>
              <a:rPr lang="pt-BR" sz="1400" b="1" kern="0" dirty="0" smtClea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 EXECUÇÃO</a:t>
            </a:r>
          </a:p>
          <a:p>
            <a:pPr marL="152400" algn="ctr">
              <a:spcBef>
                <a:spcPts val="1000"/>
              </a:spcBef>
              <a:buClr>
                <a:srgbClr val="000000"/>
              </a:buClr>
              <a:buSzPts val="1200"/>
              <a:buFont typeface="Arial"/>
              <a:buNone/>
            </a:pPr>
            <a:endParaRPr lang="pt-BR" sz="1400" b="1" kern="0" dirty="0" smtClea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Fortalecimento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da Gestão </a:t>
            </a: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– Plano Anual de Trabalho/PAT</a:t>
            </a:r>
            <a:endParaRPr lang="pt-BR"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Fortalecimento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das Pesquisas de Apoio a Gestão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Fortalecimento dos </a:t>
            </a:r>
            <a:r>
              <a:rPr lang="pt-BR" sz="1200" kern="0" dirty="0" err="1">
                <a:solidFill>
                  <a:srgbClr val="000000"/>
                </a:solidFill>
                <a:cs typeface="Arial"/>
                <a:sym typeface="Arial"/>
              </a:rPr>
              <a:t>NAPNEs</a:t>
            </a:r>
            <a:endParaRPr lang="pt-BR"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Gestão Documental do IFRO. 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IFRO na Comunidade 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IFRO para Todos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IFRO sem Fronteiras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Integrar</a:t>
            </a:r>
          </a:p>
          <a:p>
            <a:pPr marL="228600" indent="-228600">
              <a:lnSpc>
                <a:spcPct val="150000"/>
              </a:lnSpc>
              <a:buClr>
                <a:srgbClr val="000000"/>
              </a:buClr>
              <a:buFont typeface="+mj-lt"/>
              <a:buAutoNum type="arabicPeriod"/>
            </a:pP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Modernização da Gestão - Desenvolvimento do </a:t>
            </a: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Plano Diretor de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 Tecnologia da Informação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do IFRO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10. Modernização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da Gestão-Política de Gestão de Riscos </a:t>
            </a:r>
            <a:endParaRPr lang="pt-BR" sz="1200" kern="0" dirty="0" smtClean="0">
              <a:solidFill>
                <a:srgbClr val="000000"/>
              </a:solidFill>
              <a:cs typeface="Arial"/>
              <a:sym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11. Orçamento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Transparente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12. Planejar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Para Crescer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13. Política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de Comunicação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14. Programa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Arial"/>
              </a:rPr>
              <a:t>Saúde e Segurança do </a:t>
            </a:r>
            <a:r>
              <a:rPr lang="pt-BR" sz="1200" kern="0" dirty="0" smtClean="0">
                <a:solidFill>
                  <a:srgbClr val="000000"/>
                </a:solidFill>
                <a:cs typeface="Arial"/>
                <a:sym typeface="Arial"/>
              </a:rPr>
              <a:t>Servidor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pt-BR" sz="1200" kern="0" dirty="0" smtClean="0">
                <a:solidFill>
                  <a:srgbClr val="000000"/>
                </a:solidFill>
                <a:cs typeface="Arial"/>
                <a:sym typeface="Open Sans"/>
              </a:rPr>
              <a:t>15. Programa </a:t>
            </a:r>
            <a:r>
              <a:rPr lang="pt-BR" sz="1200" kern="0" dirty="0">
                <a:solidFill>
                  <a:srgbClr val="000000"/>
                </a:solidFill>
                <a:cs typeface="Arial"/>
                <a:sym typeface="Open Sans"/>
              </a:rPr>
              <a:t>de Qualificação, Capacitação e Valorização do Servidor</a:t>
            </a:r>
          </a:p>
          <a:p>
            <a:pPr marL="139700" lvl="1">
              <a:spcBef>
                <a:spcPts val="1000"/>
              </a:spcBef>
              <a:buClr>
                <a:srgbClr val="000000"/>
              </a:buClr>
              <a:buSzPts val="1400"/>
              <a:buFont typeface="Arial"/>
              <a:buNone/>
            </a:pPr>
            <a:endParaRPr lang="pt-BR"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139700" lvl="1">
              <a:spcBef>
                <a:spcPts val="1000"/>
              </a:spcBef>
              <a:buClr>
                <a:srgbClr val="000000"/>
              </a:buClr>
              <a:buSzPts val="1400"/>
              <a:buFont typeface="Arial"/>
              <a:buNone/>
            </a:pPr>
            <a:r>
              <a:rPr lang="pt-BR" sz="1200" kern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pt-BR"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457200" indent="-228600" algn="just"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buSzPts val="2800"/>
              <a:buFont typeface="Arial"/>
              <a:buNone/>
            </a:pPr>
            <a:endParaRPr sz="1200" kern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076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9" y="1767840"/>
            <a:ext cx="7886700" cy="870858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Carlito" panose="020F0502020204030204" pitchFamily="34" charset="0"/>
                <a:ea typeface="Open Sans Extrabold" charset="0"/>
                <a:cs typeface="Carlito" panose="020F0502020204030204" pitchFamily="34" charset="0"/>
              </a:rPr>
              <a:t>Plano Anual de Trabalho - 2019</a:t>
            </a:r>
            <a:endParaRPr lang="pt-BR" b="1" dirty="0">
              <a:latin typeface="Carlito" panose="020F0502020204030204" pitchFamily="34" charset="0"/>
              <a:ea typeface="Open Sans Extrabold" charset="0"/>
              <a:cs typeface="Carlito" panose="020F0502020204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5097" y="3294367"/>
            <a:ext cx="5349456" cy="946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i="1" dirty="0" smtClean="0">
                <a:latin typeface="Carlito" panose="020F0502020204030204" pitchFamily="34" charset="0"/>
                <a:ea typeface="Open Sans" charset="0"/>
                <a:cs typeface="Carlito" panose="020F0502020204030204" pitchFamily="34" charset="0"/>
              </a:rPr>
              <a:t>Acompanhamento – PDI 2018-2022</a:t>
            </a:r>
          </a:p>
          <a:p>
            <a:pPr marL="0" indent="0">
              <a:buNone/>
            </a:pPr>
            <a:r>
              <a:rPr lang="pt-BR" b="1" i="1" dirty="0">
                <a:latin typeface="Carlito" panose="020F0502020204030204" pitchFamily="34" charset="0"/>
                <a:ea typeface="Open Sans" charset="0"/>
                <a:cs typeface="Carlito" panose="020F0502020204030204" pitchFamily="34" charset="0"/>
              </a:rPr>
              <a:t>2</a:t>
            </a:r>
            <a:r>
              <a:rPr lang="pt-BR" b="1" i="1" dirty="0" smtClean="0">
                <a:latin typeface="Carlito" panose="020F0502020204030204" pitchFamily="34" charset="0"/>
                <a:ea typeface="Open Sans" charset="0"/>
                <a:cs typeface="Carlito" panose="020F0502020204030204" pitchFamily="34" charset="0"/>
              </a:rPr>
              <a:t>º Trimestre/2019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6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arlito" panose="020F0502020204030204" pitchFamily="34" charset="0"/>
                <a:cs typeface="Carlito" panose="020F0502020204030204" pitchFamily="34" charset="0"/>
              </a:endParaRPr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505097" y="1942012"/>
            <a:ext cx="0" cy="888275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0" y="6171335"/>
            <a:ext cx="5349456" cy="473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800" b="1" i="1" dirty="0" smtClean="0">
                <a:latin typeface="Carlito" panose="020F0502020204030204" pitchFamily="34" charset="0"/>
                <a:ea typeface="Open Sans" charset="0"/>
                <a:cs typeface="Carlito" panose="020F0502020204030204" pitchFamily="34" charset="0"/>
              </a:rPr>
              <a:t>Data da extração – 05/07/2019</a:t>
            </a:r>
          </a:p>
        </p:txBody>
      </p:sp>
    </p:spTree>
    <p:extLst>
      <p:ext uri="{BB962C8B-B14F-4D97-AF65-F5344CB8AC3E}">
        <p14:creationId xmlns:p14="http://schemas.microsoft.com/office/powerpoint/2010/main" val="13123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1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68760"/>
            <a:ext cx="8352928" cy="513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  <a:defRPr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0" name="Google Shape;152;p19"/>
          <p:cNvCxnSpPr/>
          <p:nvPr/>
        </p:nvCxnSpPr>
        <p:spPr>
          <a:xfrm flipH="1">
            <a:off x="683624" y="1844822"/>
            <a:ext cx="5904600" cy="864000"/>
          </a:xfrm>
          <a:prstGeom prst="bentConnector3">
            <a:avLst>
              <a:gd name="adj1" fmla="val 100068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974617"/>
              </p:ext>
            </p:extLst>
          </p:nvPr>
        </p:nvGraphicFramePr>
        <p:xfrm>
          <a:off x="467543" y="2688843"/>
          <a:ext cx="8208623" cy="3594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1490"/>
                <a:gridCol w="5657133"/>
              </a:tblGrid>
              <a:tr h="327647"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Orçamento Transparente</a:t>
                      </a:r>
                      <a:r>
                        <a:rPr lang="pt-BR" sz="2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PROAD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7647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 </a:t>
                      </a:r>
                      <a:endParaRPr lang="pt-BR" dirty="0"/>
                    </a:p>
                  </a:txBody>
                  <a:tcPr/>
                </a:tc>
              </a:tr>
              <a:tr h="327647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01/07/2018</a:t>
                      </a:r>
                      <a:endParaRPr lang="pt-BR" dirty="0"/>
                    </a:p>
                  </a:txBody>
                  <a:tcPr/>
                </a:tc>
              </a:tr>
              <a:tr h="327647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30/06/2019</a:t>
                      </a:r>
                      <a:endParaRPr lang="pt-BR" dirty="0"/>
                    </a:p>
                  </a:txBody>
                  <a:tcPr/>
                </a:tc>
              </a:tr>
              <a:tr h="327647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5%</a:t>
                      </a:r>
                      <a:endParaRPr lang="pt-BR" dirty="0"/>
                    </a:p>
                  </a:txBody>
                  <a:tcPr/>
                </a:tc>
              </a:tr>
              <a:tr h="421167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60%</a:t>
                      </a:r>
                      <a:endParaRPr lang="pt-BR" dirty="0"/>
                    </a:p>
                  </a:txBody>
                  <a:tcPr/>
                </a:tc>
              </a:tr>
              <a:tr h="44126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40%</a:t>
                      </a:r>
                      <a:endParaRPr lang="pt-BR" dirty="0"/>
                    </a:p>
                  </a:txBody>
                  <a:tcPr/>
                </a:tc>
              </a:tr>
              <a:tr h="446567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  <a:tr h="34578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4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18" y="1166037"/>
            <a:ext cx="6805424" cy="52418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Orçamento Transparente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270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94" y="1124744"/>
            <a:ext cx="6107275" cy="558420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Orçamento Transparente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369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Orçamento Transparente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Estabelecer quais as estratégias para finalizar a execução do projeto.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 estratégico Orçamento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T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ransparente  para o Objetivo Estratégico  </a:t>
            </a:r>
            <a:r>
              <a:rPr lang="pt-BR" altLang="pt-BR" sz="2000" b="1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Otimizar a aplicação e fomentar a captação de recursos orçamentários e </a:t>
            </a:r>
            <a:r>
              <a:rPr lang="pt-BR" altLang="pt-BR" sz="2000" b="1" dirty="0" err="1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extraorçamentários</a:t>
            </a:r>
            <a:r>
              <a:rPr lang="pt-BR" altLang="pt-BR" sz="2000" b="1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endParaRPr lang="pt-BR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1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68760"/>
            <a:ext cx="8352928" cy="53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 smtClean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1910719"/>
            <a:ext cx="3646469" cy="717702"/>
          </a:xfrm>
          <a:prstGeom prst="bentConnector3">
            <a:avLst>
              <a:gd name="adj1" fmla="val 99861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039881"/>
              </p:ext>
            </p:extLst>
          </p:nvPr>
        </p:nvGraphicFramePr>
        <p:xfrm>
          <a:off x="470485" y="2716270"/>
          <a:ext cx="8237580" cy="3623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9027"/>
                <a:gridCol w="5978553"/>
              </a:tblGrid>
              <a:tr h="402645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Planejar para Crescer  - DEINF /PROAD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 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01/01/2018</a:t>
                      </a:r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29/12/2020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7,14 %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7,14</a:t>
                      </a:r>
                      <a:r>
                        <a:rPr lang="pt-BR" baseline="0" dirty="0" smtClean="0"/>
                        <a:t> </a:t>
                      </a:r>
                      <a:r>
                        <a:rPr lang="pt-BR" dirty="0" smtClean="0"/>
                        <a:t>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28,57%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19.909,40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83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9" y="1220441"/>
            <a:ext cx="7077806" cy="54516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Planejar para Crescer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669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45" y="1124744"/>
            <a:ext cx="6027608" cy="56676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Planejar para Crescer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986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Planejar para Crescer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Planejar para </a:t>
            </a:r>
            <a:r>
              <a:rPr lang="pt-BR" sz="2000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Crescer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Ampliar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consolidar a infraestrutura acadêmica, administrativa e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tecnológica.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68760"/>
            <a:ext cx="8352928" cy="53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1910719"/>
            <a:ext cx="3646469" cy="717702"/>
          </a:xfrm>
          <a:prstGeom prst="bentConnector3">
            <a:avLst>
              <a:gd name="adj1" fmla="val 100444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92823"/>
              </p:ext>
            </p:extLst>
          </p:nvPr>
        </p:nvGraphicFramePr>
        <p:xfrm>
          <a:off x="361507" y="2705637"/>
          <a:ext cx="8302704" cy="3623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367"/>
                <a:gridCol w="6027337"/>
              </a:tblGrid>
              <a:tr h="402645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IFRO para Todos – DEINF/PROAD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 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01/01/2018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29/12/2020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16,67%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16,67%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25%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19.909,40</a:t>
                      </a:r>
                      <a:endParaRPr lang="pt-BR" dirty="0"/>
                    </a:p>
                  </a:txBody>
                  <a:tcPr/>
                </a:tc>
              </a:tr>
              <a:tr h="402645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6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arlito" panose="020F0502020204030204" pitchFamily="34" charset="0"/>
                <a:ea typeface="Open Sans" panose="020B0606030504020204" pitchFamily="34" charset="0"/>
                <a:cs typeface="Carlito" panose="020F050202020403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2" name="Retângulo 1"/>
          <p:cNvSpPr/>
          <p:nvPr/>
        </p:nvSpPr>
        <p:spPr>
          <a:xfrm>
            <a:off x="1839239" y="1973384"/>
            <a:ext cx="70219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Carlito" panose="020F0502020204030204" pitchFamily="34" charset="0"/>
                <a:cs typeface="Carlito" panose="020F0502020204030204" pitchFamily="34" charset="0"/>
              </a:rPr>
              <a:t>“</a:t>
            </a:r>
            <a:r>
              <a:rPr lang="pt-BR" i="1" dirty="0" smtClean="0">
                <a:latin typeface="Carlito" panose="020F0502020204030204" pitchFamily="34" charset="0"/>
                <a:cs typeface="Carlito" panose="020F0502020204030204" pitchFamily="34" charset="0"/>
              </a:rPr>
              <a:t>O </a:t>
            </a:r>
            <a:r>
              <a:rPr lang="pt-BR" i="1" dirty="0">
                <a:latin typeface="Carlito" panose="020F0502020204030204" pitchFamily="34" charset="0"/>
                <a:cs typeface="Carlito" panose="020F0502020204030204" pitchFamily="34" charset="0"/>
              </a:rPr>
              <a:t>monitoramento do Plano é essencial para que os dirigentes </a:t>
            </a:r>
            <a:r>
              <a:rPr lang="pt-BR" i="1" dirty="0" smtClean="0">
                <a:latin typeface="Carlito" panose="020F0502020204030204" pitchFamily="34" charset="0"/>
                <a:cs typeface="Carlito" panose="020F0502020204030204" pitchFamily="34" charset="0"/>
              </a:rPr>
              <a:t>da organização </a:t>
            </a:r>
            <a:r>
              <a:rPr lang="pt-BR" i="1" dirty="0">
                <a:latin typeface="Carlito" panose="020F0502020204030204" pitchFamily="34" charset="0"/>
                <a:cs typeface="Carlito" panose="020F0502020204030204" pitchFamily="34" charset="0"/>
              </a:rPr>
              <a:t>tenham </a:t>
            </a:r>
            <a:r>
              <a:rPr lang="pt-BR" i="1" dirty="0" smtClean="0">
                <a:latin typeface="Carlito" panose="020F0502020204030204" pitchFamily="34" charset="0"/>
                <a:cs typeface="Carlito" panose="020F0502020204030204" pitchFamily="34" charset="0"/>
              </a:rPr>
              <a:t>conhecimento sobre </a:t>
            </a:r>
            <a:r>
              <a:rPr lang="pt-BR" i="1" dirty="0">
                <a:latin typeface="Carlito" panose="020F0502020204030204" pitchFamily="34" charset="0"/>
                <a:cs typeface="Carlito" panose="020F0502020204030204" pitchFamily="34" charset="0"/>
              </a:rPr>
              <a:t>a forma como está evoluindo o processo e, assim, possam apreciar o resultado de sua ação </a:t>
            </a:r>
            <a:r>
              <a:rPr lang="pt-BR" i="1" dirty="0" smtClean="0">
                <a:latin typeface="Carlito" panose="020F0502020204030204" pitchFamily="34" charset="0"/>
                <a:cs typeface="Carlito" panose="020F0502020204030204" pitchFamily="34" charset="0"/>
              </a:rPr>
              <a:t>para ajustá-la</a:t>
            </a:r>
            <a:r>
              <a:rPr lang="pt-BR" i="1" dirty="0">
                <a:latin typeface="Carlito" panose="020F0502020204030204" pitchFamily="34" charset="0"/>
                <a:cs typeface="Carlito" panose="020F0502020204030204" pitchFamily="34" charset="0"/>
              </a:rPr>
              <a:t>, sempre que necessário</a:t>
            </a:r>
            <a:r>
              <a:rPr lang="pt-BR" dirty="0" smtClean="0">
                <a:latin typeface="Carlito" panose="020F0502020204030204" pitchFamily="34" charset="0"/>
                <a:cs typeface="Carlito" panose="020F0502020204030204" pitchFamily="34" charset="0"/>
              </a:rPr>
              <a:t>.”</a:t>
            </a:r>
          </a:p>
          <a:p>
            <a:pPr algn="just"/>
            <a:r>
              <a:rPr lang="pt-BR" sz="11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Fonte:</a:t>
            </a:r>
            <a:r>
              <a:rPr lang="pt-BR" sz="1100" dirty="0" smtClean="0">
                <a:latin typeface="Carlito" panose="020F0502020204030204" pitchFamily="34" charset="0"/>
                <a:cs typeface="Carlito" panose="020F0502020204030204" pitchFamily="34" charset="0"/>
              </a:rPr>
              <a:t> Plano Estratégico 2018-2022, pág. 79</a:t>
            </a:r>
            <a:r>
              <a:rPr lang="pt-BR" dirty="0" smtClean="0">
                <a:latin typeface="Carlito" panose="020F0502020204030204" pitchFamily="34" charset="0"/>
                <a:cs typeface="Carlito" panose="020F0502020204030204" pitchFamily="34" charset="0"/>
              </a:rPr>
              <a:t>.</a:t>
            </a:r>
          </a:p>
        </p:txBody>
      </p:sp>
      <p:pic>
        <p:nvPicPr>
          <p:cNvPr id="1026" name="Picture 2" descr="Resultado de imagem para acompanhamen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40" y="3861349"/>
            <a:ext cx="5556694" cy="18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pt-BR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Monitoramento do Plano</a:t>
            </a:r>
            <a:endParaRPr lang="pt-BR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74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8" y="1217167"/>
            <a:ext cx="7736358" cy="53276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84628" y="149103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IFRO para Todos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97148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323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59" y="1091612"/>
            <a:ext cx="4730863" cy="54119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173988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IFRO para Todos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05031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20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IFRO para Todos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IFRO para </a:t>
            </a:r>
            <a:r>
              <a:rPr lang="pt-BR" sz="2000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Todos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Ampliar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consolidar a infraestrutura acadêmica, administrativa e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tecnológica.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7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68760"/>
            <a:ext cx="8352928" cy="53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 smtClean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1910719"/>
            <a:ext cx="3646468" cy="879981"/>
          </a:xfrm>
          <a:prstGeom prst="bentConnector3">
            <a:avLst>
              <a:gd name="adj1" fmla="val 100478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024841"/>
              </p:ext>
            </p:extLst>
          </p:nvPr>
        </p:nvGraphicFramePr>
        <p:xfrm>
          <a:off x="467544" y="2790701"/>
          <a:ext cx="8229888" cy="3414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762"/>
                <a:gridCol w="6044126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Modernização da Gestão Desenvolvimento do PDTI do IFRO – PRODIN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</a:t>
                      </a:r>
                      <a:r>
                        <a:rPr lang="pt-BR" baseline="0" dirty="0" smtClean="0"/>
                        <a:t>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01/07/2018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30/09/2019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2,33%</a:t>
                      </a:r>
                      <a:endParaRPr lang="pt-BR" dirty="0"/>
                    </a:p>
                  </a:txBody>
                  <a:tcPr/>
                </a:tc>
              </a:tr>
              <a:tr h="448094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21,43%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64,29%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20.699,00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6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19" y="1465000"/>
            <a:ext cx="6670357" cy="513781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Modernização da Gestão Desenvolvimento do PDTI do IFRO </a:t>
            </a:r>
            <a:endParaRPr lang="pt-BR" sz="3600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40120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240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1369303"/>
            <a:ext cx="5868243" cy="53398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Modernização da Gestão Desenvolvimento do PDTI do IFRO </a:t>
            </a:r>
            <a:endParaRPr lang="pt-BR" sz="3600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067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120578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Modernização da Gestão Desenvolvimento do PDTI do IFRO </a:t>
            </a:r>
            <a:endParaRPr lang="pt-BR" sz="3600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5" y="1231074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Modernização da Gestão Desenvolvimento do PDTI do </a:t>
            </a:r>
            <a:r>
              <a:rPr lang="pt-BR" sz="20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IFRO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  para o Objetivo Estratégico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Ampliar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 consolidar a infraestrutura acadêmica, administrativa e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tecnológica.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2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68760"/>
            <a:ext cx="8352928" cy="53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 smtClean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1910722"/>
            <a:ext cx="2209552" cy="879977"/>
          </a:xfrm>
          <a:prstGeom prst="bentConnector3">
            <a:avLst>
              <a:gd name="adj1" fmla="val 99446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324649"/>
              </p:ext>
            </p:extLst>
          </p:nvPr>
        </p:nvGraphicFramePr>
        <p:xfrm>
          <a:off x="467545" y="2790700"/>
          <a:ext cx="8352928" cy="3335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663"/>
                <a:gridCol w="5400265"/>
              </a:tblGrid>
              <a:tr h="40970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Programa de Saúde e Segurança do Servidor - DGP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01/05/2017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30/12/2020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13%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38,42%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3,39%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451.412,00</a:t>
                      </a:r>
                      <a:endParaRPr lang="pt-BR" dirty="0"/>
                    </a:p>
                  </a:txBody>
                  <a:tcPr/>
                </a:tc>
              </a:tr>
              <a:tr h="365413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5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39" y="1369303"/>
            <a:ext cx="6805425" cy="531857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Saúde e Segurança do Servidor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703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9" y="1337411"/>
            <a:ext cx="5308175" cy="54886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Saúde e Segurança do Servidor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19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arlito" panose="020F0502020204030204" pitchFamily="34" charset="0"/>
                <a:ea typeface="Open Sans" panose="020B0606030504020204" pitchFamily="34" charset="0"/>
                <a:cs typeface="Carlito" panose="020F050202020403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Monitoramento através do Sistema Integrado de Planejamento</a:t>
            </a:r>
            <a:endParaRPr lang="pt-BR" sz="36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33035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137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9" y="1369303"/>
            <a:ext cx="5635256" cy="538113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Saúde e Segurança do Servidor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934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120578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Saúde e Segurança do Servidor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cs typeface="Arial"/>
                <a:sym typeface="Arial"/>
              </a:rPr>
              <a:t>Pactuar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data para </a:t>
            </a:r>
            <a:r>
              <a:rPr lang="pt-BR" altLang="pt-BR" sz="2000" dirty="0" smtClean="0">
                <a:solidFill>
                  <a:prstClr val="black"/>
                </a:solidFill>
                <a:cs typeface="Arial"/>
                <a:sym typeface="Arial"/>
              </a:rPr>
              <a:t>determinar as datas de finalização das entregas do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Programa de Saúde e Segurança do Servidor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  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Valorizar os servidores e melhorar o ambiente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organizacional.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0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2" y="1193026"/>
            <a:ext cx="8547340" cy="14353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365127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2474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467544" y="1270180"/>
            <a:ext cx="8352928" cy="53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 smtClean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5400000">
            <a:off x="468104" y="2071270"/>
            <a:ext cx="879977" cy="558881"/>
          </a:xfrm>
          <a:prstGeom prst="bentConnector3">
            <a:avLst>
              <a:gd name="adj1" fmla="val -3980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32696"/>
              </p:ext>
            </p:extLst>
          </p:nvPr>
        </p:nvGraphicFramePr>
        <p:xfrm>
          <a:off x="628650" y="2814143"/>
          <a:ext cx="7983722" cy="3337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1508"/>
                <a:gridCol w="5752214"/>
              </a:tblGrid>
              <a:tr h="370840">
                <a:tc gridSpan="2">
                  <a:txBody>
                    <a:bodyPr/>
                    <a:lstStyle/>
                    <a:p>
                      <a:pPr indent="-381000" algn="ctr">
                        <a:buClr>
                          <a:prstClr val="black"/>
                        </a:buClr>
                        <a:buSzPts val="2400"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  <a:sym typeface="Open Sans"/>
                        </a:rPr>
                        <a:t>Programa de Qualificação, Capacitação e Valorização do Servidor</a:t>
                      </a: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 - DGP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01/02/2019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30/12/2019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64,52%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30.000,00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24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25" y="1433101"/>
            <a:ext cx="6812254" cy="524711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sym typeface="Open Sans"/>
              </a:rPr>
              <a:t>Programa de Qualificação, Capacitação e Valorização do Servidor</a:t>
            </a:r>
            <a:r>
              <a:rPr lang="pt-BR" sz="3600" b="1" kern="0" dirty="0">
                <a:solidFill>
                  <a:prstClr val="black"/>
                </a:solidFill>
              </a:rPr>
              <a:t>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17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39" y="1431528"/>
            <a:ext cx="4677396" cy="535080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87079" y="173988"/>
            <a:ext cx="8674836" cy="144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3600" b="1" kern="0" dirty="0">
                <a:solidFill>
                  <a:prstClr val="black"/>
                </a:solidFill>
                <a:sym typeface="Open Sans"/>
              </a:rPr>
              <a:t>Programa de Qualificação, Capacitação e Valorização do Servidor</a:t>
            </a:r>
            <a:r>
              <a:rPr lang="pt-BR" sz="3600" b="1" kern="0" dirty="0">
                <a:solidFill>
                  <a:prstClr val="black"/>
                </a:solidFill>
              </a:rPr>
              <a:t> </a:t>
            </a:r>
            <a:endParaRPr lang="pt-BR" sz="36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36930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987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  <a:sym typeface="Open Sans"/>
              </a:rPr>
              <a:t>Programa de Qualificação, Capacitação e Valorização do Servidor</a:t>
            </a:r>
            <a:r>
              <a:rPr lang="pt-BR" sz="4000" b="1" kern="0" dirty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Open Sans"/>
              </a:rPr>
              <a:t>Programa de Qualificação, Capacitação e Valorização do Servidor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  para o Objetivo Estratégico </a:t>
            </a:r>
            <a:r>
              <a:rPr lang="pt-BR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Intensificar a capacitação e a qualificação de servidores, com foco nos resultados institucionais 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2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614360"/>
            <a:ext cx="8443343" cy="22351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32145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386827" y="2849519"/>
            <a:ext cx="8352928" cy="375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882502" y="2407618"/>
            <a:ext cx="5667154" cy="516189"/>
          </a:xfrm>
          <a:prstGeom prst="bentConnector3">
            <a:avLst>
              <a:gd name="adj1" fmla="val 99906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269989"/>
              </p:ext>
            </p:extLst>
          </p:nvPr>
        </p:nvGraphicFramePr>
        <p:xfrm>
          <a:off x="629602" y="2998240"/>
          <a:ext cx="7885748" cy="3337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2575"/>
                <a:gridCol w="545317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Política de Comunicação do IFRO - ASCOM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</a:t>
                      </a:r>
                      <a:r>
                        <a:rPr lang="pt-BR" baseline="0" dirty="0" smtClean="0"/>
                        <a:t>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01/01/2019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31/10/2020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3,57%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3,57%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21,43%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97.663,68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8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8" y="972414"/>
            <a:ext cx="7410893" cy="570821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Política de Comunicação do IFRO</a:t>
            </a:r>
            <a:endParaRPr lang="pt-BR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798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1" y="1029047"/>
            <a:ext cx="4985741" cy="57035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Política de Comunicação do IFRO</a:t>
            </a:r>
            <a:endParaRPr lang="pt-BR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052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Política de Comunicação do IFRO</a:t>
            </a:r>
            <a:endParaRPr lang="pt-BR" sz="4000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Política de Comunicação do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IFRO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Fortalecer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identidade institucional e o relacionamento interinstitucional 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7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28650" y="278729"/>
            <a:ext cx="7886700" cy="1205058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/>
              <a:t>Gráfico de tarefas inseridas pela</a:t>
            </a:r>
            <a:r>
              <a:rPr lang="pt-BR" sz="4000" b="1" dirty="0"/>
              <a:t> </a:t>
            </a:r>
            <a:r>
              <a:rPr lang="pt-BR" sz="4000" b="1" dirty="0" smtClean="0"/>
              <a:t>Reitoria</a:t>
            </a:r>
            <a:endParaRPr lang="pt-BR" sz="40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73132" y="6407887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1B293282-780E-4EC1-B16B-BAC427DDA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315651"/>
              </p:ext>
            </p:extLst>
          </p:nvPr>
        </p:nvGraphicFramePr>
        <p:xfrm>
          <a:off x="273132" y="1733797"/>
          <a:ext cx="8585860" cy="454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5633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539929"/>
            <a:ext cx="8448332" cy="23627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467544" y="0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3132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64;p20"/>
          <p:cNvCxnSpPr/>
          <p:nvPr/>
        </p:nvCxnSpPr>
        <p:spPr>
          <a:xfrm rot="10800000" flipV="1">
            <a:off x="637954" y="2507590"/>
            <a:ext cx="4397188" cy="395097"/>
          </a:xfrm>
          <a:prstGeom prst="bentConnector3">
            <a:avLst>
              <a:gd name="adj1" fmla="val 100295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24180"/>
              </p:ext>
            </p:extLst>
          </p:nvPr>
        </p:nvGraphicFramePr>
        <p:xfrm>
          <a:off x="372139" y="2973821"/>
          <a:ext cx="8448332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8531"/>
                <a:gridCol w="6119801"/>
              </a:tblGrid>
              <a:tr h="229532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Política de Gestão de Riscos  - DPLAN/PRODIN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01/04/2018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31/12/2019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10,71%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46,43%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21,43%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23.057,00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05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15" y="1041991"/>
            <a:ext cx="7301351" cy="562383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Política de Gestão de Riscos</a:t>
            </a:r>
            <a:endParaRPr lang="pt-BR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380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0" y="1041991"/>
            <a:ext cx="5060169" cy="57504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Política de Gestão de Riscos</a:t>
            </a:r>
            <a:endParaRPr lang="pt-BR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053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Política de Gestão de Riscos</a:t>
            </a:r>
            <a:endParaRPr lang="pt-BR" sz="4000" b="1" kern="0" dirty="0">
              <a:solidFill>
                <a:prstClr val="black"/>
              </a:solidFill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Política de Gestão de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Riscos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Otimizar e sistematizar os processos de trabalho 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9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539929"/>
            <a:ext cx="8448332" cy="236275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467544" y="0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3132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64;p20"/>
          <p:cNvCxnSpPr/>
          <p:nvPr/>
        </p:nvCxnSpPr>
        <p:spPr>
          <a:xfrm rot="10800000" flipV="1">
            <a:off x="637954" y="2507590"/>
            <a:ext cx="4397188" cy="395097"/>
          </a:xfrm>
          <a:prstGeom prst="bentConnector3">
            <a:avLst>
              <a:gd name="adj1" fmla="val 100295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008130"/>
              </p:ext>
            </p:extLst>
          </p:nvPr>
        </p:nvGraphicFramePr>
        <p:xfrm>
          <a:off x="372139" y="2973821"/>
          <a:ext cx="8448332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8531"/>
                <a:gridCol w="6119801"/>
              </a:tblGrid>
              <a:tr h="229532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Gestão Documental do IFRO – CGAB</a:t>
                      </a:r>
                      <a:r>
                        <a:rPr lang="pt-BR" baseline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03/12/2018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29/12/2020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11,43%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22,86%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17.188,00</a:t>
                      </a:r>
                      <a:endParaRPr lang="pt-BR" dirty="0"/>
                    </a:p>
                  </a:txBody>
                  <a:tcPr/>
                </a:tc>
              </a:tr>
              <a:tr h="22953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9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4" y="986516"/>
            <a:ext cx="7288112" cy="561363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Gestão Documental do IFRO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377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31" y="986515"/>
            <a:ext cx="5084052" cy="581600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Gestão Documental do IFRO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86515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836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Gestão Documental do IFRO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Gestão Documental do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IFRO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Otimizar e sistematizar os processos de trabalho 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3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608388"/>
            <a:ext cx="8402830" cy="22836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24885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41956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72007" y="3136605"/>
            <a:ext cx="8976989" cy="346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2465773"/>
            <a:ext cx="2826930" cy="426271"/>
          </a:xfrm>
          <a:prstGeom prst="bentConnector3">
            <a:avLst>
              <a:gd name="adj1" fmla="val 100024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75347"/>
              </p:ext>
            </p:extLst>
          </p:nvPr>
        </p:nvGraphicFramePr>
        <p:xfrm>
          <a:off x="414670" y="2965672"/>
          <a:ext cx="8325292" cy="3337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2446"/>
                <a:gridCol w="576284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Fortalecimento da Gestão – Plano Anual de Trabalho  - DPLAN/PRODIN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01/09/2018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29/11/2019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21,21%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21,88%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62,50%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16.244,00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47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0" y="1209807"/>
            <a:ext cx="6856362" cy="539034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da Gestão – </a:t>
            </a:r>
            <a:endParaRPr lang="pt-BR" b="1" kern="0" dirty="0" smtClean="0">
              <a:solidFill>
                <a:prstClr val="black"/>
              </a:solidFill>
            </a:endParaRPr>
          </a:p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Plano </a:t>
            </a:r>
            <a:r>
              <a:rPr lang="pt-BR" b="1" kern="0" dirty="0">
                <a:solidFill>
                  <a:prstClr val="black"/>
                </a:solidFill>
              </a:rPr>
              <a:t>Anual de Trabalho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8854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818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28650" y="2616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de ações inseridas pela</a:t>
            </a:r>
            <a:b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</a:br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Campi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2422" y="6374612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2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10436"/>
              </p:ext>
            </p:extLst>
          </p:nvPr>
        </p:nvGraphicFramePr>
        <p:xfrm>
          <a:off x="249453" y="1769423"/>
          <a:ext cx="8646570" cy="445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7516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24" y="1174018"/>
            <a:ext cx="4911313" cy="56184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da Gestão – </a:t>
            </a:r>
            <a:endParaRPr lang="pt-BR" b="1" kern="0" dirty="0" smtClean="0">
              <a:solidFill>
                <a:prstClr val="black"/>
              </a:solidFill>
            </a:endParaRPr>
          </a:p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Plano </a:t>
            </a:r>
            <a:r>
              <a:rPr lang="pt-BR" b="1" kern="0" dirty="0">
                <a:solidFill>
                  <a:prstClr val="black"/>
                </a:solidFill>
              </a:rPr>
              <a:t>Anual de Trabalho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8854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134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Fortalecimento da Gestão – </a:t>
            </a:r>
          </a:p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Plano Anual de Trabalho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Fortalecimento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da Gestão –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Plano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Anual de Trabalho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Otimizar e sistematizar os processos de trabalho 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5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608388"/>
            <a:ext cx="8402830" cy="228365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24885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41956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72007" y="3136605"/>
            <a:ext cx="8976989" cy="3463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1" y="2465773"/>
            <a:ext cx="2826930" cy="426271"/>
          </a:xfrm>
          <a:prstGeom prst="bentConnector3">
            <a:avLst>
              <a:gd name="adj1" fmla="val 100024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261634"/>
              </p:ext>
            </p:extLst>
          </p:nvPr>
        </p:nvGraphicFramePr>
        <p:xfrm>
          <a:off x="414670" y="2965672"/>
          <a:ext cx="8325292" cy="3337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2446"/>
                <a:gridCol w="576284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Fortalecimento das</a:t>
                      </a:r>
                      <a:r>
                        <a:rPr lang="pt-BR" baseline="0" dirty="0" smtClean="0">
                          <a:solidFill>
                            <a:prstClr val="black"/>
                          </a:solidFill>
                        </a:rPr>
                        <a:t> Pesquisas de Apoio a Gestão – DPLAN / PRODIN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</a:t>
                      </a:r>
                      <a:r>
                        <a:rPr lang="pt-BR" baseline="0" dirty="0" smtClean="0"/>
                        <a:t> andamento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01/01/2018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30/06/2019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18,18%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54,55%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45,45%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1.780,00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8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2" y="1082212"/>
            <a:ext cx="7217411" cy="555918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248416"/>
            <a:ext cx="8674836" cy="71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</a:t>
            </a:r>
            <a:r>
              <a:rPr lang="pt-BR" b="1" kern="0" dirty="0" smtClean="0">
                <a:solidFill>
                  <a:prstClr val="black"/>
                </a:solidFill>
              </a:rPr>
              <a:t>das Pesquisas </a:t>
            </a:r>
          </a:p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de Apoio a Gestão </a:t>
            </a:r>
            <a:endParaRPr lang="pt-BR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5664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365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44" y="1209671"/>
            <a:ext cx="4777143" cy="546491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72140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</a:t>
            </a:r>
            <a:r>
              <a:rPr lang="pt-BR" b="1" kern="0" dirty="0" smtClean="0">
                <a:solidFill>
                  <a:prstClr val="black"/>
                </a:solidFill>
              </a:rPr>
              <a:t>das Pesquisas </a:t>
            </a:r>
          </a:p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de Apoio a Gestão </a:t>
            </a:r>
            <a:endParaRPr lang="pt-BR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18854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7749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120578"/>
            <a:ext cx="8642937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Fortalecimento das Pesquisas </a:t>
            </a:r>
          </a:p>
          <a:p>
            <a:pPr algn="ctr">
              <a:buClr>
                <a:prstClr val="black"/>
              </a:buClr>
            </a:pPr>
            <a:r>
              <a:rPr lang="pt-BR" sz="4000" b="1" kern="0" dirty="0">
                <a:solidFill>
                  <a:prstClr val="black"/>
                </a:solidFill>
              </a:rPr>
              <a:t>de Apoio a Gestão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Fortalecimento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das Pesquisas </a:t>
            </a:r>
            <a:r>
              <a:rPr lang="pt-BR" sz="2000" b="1" kern="0" dirty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de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Apoio a Gestão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Aprimorar e integrar as ações de planejamento e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gestão.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1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574158"/>
            <a:ext cx="8976989" cy="23604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9602" y="0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31323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534390" y="3883231"/>
            <a:ext cx="8427526" cy="271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534390" y="1304056"/>
            <a:ext cx="4979492" cy="1513572"/>
          </a:xfrm>
          <a:prstGeom prst="bentConnector3">
            <a:avLst>
              <a:gd name="adj1" fmla="val 99752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58878"/>
              </p:ext>
            </p:extLst>
          </p:nvPr>
        </p:nvGraphicFramePr>
        <p:xfrm>
          <a:off x="361507" y="2961453"/>
          <a:ext cx="8389088" cy="3375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7144"/>
                <a:gridCol w="6251944"/>
              </a:tblGrid>
              <a:tr h="409067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Fortalecimento dos </a:t>
                      </a:r>
                      <a:r>
                        <a:rPr lang="pt-BR" dirty="0" err="1" smtClean="0">
                          <a:solidFill>
                            <a:prstClr val="black"/>
                          </a:solidFill>
                        </a:rPr>
                        <a:t>NAPNEs</a:t>
                      </a: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 – PROEN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01/05/2018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30/08/2019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53,57%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35,71%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53,57%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8.295,76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4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1" y="1041991"/>
            <a:ext cx="7024321" cy="55595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471069" y="173988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dos </a:t>
            </a:r>
            <a:r>
              <a:rPr lang="pt-BR" b="1" kern="0" dirty="0" err="1">
                <a:solidFill>
                  <a:prstClr val="black"/>
                </a:solidFill>
              </a:rPr>
              <a:t>NAPNEs</a:t>
            </a:r>
            <a:r>
              <a:rPr lang="pt-BR" b="1" kern="0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007781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318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25" y="788559"/>
            <a:ext cx="5219656" cy="597113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Fortalecimento dos </a:t>
            </a:r>
            <a:r>
              <a:rPr lang="pt-BR" b="1" kern="0" dirty="0" err="1">
                <a:solidFill>
                  <a:prstClr val="black"/>
                </a:solidFill>
              </a:rPr>
              <a:t>NAPNEs</a:t>
            </a:r>
            <a:r>
              <a:rPr lang="pt-BR" b="1" kern="0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281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489097"/>
            <a:ext cx="8642937" cy="6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800" b="1" kern="0" dirty="0">
                <a:solidFill>
                  <a:prstClr val="black"/>
                </a:solidFill>
              </a:rPr>
              <a:t>Fortalecimento dos </a:t>
            </a:r>
            <a:r>
              <a:rPr lang="pt-BR" sz="4800" b="1" kern="0" dirty="0" err="1">
                <a:solidFill>
                  <a:prstClr val="black"/>
                </a:solidFill>
              </a:rPr>
              <a:t>NAPNEs</a:t>
            </a:r>
            <a:r>
              <a:rPr lang="pt-BR" sz="4800" b="1" kern="0" dirty="0">
                <a:solidFill>
                  <a:prstClr val="black"/>
                </a:solidFill>
              </a:rPr>
              <a:t> </a:t>
            </a:r>
          </a:p>
          <a:p>
            <a:pPr algn="ctr">
              <a:buClr>
                <a:prstClr val="black"/>
              </a:buClr>
            </a:pPr>
            <a:r>
              <a:rPr lang="pt-BR" sz="4000" b="1" kern="0" dirty="0" smtClean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Fortalecimento dos </a:t>
            </a:r>
            <a:r>
              <a:rPr lang="pt-BR" sz="2000" b="1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NAPNEs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  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Aprimorar e intensificar o desenvolvimento e o uso de tecnologias e metodologias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educacionais.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13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de tarefas atrasadas - Reitoria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36252" y="6411303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748454CE-7E62-4826-8E19-00D9A5539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8761"/>
              </p:ext>
            </p:extLst>
          </p:nvPr>
        </p:nvGraphicFramePr>
        <p:xfrm>
          <a:off x="236252" y="1690689"/>
          <a:ext cx="8672972" cy="45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80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" y="557122"/>
            <a:ext cx="8453572" cy="227113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28650" y="0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52589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323758" y="2841240"/>
            <a:ext cx="8427526" cy="350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628650" y="1186425"/>
            <a:ext cx="3274193" cy="1833221"/>
          </a:xfrm>
          <a:prstGeom prst="bentConnector3">
            <a:avLst>
              <a:gd name="adj1" fmla="val 99685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011478"/>
              </p:ext>
            </p:extLst>
          </p:nvPr>
        </p:nvGraphicFramePr>
        <p:xfrm>
          <a:off x="323758" y="2929558"/>
          <a:ext cx="8453572" cy="333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8298"/>
                <a:gridCol w="5885274"/>
              </a:tblGrid>
              <a:tr h="34527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Integrar – PROPESP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08/01/2018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31/12/2020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100%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1.803.932,52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4" y="763222"/>
            <a:ext cx="7824061" cy="602645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Integrar </a:t>
            </a:r>
            <a:endParaRPr lang="pt-BR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093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2" y="821280"/>
            <a:ext cx="5219658" cy="59711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Integrar </a:t>
            </a:r>
            <a:endParaRPr lang="pt-BR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794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255181"/>
            <a:ext cx="8642937" cy="84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800" b="1" kern="0" dirty="0">
                <a:solidFill>
                  <a:prstClr val="black"/>
                </a:solidFill>
              </a:rPr>
              <a:t>Integrar</a:t>
            </a:r>
            <a:r>
              <a:rPr lang="pt-BR" sz="4000" b="1" kern="0" dirty="0" smtClean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projetos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Integrar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Fortalecer e integrar as ações de ensino pesquisa, extensão e inovação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tecnológica.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83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7" y="574918"/>
            <a:ext cx="8579639" cy="239465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917058" y="62741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41956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534390" y="3212671"/>
            <a:ext cx="8427526" cy="3387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srgbClr val="000000"/>
              </a:buClr>
              <a:buFont typeface="Arial"/>
              <a:buNone/>
            </a:pPr>
            <a:endParaRPr lang="pt-BR" sz="800" kern="0" dirty="0" smtClean="0">
              <a:solidFill>
                <a:srgbClr val="000000"/>
              </a:solidFill>
            </a:endParaRPr>
          </a:p>
          <a:p>
            <a:pPr marL="50800" indent="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10800000" flipV="1">
            <a:off x="748149" y="1165131"/>
            <a:ext cx="3206337" cy="1780087"/>
          </a:xfrm>
          <a:prstGeom prst="bentConnector3">
            <a:avLst>
              <a:gd name="adj1" fmla="val 99742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61289"/>
              </p:ext>
            </p:extLst>
          </p:nvPr>
        </p:nvGraphicFramePr>
        <p:xfrm>
          <a:off x="659219" y="3012236"/>
          <a:ext cx="8218967" cy="333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731"/>
                <a:gridCol w="5917236"/>
              </a:tblGrid>
              <a:tr h="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IFRO sem Fronteias – ARINT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20/01/2018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31/12/2019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46.15%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38.46%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8.912,00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0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6" y="784488"/>
            <a:ext cx="7619868" cy="58691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IFRO sem Fronteias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4222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29" y="781731"/>
            <a:ext cx="5272820" cy="603195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>
                <a:solidFill>
                  <a:prstClr val="black"/>
                </a:solidFill>
              </a:rPr>
              <a:t>IFRO sem Fronteias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2363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489097"/>
            <a:ext cx="8642937" cy="6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800" b="1" kern="0" dirty="0">
                <a:solidFill>
                  <a:prstClr val="black"/>
                </a:solidFill>
              </a:rPr>
              <a:t>IFRO sem Fronteias </a:t>
            </a:r>
          </a:p>
          <a:p>
            <a:pPr algn="ctr">
              <a:buClr>
                <a:prstClr val="black"/>
              </a:buClr>
            </a:pPr>
            <a:r>
              <a:rPr lang="pt-BR" sz="4000" b="1" kern="0" dirty="0" smtClean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IFRO sem Fronteias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Fortalecer e integrar as ações de ensino pesquisa, extensão e inovação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tecnológica.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6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" y="593094"/>
            <a:ext cx="8976989" cy="236275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617151" y="0"/>
            <a:ext cx="7886700" cy="97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Objetivos Estratégico </a:t>
            </a:r>
            <a:endParaRPr lang="pt-BR" b="1" kern="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Google Shape;150;p19"/>
          <p:cNvSpPr txBox="1">
            <a:spLocks/>
          </p:cNvSpPr>
          <p:nvPr/>
        </p:nvSpPr>
        <p:spPr>
          <a:xfrm>
            <a:off x="534390" y="3883231"/>
            <a:ext cx="8427526" cy="271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228600">
              <a:buClr>
                <a:prstClr val="black"/>
              </a:buClr>
              <a:buFont typeface="Arial"/>
              <a:buNone/>
            </a:pPr>
            <a:endParaRPr lang="pt-BR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 smtClean="0">
              <a:solidFill>
                <a:srgbClr val="000000"/>
              </a:solidFill>
            </a:endParaRPr>
          </a:p>
          <a:p>
            <a:pPr indent="-228600">
              <a:buClr>
                <a:srgbClr val="000000"/>
              </a:buClr>
              <a:buFont typeface="Arial"/>
              <a:buNone/>
            </a:pPr>
            <a:endParaRPr lang="pt-BR" kern="0" dirty="0">
              <a:solidFill>
                <a:srgbClr val="000000"/>
              </a:solidFill>
            </a:endParaRPr>
          </a:p>
        </p:txBody>
      </p:sp>
      <p:cxnSp>
        <p:nvCxnSpPr>
          <p:cNvPr id="11" name="Google Shape;164;p20"/>
          <p:cNvCxnSpPr/>
          <p:nvPr/>
        </p:nvCxnSpPr>
        <p:spPr>
          <a:xfrm rot="5400000">
            <a:off x="573473" y="1403638"/>
            <a:ext cx="1726893" cy="1377532"/>
          </a:xfrm>
          <a:prstGeom prst="bentConnector3">
            <a:avLst>
              <a:gd name="adj1" fmla="val 128"/>
            </a:avLst>
          </a:prstGeom>
          <a:noFill/>
          <a:ln w="101600" cap="flat" cmpd="sng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</p:spPr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34074"/>
              </p:ext>
            </p:extLst>
          </p:nvPr>
        </p:nvGraphicFramePr>
        <p:xfrm>
          <a:off x="617151" y="3030087"/>
          <a:ext cx="8344764" cy="333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942"/>
                <a:gridCol w="5665822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prstClr val="black"/>
                          </a:solidFill>
                        </a:rPr>
                        <a:t>IFRO na Comunidade – PROEX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41733">
                <a:tc>
                  <a:txBody>
                    <a:bodyPr/>
                    <a:lstStyle/>
                    <a:p>
                      <a:r>
                        <a:rPr lang="pt-BR" dirty="0" smtClean="0"/>
                        <a:t>Situação: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Em andamento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Início: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16/05/2018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Data prevista: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31/07/2019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execução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26.67%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Executado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71.43%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 Em atraso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7.14%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 Previsto (R$):</a:t>
                      </a:r>
                      <a:endParaRPr lang="pt-BR" b="1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1.186.780,00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Valor Efetivo(R$):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0,00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3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3" y="763222"/>
            <a:ext cx="7600020" cy="58538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IFRO </a:t>
            </a:r>
            <a:r>
              <a:rPr lang="pt-BR" b="1" kern="0" dirty="0">
                <a:solidFill>
                  <a:prstClr val="black"/>
                </a:solidFill>
              </a:rPr>
              <a:t>na comunidade 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261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5565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Carlito" panose="020F0502020204030204" pitchFamily="34" charset="0"/>
                <a:cs typeface="Carlito" panose="020F0502020204030204" pitchFamily="34" charset="0"/>
              </a:rPr>
              <a:t>Gráfico de tarefas atrasadas </a:t>
            </a:r>
            <a:r>
              <a:rPr lang="pt-BR" sz="4000" dirty="0" smtClean="0">
                <a:latin typeface="Carlito" panose="020F0502020204030204" pitchFamily="34" charset="0"/>
                <a:cs typeface="Carlito" panose="020F0502020204030204" pitchFamily="34" charset="0"/>
              </a:rPr>
              <a:t>–</a:t>
            </a:r>
            <a:br>
              <a:rPr lang="pt-BR" sz="4000" dirty="0" smtClean="0">
                <a:latin typeface="Carlito" panose="020F0502020204030204" pitchFamily="34" charset="0"/>
                <a:cs typeface="Carlito" panose="020F0502020204030204" pitchFamily="34" charset="0"/>
              </a:rPr>
            </a:br>
            <a:r>
              <a:rPr lang="pt-BR" sz="4000" dirty="0" smtClean="0">
                <a:latin typeface="Carlito" panose="020F0502020204030204" pitchFamily="34" charset="0"/>
                <a:cs typeface="Carlito" panose="020F0502020204030204" pitchFamily="34" charset="0"/>
              </a:rPr>
              <a:t>Campi</a:t>
            </a:r>
            <a:endParaRPr lang="pt-BR" sz="4000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9831" y="6407887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35400"/>
              </p:ext>
            </p:extLst>
          </p:nvPr>
        </p:nvGraphicFramePr>
        <p:xfrm>
          <a:off x="249831" y="1709375"/>
          <a:ext cx="8644003" cy="4477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922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75" y="827020"/>
            <a:ext cx="5204879" cy="59542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225873" y="35765"/>
            <a:ext cx="8674836" cy="868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b="1" kern="0" dirty="0" smtClean="0">
                <a:solidFill>
                  <a:prstClr val="black"/>
                </a:solidFill>
              </a:rPr>
              <a:t>IFRO </a:t>
            </a:r>
            <a:r>
              <a:rPr lang="pt-BR" b="1" kern="0" dirty="0">
                <a:solidFill>
                  <a:prstClr val="black"/>
                </a:solidFill>
              </a:rPr>
              <a:t>na comunidade  </a:t>
            </a: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763222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563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489097"/>
            <a:ext cx="8642937" cy="6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800" b="1" kern="0" dirty="0">
                <a:solidFill>
                  <a:prstClr val="black"/>
                </a:solidFill>
              </a:rPr>
              <a:t>IFRO na comunidade  </a:t>
            </a:r>
          </a:p>
          <a:p>
            <a:pPr algn="ctr">
              <a:buClr>
                <a:prstClr val="black"/>
              </a:buClr>
            </a:pPr>
            <a:r>
              <a:rPr lang="pt-BR" sz="4000" b="1" kern="0" dirty="0" smtClean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1231074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6" y="1441718"/>
            <a:ext cx="8272129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44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   </a:t>
            </a:r>
            <a:r>
              <a:rPr lang="pt-BR" altLang="pt-BR" sz="4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Encaminhamentos: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BR" altLang="pt-BR" sz="1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Estimar 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quais os entraves que provocaram o atraso na execução do projeto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 </a:t>
            </a: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Estabelecer quais as estratégias para finalizar a execução do projeto.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Pactuar data para finalização do Projeto.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Mensurar quais os efeitos da execução do projeto estratégico </a:t>
            </a:r>
            <a:r>
              <a:rPr lang="pt-BR" sz="2000" b="1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IFRO na comunidade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para o Objetivo Estratégico </a:t>
            </a:r>
            <a:r>
              <a:rPr lang="pt-BR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Consolidar e expandir cursos em consonância com os arranjos produtivos, culturais e sociais </a:t>
            </a:r>
            <a:r>
              <a:rPr lang="pt-BR" sz="20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locais.</a:t>
            </a:r>
            <a:endParaRPr lang="pt-BR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7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4" y="894512"/>
            <a:ext cx="8492265" cy="570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2899" y="172336"/>
            <a:ext cx="823212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pc="90" dirty="0" smtClean="0"/>
              <a:t>Percentual de Execução </a:t>
            </a:r>
            <a:endParaRPr spc="40" dirty="0"/>
          </a:p>
        </p:txBody>
      </p:sp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9520" y="858886"/>
            <a:ext cx="1567815" cy="0"/>
          </a:xfrm>
          <a:custGeom>
            <a:avLst/>
            <a:gdLst/>
            <a:ahLst/>
            <a:cxnLst/>
            <a:rect l="l" t="t" r="r" b="b"/>
            <a:pathLst>
              <a:path w="1567814">
                <a:moveTo>
                  <a:pt x="0" y="0"/>
                </a:moveTo>
                <a:lnTo>
                  <a:pt x="1567560" y="0"/>
                </a:lnTo>
              </a:path>
            </a:pathLst>
          </a:custGeom>
          <a:ln w="63500">
            <a:solidFill>
              <a:srgbClr val="756F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2899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33700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4564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5173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12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5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9" y="858886"/>
            <a:ext cx="8359726" cy="59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2899" y="172336"/>
            <a:ext cx="823212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pc="90" dirty="0" smtClean="0"/>
              <a:t>Percentual de Atraso</a:t>
            </a:r>
            <a:endParaRPr spc="40" dirty="0"/>
          </a:p>
        </p:txBody>
      </p:sp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79520" y="858886"/>
            <a:ext cx="1567815" cy="0"/>
          </a:xfrm>
          <a:custGeom>
            <a:avLst/>
            <a:gdLst/>
            <a:ahLst/>
            <a:cxnLst/>
            <a:rect l="l" t="t" r="r" b="b"/>
            <a:pathLst>
              <a:path w="1567814">
                <a:moveTo>
                  <a:pt x="0" y="0"/>
                </a:moveTo>
                <a:lnTo>
                  <a:pt x="1567560" y="0"/>
                </a:lnTo>
              </a:path>
            </a:pathLst>
          </a:custGeom>
          <a:ln w="63500">
            <a:solidFill>
              <a:srgbClr val="756F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2899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33700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74564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5173" y="5874283"/>
            <a:ext cx="0" cy="44450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3941"/>
                </a:lnTo>
              </a:path>
            </a:pathLst>
          </a:custGeom>
          <a:ln w="9525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12" name="Google Shape;2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3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344716"/>
            <a:ext cx="9145905" cy="513715"/>
          </a:xfrm>
          <a:custGeom>
            <a:avLst/>
            <a:gdLst/>
            <a:ahLst/>
            <a:cxnLst/>
            <a:rect l="l" t="t" r="r" b="b"/>
            <a:pathLst>
              <a:path w="9145905" h="513715">
                <a:moveTo>
                  <a:pt x="7612888" y="0"/>
                </a:moveTo>
                <a:lnTo>
                  <a:pt x="7561382" y="4645"/>
                </a:lnTo>
                <a:lnTo>
                  <a:pt x="7515115" y="16783"/>
                </a:lnTo>
                <a:lnTo>
                  <a:pt x="7473469" y="35260"/>
                </a:lnTo>
                <a:lnTo>
                  <a:pt x="7435828" y="58923"/>
                </a:lnTo>
                <a:lnTo>
                  <a:pt x="7401574" y="86621"/>
                </a:lnTo>
                <a:lnTo>
                  <a:pt x="7370090" y="117200"/>
                </a:lnTo>
                <a:lnTo>
                  <a:pt x="7340759" y="149508"/>
                </a:lnTo>
                <a:lnTo>
                  <a:pt x="7312965" y="182393"/>
                </a:lnTo>
                <a:lnTo>
                  <a:pt x="7286090" y="214701"/>
                </a:lnTo>
                <a:lnTo>
                  <a:pt x="7259517" y="245280"/>
                </a:lnTo>
                <a:lnTo>
                  <a:pt x="7232629" y="272977"/>
                </a:lnTo>
                <a:lnTo>
                  <a:pt x="7175440" y="315118"/>
                </a:lnTo>
                <a:lnTo>
                  <a:pt x="7109586" y="331901"/>
                </a:lnTo>
                <a:lnTo>
                  <a:pt x="0" y="331901"/>
                </a:lnTo>
                <a:lnTo>
                  <a:pt x="0" y="513283"/>
                </a:lnTo>
                <a:lnTo>
                  <a:pt x="9144000" y="513283"/>
                </a:lnTo>
                <a:lnTo>
                  <a:pt x="9145524" y="8166"/>
                </a:lnTo>
                <a:lnTo>
                  <a:pt x="7612888" y="0"/>
                </a:lnTo>
                <a:close/>
              </a:path>
            </a:pathLst>
          </a:custGeom>
          <a:solidFill>
            <a:srgbClr val="00756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8" name="Google Shape;26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65492" y="6407887"/>
            <a:ext cx="1296423" cy="3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45;p19"/>
          <p:cNvSpPr txBox="1">
            <a:spLocks/>
          </p:cNvSpPr>
          <p:nvPr/>
        </p:nvSpPr>
        <p:spPr>
          <a:xfrm>
            <a:off x="318977" y="489097"/>
            <a:ext cx="8642937" cy="60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prstClr val="black"/>
              </a:buClr>
            </a:pPr>
            <a:r>
              <a:rPr lang="pt-BR" sz="4800" b="1" kern="0" dirty="0" smtClean="0">
                <a:solidFill>
                  <a:prstClr val="black"/>
                </a:solidFill>
              </a:rPr>
              <a:t>Encaminhamentos Gerais</a:t>
            </a:r>
            <a:endParaRPr lang="pt-BR" sz="4800" b="1" kern="0" dirty="0">
              <a:solidFill>
                <a:prstClr val="black"/>
              </a:solidFill>
            </a:endParaRPr>
          </a:p>
          <a:p>
            <a:pPr algn="ctr">
              <a:buClr>
                <a:prstClr val="black"/>
              </a:buClr>
            </a:pPr>
            <a:r>
              <a:rPr lang="pt-BR" sz="4000" b="1" kern="0" dirty="0" smtClean="0">
                <a:solidFill>
                  <a:prstClr val="black"/>
                </a:solidFill>
              </a:rPr>
              <a:t> </a:t>
            </a:r>
            <a:endParaRPr lang="pt-BR" sz="4000" b="1" kern="0" dirty="0">
              <a:solidFill>
                <a:prstClr val="black"/>
              </a:solidFill>
            </a:endParaRPr>
          </a:p>
        </p:txBody>
      </p:sp>
      <p:cxnSp>
        <p:nvCxnSpPr>
          <p:cNvPr id="7" name="Google Shape;149;p19"/>
          <p:cNvCxnSpPr/>
          <p:nvPr/>
        </p:nvCxnSpPr>
        <p:spPr>
          <a:xfrm>
            <a:off x="3779520" y="934199"/>
            <a:ext cx="1567543" cy="0"/>
          </a:xfrm>
          <a:prstGeom prst="straightConnector1">
            <a:avLst/>
          </a:prstGeom>
          <a:noFill/>
          <a:ln w="635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2269609-BCDE-4957-8508-49E9A76833AB}"/>
              </a:ext>
            </a:extLst>
          </p:cNvPr>
          <p:cNvSpPr/>
          <p:nvPr/>
        </p:nvSpPr>
        <p:spPr>
          <a:xfrm>
            <a:off x="427225" y="1120820"/>
            <a:ext cx="827212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Estabelecer critérios de acordo com os índices de atrasos para acionar os gestores para tomar decisões sobre os projetos. Sugestão :</a:t>
            </a:r>
          </a:p>
          <a:p>
            <a:pPr algn="just">
              <a:buFont typeface="Arial"/>
              <a:buNone/>
              <a:defRPr/>
            </a:pP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lvl="3" indent="-571500" algn="just">
              <a:buFont typeface="Wingdings" panose="05000000000000000000" pitchFamily="2" charset="2"/>
              <a:buChar char="v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Até 20% de atraso =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Nível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Baixo – Acionar o líder do Projeto</a:t>
            </a:r>
          </a:p>
          <a:p>
            <a:pPr marL="571500" lvl="3" indent="-571500" algn="just">
              <a:buFont typeface="Wingdings" panose="05000000000000000000" pitchFamily="2" charset="2"/>
              <a:buChar char="v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De 20% a 40%  de atraso =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Nível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Moderado – Acionar o responsável pela área (Pró-Reitoria ou Diretoria Sistêmica )</a:t>
            </a:r>
          </a:p>
          <a:p>
            <a:pPr marL="571500" lvl="3" indent="-571500" algn="just">
              <a:buFont typeface="Wingdings" panose="05000000000000000000" pitchFamily="2" charset="2"/>
              <a:buChar char="v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De 40% a 60% de atraso =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Nível </a:t>
            </a: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Alto – Acionar CODIR acatando a sugestão do </a:t>
            </a:r>
            <a:r>
              <a:rPr lang="pt-BR" altLang="pt-BR" sz="2000" dirty="0">
                <a:solidFill>
                  <a:prstClr val="black"/>
                </a:solidFill>
                <a:cs typeface="Arial"/>
                <a:sym typeface="Arial"/>
              </a:rPr>
              <a:t>responsável pela área </a:t>
            </a:r>
            <a:r>
              <a:rPr lang="pt-BR" altLang="pt-BR" sz="2000" dirty="0" smtClean="0">
                <a:solidFill>
                  <a:prstClr val="black"/>
                </a:solidFill>
                <a:cs typeface="Arial"/>
                <a:sym typeface="Arial"/>
              </a:rPr>
              <a:t>(Responsável Máximo da Unidade)</a:t>
            </a:r>
            <a:endParaRPr lang="pt-BR" altLang="pt-BR" sz="2000" dirty="0">
              <a:solidFill>
                <a:prstClr val="black"/>
              </a:solidFill>
              <a:cs typeface="Arial"/>
              <a:sym typeface="Arial"/>
            </a:endParaRPr>
          </a:p>
          <a:p>
            <a:pPr marL="571500" lvl="3" indent="-571500" algn="just">
              <a:buFont typeface="Wingdings" panose="05000000000000000000" pitchFamily="2" charset="2"/>
              <a:buChar char="v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Acima de 60% de atraso = Nível Crítico – Acionar ao Colégio de Dirigentes – CODIR, sem acatar a decisão da área</a:t>
            </a:r>
            <a:r>
              <a:rPr lang="pt-BR" altLang="pt-BR" sz="2000" dirty="0">
                <a:solidFill>
                  <a:prstClr val="black"/>
                </a:solidFill>
                <a:ea typeface="+mj-ea"/>
                <a:cs typeface="Arial"/>
                <a:sym typeface="Arial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endParaRPr lang="pt-BR" altLang="pt-BR" sz="20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endParaRPr lang="pt-BR" altLang="pt-BR" sz="20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  <a:defRPr/>
            </a:pPr>
            <a:r>
              <a:rPr lang="pt-BR" altLang="pt-BR" sz="2000" dirty="0" smtClean="0">
                <a:solidFill>
                  <a:prstClr val="black"/>
                </a:solidFill>
                <a:ea typeface="+mj-ea"/>
                <a:cs typeface="Arial"/>
                <a:sym typeface="Arial"/>
              </a:rPr>
              <a:t>Apresentar os procedimentos para preenchimento do sistema para reduzir os índices de atrasos e as inconsistências.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endParaRPr lang="pt-BR" altLang="pt-BR" sz="2400" dirty="0" smtClean="0">
              <a:solidFill>
                <a:prstClr val="black"/>
              </a:solidFill>
              <a:ea typeface="+mj-ea"/>
              <a:cs typeface="Arial"/>
              <a:sym typeface="Arial"/>
            </a:endParaRP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endParaRPr lang="pt-BR" altLang="pt-BR" sz="2400" dirty="0">
              <a:solidFill>
                <a:prstClr val="black"/>
              </a:solidFill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7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95254"/>
            <a:ext cx="7772400" cy="2227216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7ª </a:t>
            </a:r>
            <a:r>
              <a:rPr lang="pt-BR" sz="54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Reunião de Avaliação</a:t>
            </a:r>
            <a:br>
              <a:rPr lang="pt-BR" sz="54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t-BR" sz="5400" b="1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 Estratégia - R.A.E.</a:t>
            </a:r>
            <a:endParaRPr lang="pt-BR" sz="5400" b="1" dirty="0">
              <a:latin typeface="+mn-lt"/>
              <a:ea typeface="Open Sans Extrabold" charset="0"/>
              <a:cs typeface="Open Sans Extrabold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05" y="3775159"/>
            <a:ext cx="4536684" cy="12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29" y="495446"/>
            <a:ext cx="5132018" cy="64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34" y="1401511"/>
            <a:ext cx="7173007" cy="48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7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2897023" y="2902460"/>
            <a:ext cx="925855" cy="1020059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  <a:ea typeface="Open Sans" charset="0"/>
                <a:cs typeface="Open Sans" charset="0"/>
              </a:rPr>
              <a:t>Objetivo 4: Fortalecer e ampliar as </a:t>
            </a:r>
            <a:r>
              <a:rPr lang="pt-BR" sz="2800" b="1" dirty="0" smtClean="0">
                <a:latin typeface="+mn-lt"/>
                <a:ea typeface="Open Sans" charset="0"/>
                <a:cs typeface="Open Sans" charset="0"/>
              </a:rPr>
              <a:t>atividades </a:t>
            </a:r>
            <a:r>
              <a:rPr lang="pt-BR" sz="2800" b="1" dirty="0">
                <a:latin typeface="+mn-lt"/>
                <a:ea typeface="Open Sans" charset="0"/>
                <a:cs typeface="Open Sans" charset="0"/>
              </a:rPr>
              <a:t>de educação a distância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666657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4.2 - Taxa de Ocupação das Vagas para Cursos EAD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DEAD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270694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658508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1019468" y="3156092"/>
            <a:ext cx="7105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2019/1 - Não</a:t>
            </a:r>
            <a:r>
              <a:rPr lang="pt-BR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pt-BR" sz="54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informado</a:t>
            </a:r>
            <a:endParaRPr lang="pt-BR" sz="54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2443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 smtClean="0">
                <a:latin typeface="Carlito" panose="020F0502020204030204" pitchFamily="34" charset="0"/>
                <a:cs typeface="Carlito" panose="020F0502020204030204" pitchFamily="34" charset="0"/>
              </a:rPr>
              <a:t>Gráfico – tarefas para atualizar - Reitoria</a:t>
            </a:r>
            <a:endParaRPr lang="pt-BR" sz="4000" b="1" dirty="0">
              <a:latin typeface="Carlito" panose="020F0502020204030204" pitchFamily="34" charset="0"/>
              <a:cs typeface="Carlito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4425" y="6407887"/>
            <a:ext cx="45071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/>
              <a:t>Fonte</a:t>
            </a:r>
            <a:r>
              <a:rPr lang="pt-BR" sz="1050" dirty="0" smtClean="0"/>
              <a:t>: PDI 2018-2022.  Sist. Integrado de Planejamento</a:t>
            </a:r>
            <a:endParaRPr lang="pt-BR" sz="105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92614"/>
              </p:ext>
            </p:extLst>
          </p:nvPr>
        </p:nvGraphicFramePr>
        <p:xfrm>
          <a:off x="242742" y="1793187"/>
          <a:ext cx="8659991" cy="448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7286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7221195" y="2902460"/>
            <a:ext cx="1076795" cy="1020059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  <a:ea typeface="Open Sans" charset="0"/>
                <a:cs typeface="Open Sans" charset="0"/>
              </a:rPr>
              <a:t>Objetivo 5: Desenvolver parcerias com o setor produtivo e instituições de ensino e pesquisa, nacionais e internacionais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972265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5.2 - Índice de Parcerias Estabelecidas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PROEX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2770197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645096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0" y="3384751"/>
            <a:ext cx="8830355" cy="166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67501"/>
              </p:ext>
            </p:extLst>
          </p:nvPr>
        </p:nvGraphicFramePr>
        <p:xfrm>
          <a:off x="157561" y="1944010"/>
          <a:ext cx="8804356" cy="1440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329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  <a:ea typeface="Open Sans" charset="0"/>
                <a:cs typeface="Open Sans" charset="0"/>
              </a:rPr>
              <a:t>Objetivo 5: Desenvolver parcerias com o setor produtivo e instituições de ensino e pesquisa, nacionais e internacionais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634051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5.3 - Índice de Internacionalização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ARINT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187665"/>
              </p:ext>
            </p:extLst>
          </p:nvPr>
        </p:nvGraphicFramePr>
        <p:xfrm>
          <a:off x="153824" y="5045877"/>
          <a:ext cx="8848920" cy="1219591"/>
        </p:xfrm>
        <a:graphic>
          <a:graphicData uri="http://schemas.openxmlformats.org/drawingml/2006/table">
            <a:tbl>
              <a:tblPr/>
              <a:tblGrid>
                <a:gridCol w="8848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ARINT propõe a mudança da periodicidade do indicador de semestral para anual, tendo em vista que as ações desenvolvidas  possuem um ciclo anual (entre o início do planejamento das ações e sua concretização).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1932784"/>
            <a:ext cx="8808092" cy="311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8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6024859" y="2902460"/>
            <a:ext cx="1213428" cy="1020059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+mn-lt"/>
                <a:ea typeface="Open Sans" charset="0"/>
                <a:cs typeface="Open Sans" charset="0"/>
              </a:rPr>
              <a:t>Objetivo 6: Aprimorar e intensificar o desenvolvimento e o uso de tecnologias e metodologias educacionais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14268"/>
              </p:ext>
            </p:extLst>
          </p:nvPr>
        </p:nvGraphicFramePr>
        <p:xfrm>
          <a:off x="153824" y="1561945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31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9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9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6.1 - Número de Cursos de Atualização Pedagógica e Tecnológica para Servidores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DGP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474191"/>
              </p:ext>
            </p:extLst>
          </p:nvPr>
        </p:nvGraphicFramePr>
        <p:xfrm>
          <a:off x="179463" y="5125132"/>
          <a:ext cx="8808091" cy="1219591"/>
        </p:xfrm>
        <a:graphic>
          <a:graphicData uri="http://schemas.openxmlformats.org/drawingml/2006/table">
            <a:tbl>
              <a:tblPr/>
              <a:tblGrid>
                <a:gridCol w="8808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900" dirty="0" smtClean="0"/>
                        <a:t>Realização do curso de Práticas Pedagógicas para Oferta de Cursos EaD, com o total de 16h, realizado nos noves Campi com a participação de 193 servidores;</a:t>
                      </a:r>
                    </a:p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900" dirty="0" smtClean="0"/>
                        <a:t>I Seminário de </a:t>
                      </a:r>
                      <a:r>
                        <a:rPr lang="pt-BR" sz="900" dirty="0" err="1" smtClean="0"/>
                        <a:t>Psicoeducação</a:t>
                      </a:r>
                      <a:r>
                        <a:rPr lang="pt-BR" sz="900" dirty="0" smtClean="0"/>
                        <a:t> e Saúde Mental nos dias 14 e 15 de fevereiro de 2019, 16h, 23 servidores (Psicólogos, Assistentes Sociais, Enfermeiros);</a:t>
                      </a:r>
                    </a:p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900" dirty="0" smtClean="0"/>
                        <a:t>I Encontro Integrado de Coordenadores de Registros Acadêmicos do IFRO - realizado em 24 e 25 de abril de 2019, 16h. Participação de 09 coordenadores</a:t>
                      </a:r>
                      <a:r>
                        <a:rPr lang="pt-BR" sz="900" baseline="0" dirty="0" smtClean="0"/>
                        <a:t> </a:t>
                      </a:r>
                      <a:r>
                        <a:rPr lang="pt-BR" sz="900" dirty="0" smtClean="0"/>
                        <a:t>das </a:t>
                      </a:r>
                      <a:r>
                        <a:rPr lang="pt-BR" sz="900" dirty="0" err="1" smtClean="0"/>
                        <a:t>CRAs</a:t>
                      </a:r>
                      <a:r>
                        <a:rPr lang="pt-BR" sz="900" dirty="0" smtClean="0"/>
                        <a:t>;</a:t>
                      </a:r>
                    </a:p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900" dirty="0" smtClean="0"/>
                        <a:t>Formação de Professores e Gestores para Atuação em TV curso de 16h para 30 servidores;</a:t>
                      </a:r>
                    </a:p>
                    <a:p>
                      <a:pPr marL="171450" indent="-171450" algn="just">
                        <a:buFont typeface="Arial" pitchFamily="34" charset="0"/>
                        <a:buChar char="•"/>
                      </a:pPr>
                      <a:r>
                        <a:rPr lang="pt-BR" sz="900" dirty="0" smtClean="0"/>
                        <a:t>2 turmas uma em Vilhena e outra em Guajará-Mirim de 8h para 10 servidores - Conceitos na área da deficiência visual, sistema Braille, sugestões para adaptação de materiais, tecnologias </a:t>
                      </a:r>
                      <a:r>
                        <a:rPr lang="pt-BR" sz="900" dirty="0" err="1" smtClean="0"/>
                        <a:t>assistivas</a:t>
                      </a:r>
                      <a:r>
                        <a:rPr lang="pt-BR" sz="900" dirty="0" smtClean="0"/>
                        <a:t> e orientações para o relacionamento com pessoas deficientes visuais.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3" y="4397094"/>
            <a:ext cx="8808091" cy="70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240176"/>
              </p:ext>
            </p:extLst>
          </p:nvPr>
        </p:nvGraphicFramePr>
        <p:xfrm>
          <a:off x="179463" y="1934881"/>
          <a:ext cx="8782453" cy="246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00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028320"/>
              </p:ext>
            </p:extLst>
          </p:nvPr>
        </p:nvGraphicFramePr>
        <p:xfrm>
          <a:off x="153824" y="1561945"/>
          <a:ext cx="883373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6.2 - Número de Registros de Propriedade Intelectual de Tecnologias Educacionais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NIT/PROPESP</a:t>
                      </a:r>
                      <a:endParaRPr lang="pt-BR" sz="1600" b="1" dirty="0" smtClean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182191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089315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smtClean="0">
                <a:latin typeface="+mn-lt"/>
                <a:ea typeface="Open Sans" charset="0"/>
                <a:cs typeface="Open Sans" charset="0"/>
              </a:rPr>
              <a:t>Objetivo 6: Aprimorar e intensificar o desenvolvimento e o uso de tecnologias e metodologias educacionais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4314917"/>
            <a:ext cx="8808091" cy="70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352509"/>
              </p:ext>
            </p:extLst>
          </p:nvPr>
        </p:nvGraphicFramePr>
        <p:xfrm>
          <a:off x="153825" y="2141065"/>
          <a:ext cx="8808091" cy="2173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0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364154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550860"/>
              </p:ext>
            </p:extLst>
          </p:nvPr>
        </p:nvGraphicFramePr>
        <p:xfrm>
          <a:off x="153824" y="1561945"/>
          <a:ext cx="883373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75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07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54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6.3 - Taxa de Atendimento de Alunos com Demandas de Tecnologias e Metodologias Educacionais Inclusivas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baseline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  <a:sym typeface="Wingdings 2" pitchFamily="18" charset="2"/>
                        </a:rPr>
                        <a:t>NAPNE/PROEN</a:t>
                      </a:r>
                      <a:endParaRPr lang="pt-BR" sz="16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580342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Indicador ficou abaixo da meta.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189344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ítulo 1"/>
          <p:cNvSpPr txBox="1">
            <a:spLocks/>
          </p:cNvSpPr>
          <p:nvPr/>
        </p:nvSpPr>
        <p:spPr>
          <a:xfrm>
            <a:off x="628650" y="365127"/>
            <a:ext cx="78867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smtClean="0">
                <a:latin typeface="+mn-lt"/>
                <a:ea typeface="Open Sans" charset="0"/>
                <a:cs typeface="Open Sans" charset="0"/>
              </a:rPr>
              <a:t>Objetivo 6: Aprimorar e intensificar o desenvolvimento e o uso de tecnologias e metodologias educacionais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3622432"/>
            <a:ext cx="8808090" cy="139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043039"/>
              </p:ext>
            </p:extLst>
          </p:nvPr>
        </p:nvGraphicFramePr>
        <p:xfrm>
          <a:off x="153825" y="2141065"/>
          <a:ext cx="8808092" cy="1481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582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8" y="511276"/>
            <a:ext cx="7729179" cy="57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de cantos arredondados 6"/>
          <p:cNvSpPr/>
          <p:nvPr/>
        </p:nvSpPr>
        <p:spPr>
          <a:xfrm>
            <a:off x="4486574" y="4477996"/>
            <a:ext cx="1162230" cy="589660"/>
          </a:xfrm>
          <a:custGeom>
            <a:avLst/>
            <a:gdLst>
              <a:gd name="connsiteX0" fmla="*/ 0 w 2657740"/>
              <a:gd name="connsiteY0" fmla="*/ 111365 h 668174"/>
              <a:gd name="connsiteX1" fmla="*/ 111365 w 2657740"/>
              <a:gd name="connsiteY1" fmla="*/ 0 h 668174"/>
              <a:gd name="connsiteX2" fmla="*/ 2546375 w 2657740"/>
              <a:gd name="connsiteY2" fmla="*/ 0 h 668174"/>
              <a:gd name="connsiteX3" fmla="*/ 2657740 w 2657740"/>
              <a:gd name="connsiteY3" fmla="*/ 111365 h 668174"/>
              <a:gd name="connsiteX4" fmla="*/ 2657740 w 2657740"/>
              <a:gd name="connsiteY4" fmla="*/ 556809 h 668174"/>
              <a:gd name="connsiteX5" fmla="*/ 2546375 w 2657740"/>
              <a:gd name="connsiteY5" fmla="*/ 668174 h 668174"/>
              <a:gd name="connsiteX6" fmla="*/ 111365 w 2657740"/>
              <a:gd name="connsiteY6" fmla="*/ 668174 h 668174"/>
              <a:gd name="connsiteX7" fmla="*/ 0 w 2657740"/>
              <a:gd name="connsiteY7" fmla="*/ 556809 h 668174"/>
              <a:gd name="connsiteX8" fmla="*/ 0 w 2657740"/>
              <a:gd name="connsiteY8" fmla="*/ 111365 h 668174"/>
              <a:gd name="connsiteX0" fmla="*/ 0 w 2658336"/>
              <a:gd name="connsiteY0" fmla="*/ 111365 h 668174"/>
              <a:gd name="connsiteX1" fmla="*/ 111365 w 2658336"/>
              <a:gd name="connsiteY1" fmla="*/ 0 h 668174"/>
              <a:gd name="connsiteX2" fmla="*/ 2606196 w 2658336"/>
              <a:gd name="connsiteY2" fmla="*/ 0 h 668174"/>
              <a:gd name="connsiteX3" fmla="*/ 2657740 w 2658336"/>
              <a:gd name="connsiteY3" fmla="*/ 111365 h 668174"/>
              <a:gd name="connsiteX4" fmla="*/ 2657740 w 2658336"/>
              <a:gd name="connsiteY4" fmla="*/ 556809 h 668174"/>
              <a:gd name="connsiteX5" fmla="*/ 2546375 w 2658336"/>
              <a:gd name="connsiteY5" fmla="*/ 668174 h 668174"/>
              <a:gd name="connsiteX6" fmla="*/ 111365 w 2658336"/>
              <a:gd name="connsiteY6" fmla="*/ 668174 h 668174"/>
              <a:gd name="connsiteX7" fmla="*/ 0 w 2658336"/>
              <a:gd name="connsiteY7" fmla="*/ 556809 h 668174"/>
              <a:gd name="connsiteX8" fmla="*/ 0 w 2658336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111367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546377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  <a:gd name="connsiteX0" fmla="*/ 2 w 2658338"/>
              <a:gd name="connsiteY0" fmla="*/ 111365 h 668174"/>
              <a:gd name="connsiteX1" fmla="*/ 60092 w 2658338"/>
              <a:gd name="connsiteY1" fmla="*/ 0 h 668174"/>
              <a:gd name="connsiteX2" fmla="*/ 2606198 w 2658338"/>
              <a:gd name="connsiteY2" fmla="*/ 0 h 668174"/>
              <a:gd name="connsiteX3" fmla="*/ 2657742 w 2658338"/>
              <a:gd name="connsiteY3" fmla="*/ 111365 h 668174"/>
              <a:gd name="connsiteX4" fmla="*/ 2657742 w 2658338"/>
              <a:gd name="connsiteY4" fmla="*/ 556809 h 668174"/>
              <a:gd name="connsiteX5" fmla="*/ 2606198 w 2658338"/>
              <a:gd name="connsiteY5" fmla="*/ 668174 h 668174"/>
              <a:gd name="connsiteX6" fmla="*/ 68638 w 2658338"/>
              <a:gd name="connsiteY6" fmla="*/ 668174 h 668174"/>
              <a:gd name="connsiteX7" fmla="*/ 2 w 2658338"/>
              <a:gd name="connsiteY7" fmla="*/ 556809 h 668174"/>
              <a:gd name="connsiteX8" fmla="*/ 2 w 2658338"/>
              <a:gd name="connsiteY8" fmla="*/ 111365 h 66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8338" h="668174">
                <a:moveTo>
                  <a:pt x="2" y="111365"/>
                </a:moveTo>
                <a:cubicBezTo>
                  <a:pt x="2" y="49860"/>
                  <a:pt x="-1413" y="0"/>
                  <a:pt x="60092" y="0"/>
                </a:cubicBezTo>
                <a:lnTo>
                  <a:pt x="2606198" y="0"/>
                </a:lnTo>
                <a:cubicBezTo>
                  <a:pt x="2667703" y="0"/>
                  <a:pt x="2657742" y="49860"/>
                  <a:pt x="2657742" y="111365"/>
                </a:cubicBezTo>
                <a:lnTo>
                  <a:pt x="2657742" y="556809"/>
                </a:lnTo>
                <a:cubicBezTo>
                  <a:pt x="2657742" y="618314"/>
                  <a:pt x="2667703" y="668174"/>
                  <a:pt x="2606198" y="668174"/>
                </a:cubicBezTo>
                <a:lnTo>
                  <a:pt x="68638" y="668174"/>
                </a:lnTo>
                <a:cubicBezTo>
                  <a:pt x="7133" y="668174"/>
                  <a:pt x="2" y="618314"/>
                  <a:pt x="2" y="556809"/>
                </a:cubicBezTo>
                <a:lnTo>
                  <a:pt x="2" y="111365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9: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Aprimorar e integrar as ações de planejamento e gestão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188897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9.1 - Índice de Execução de Projetos Estratégicos Integrados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DPLAN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570730"/>
              </p:ext>
            </p:extLst>
          </p:nvPr>
        </p:nvGraphicFramePr>
        <p:xfrm>
          <a:off x="153825" y="5045877"/>
          <a:ext cx="4368964" cy="1310728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pt-BR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programação estratégica 2019 aprovada na 6º RAE está previsto o encerramento de 4 projetos estratégicos ( Fortalecimento das Pesquisas de Apoio a Gestão, IFRO na Comunidade, Fortalecimento da Gestão - PAT, Orçamento Transparente), porém os 4 projetos estratégicos não foram concluídos. Houve no 2º trimestre de 2019 o encerramento do projeto estratégico Institucionalização da EAD que não estava previsto alcançando .</a:t>
                      </a: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462751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4" y="3513014"/>
            <a:ext cx="8808092" cy="15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Chart 1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321919"/>
              </p:ext>
            </p:extLst>
          </p:nvPr>
        </p:nvGraphicFramePr>
        <p:xfrm>
          <a:off x="153825" y="1770413"/>
          <a:ext cx="8833730" cy="174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122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9240"/>
          </a:xfrm>
        </p:spPr>
        <p:txBody>
          <a:bodyPr>
            <a:noAutofit/>
          </a:bodyPr>
          <a:lstStyle/>
          <a:p>
            <a:pPr algn="ctr"/>
            <a:r>
              <a:rPr lang="pt-BR" altLang="en-US" sz="2800" b="1" dirty="0">
                <a:latin typeface="Calibri" pitchFamily="34" charset="0"/>
              </a:rPr>
              <a:t>Objetivo 9:</a:t>
            </a:r>
            <a:r>
              <a:rPr lang="pt-BR" altLang="en-US" sz="2500" b="1" dirty="0">
                <a:latin typeface="Calibri" pitchFamily="34" charset="0"/>
              </a:rPr>
              <a:t> </a:t>
            </a:r>
            <a:r>
              <a:rPr lang="pt-BR" altLang="en-US" sz="2800" b="1" dirty="0">
                <a:latin typeface="Calibri" pitchFamily="34" charset="0"/>
              </a:rPr>
              <a:t>Aprimorar e integrar as ações de planejamento e gestão</a:t>
            </a:r>
            <a:endParaRPr lang="pt-BR" sz="2800" b="1" dirty="0">
              <a:latin typeface="+mn-lt"/>
              <a:ea typeface="Open Sans" charset="0"/>
              <a:cs typeface="Open Sans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6344723"/>
            <a:ext cx="9145476" cy="513277"/>
            <a:chOff x="0" y="6344723"/>
            <a:chExt cx="9145476" cy="513277"/>
          </a:xfrm>
        </p:grpSpPr>
        <p:sp>
          <p:nvSpPr>
            <p:cNvPr id="5" name="Retângulo 5"/>
            <p:cNvSpPr/>
            <p:nvPr/>
          </p:nvSpPr>
          <p:spPr>
            <a:xfrm>
              <a:off x="0" y="6344723"/>
              <a:ext cx="9145476" cy="513277"/>
            </a:xfrm>
            <a:custGeom>
              <a:avLst/>
              <a:gdLst>
                <a:gd name="connsiteX0" fmla="*/ 0 w 9144000"/>
                <a:gd name="connsiteY0" fmla="*/ 0 h 478465"/>
                <a:gd name="connsiteX1" fmla="*/ 9144000 w 9144000"/>
                <a:gd name="connsiteY1" fmla="*/ 0 h 478465"/>
                <a:gd name="connsiteX2" fmla="*/ 9144000 w 9144000"/>
                <a:gd name="connsiteY2" fmla="*/ 478465 h 478465"/>
                <a:gd name="connsiteX3" fmla="*/ 0 w 9144000"/>
                <a:gd name="connsiteY3" fmla="*/ 478465 h 478465"/>
                <a:gd name="connsiteX4" fmla="*/ 0 w 9144000"/>
                <a:gd name="connsiteY4" fmla="*/ 0 h 478465"/>
                <a:gd name="connsiteX0" fmla="*/ 0 w 9144000"/>
                <a:gd name="connsiteY0" fmla="*/ 0 h 478465"/>
                <a:gd name="connsiteX1" fmla="*/ 6719777 w 9144000"/>
                <a:gd name="connsiteY1" fmla="*/ 7088 h 478465"/>
                <a:gd name="connsiteX2" fmla="*/ 9144000 w 9144000"/>
                <a:gd name="connsiteY2" fmla="*/ 0 h 478465"/>
                <a:gd name="connsiteX3" fmla="*/ 9144000 w 9144000"/>
                <a:gd name="connsiteY3" fmla="*/ 478465 h 478465"/>
                <a:gd name="connsiteX4" fmla="*/ 0 w 9144000"/>
                <a:gd name="connsiteY4" fmla="*/ 478465 h 478465"/>
                <a:gd name="connsiteX5" fmla="*/ 0 w 9144000"/>
                <a:gd name="connsiteY5" fmla="*/ 0 h 478465"/>
                <a:gd name="connsiteX0" fmla="*/ 0 w 9144000"/>
                <a:gd name="connsiteY0" fmla="*/ 0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0 h 478465"/>
                <a:gd name="connsiteX0" fmla="*/ 0 w 9144000"/>
                <a:gd name="connsiteY0" fmla="*/ 311888 h 478465"/>
                <a:gd name="connsiteX1" fmla="*/ 6159795 w 9144000"/>
                <a:gd name="connsiteY1" fmla="*/ 0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2707 w 9144000"/>
                <a:gd name="connsiteY1" fmla="*/ 340242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26065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6719777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6159795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11888 h 478465"/>
                <a:gd name="connsiteX1" fmla="*/ 7109636 w 9144000"/>
                <a:gd name="connsiteY1" fmla="*/ 311888 h 478465"/>
                <a:gd name="connsiteX2" fmla="*/ 7612912 w 9144000"/>
                <a:gd name="connsiteY2" fmla="*/ 7088 h 478465"/>
                <a:gd name="connsiteX3" fmla="*/ 9144000 w 9144000"/>
                <a:gd name="connsiteY3" fmla="*/ 0 h 478465"/>
                <a:gd name="connsiteX4" fmla="*/ 9144000 w 9144000"/>
                <a:gd name="connsiteY4" fmla="*/ 478465 h 478465"/>
                <a:gd name="connsiteX5" fmla="*/ 0 w 9144000"/>
                <a:gd name="connsiteY5" fmla="*/ 478465 h 478465"/>
                <a:gd name="connsiteX6" fmla="*/ 0 w 9144000"/>
                <a:gd name="connsiteY6" fmla="*/ 311888 h 478465"/>
                <a:gd name="connsiteX0" fmla="*/ 0 w 9144000"/>
                <a:gd name="connsiteY0" fmla="*/ 304800 h 471377"/>
                <a:gd name="connsiteX1" fmla="*/ 7109636 w 9144000"/>
                <a:gd name="connsiteY1" fmla="*/ 304800 h 471377"/>
                <a:gd name="connsiteX2" fmla="*/ 7612912 w 9144000"/>
                <a:gd name="connsiteY2" fmla="*/ 0 h 471377"/>
                <a:gd name="connsiteX3" fmla="*/ 9144000 w 9144000"/>
                <a:gd name="connsiteY3" fmla="*/ 5932 h 471377"/>
                <a:gd name="connsiteX4" fmla="*/ 9144000 w 9144000"/>
                <a:gd name="connsiteY4" fmla="*/ 471377 h 471377"/>
                <a:gd name="connsiteX5" fmla="*/ 0 w 9144000"/>
                <a:gd name="connsiteY5" fmla="*/ 471377 h 471377"/>
                <a:gd name="connsiteX6" fmla="*/ 0 w 9144000"/>
                <a:gd name="connsiteY6" fmla="*/ 304800 h 471377"/>
                <a:gd name="connsiteX0" fmla="*/ 0 w 9151088"/>
                <a:gd name="connsiteY0" fmla="*/ 304800 h 471377"/>
                <a:gd name="connsiteX1" fmla="*/ 7109636 w 9151088"/>
                <a:gd name="connsiteY1" fmla="*/ 304800 h 471377"/>
                <a:gd name="connsiteX2" fmla="*/ 7612912 w 9151088"/>
                <a:gd name="connsiteY2" fmla="*/ 0 h 471377"/>
                <a:gd name="connsiteX3" fmla="*/ 9151088 w 9151088"/>
                <a:gd name="connsiteY3" fmla="*/ 5932 h 471377"/>
                <a:gd name="connsiteX4" fmla="*/ 9144000 w 9151088"/>
                <a:gd name="connsiteY4" fmla="*/ 471377 h 471377"/>
                <a:gd name="connsiteX5" fmla="*/ 0 w 9151088"/>
                <a:gd name="connsiteY5" fmla="*/ 471377 h 471377"/>
                <a:gd name="connsiteX6" fmla="*/ 0 w 9151088"/>
                <a:gd name="connsiteY6" fmla="*/ 304800 h 471377"/>
                <a:gd name="connsiteX0" fmla="*/ 0 w 9158176"/>
                <a:gd name="connsiteY0" fmla="*/ 311888 h 478465"/>
                <a:gd name="connsiteX1" fmla="*/ 7109636 w 9158176"/>
                <a:gd name="connsiteY1" fmla="*/ 311888 h 478465"/>
                <a:gd name="connsiteX2" fmla="*/ 7612912 w 9158176"/>
                <a:gd name="connsiteY2" fmla="*/ 7088 h 478465"/>
                <a:gd name="connsiteX3" fmla="*/ 9158176 w 9158176"/>
                <a:gd name="connsiteY3" fmla="*/ 0 h 478465"/>
                <a:gd name="connsiteX4" fmla="*/ 9144000 w 9158176"/>
                <a:gd name="connsiteY4" fmla="*/ 478465 h 478465"/>
                <a:gd name="connsiteX5" fmla="*/ 0 w 9158176"/>
                <a:gd name="connsiteY5" fmla="*/ 478465 h 478465"/>
                <a:gd name="connsiteX6" fmla="*/ 0 w 9158176"/>
                <a:gd name="connsiteY6" fmla="*/ 311888 h 478465"/>
                <a:gd name="connsiteX0" fmla="*/ 0 w 9145476"/>
                <a:gd name="connsiteY0" fmla="*/ 304800 h 471377"/>
                <a:gd name="connsiteX1" fmla="*/ 7109636 w 9145476"/>
                <a:gd name="connsiteY1" fmla="*/ 304800 h 471377"/>
                <a:gd name="connsiteX2" fmla="*/ 7612912 w 9145476"/>
                <a:gd name="connsiteY2" fmla="*/ 0 h 471377"/>
                <a:gd name="connsiteX3" fmla="*/ 9145476 w 9145476"/>
                <a:gd name="connsiteY3" fmla="*/ 7491 h 471377"/>
                <a:gd name="connsiteX4" fmla="*/ 9144000 w 9145476"/>
                <a:gd name="connsiteY4" fmla="*/ 471377 h 471377"/>
                <a:gd name="connsiteX5" fmla="*/ 0 w 9145476"/>
                <a:gd name="connsiteY5" fmla="*/ 471377 h 471377"/>
                <a:gd name="connsiteX6" fmla="*/ 0 w 9145476"/>
                <a:gd name="connsiteY6" fmla="*/ 304800 h 471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5476" h="471377">
                  <a:moveTo>
                    <a:pt x="0" y="304800"/>
                  </a:moveTo>
                  <a:lnTo>
                    <a:pt x="7109636" y="304800"/>
                  </a:lnTo>
                  <a:cubicBezTo>
                    <a:pt x="7289208" y="302437"/>
                    <a:pt x="7341190" y="2363"/>
                    <a:pt x="7612912" y="0"/>
                  </a:cubicBezTo>
                  <a:lnTo>
                    <a:pt x="9145476" y="7491"/>
                  </a:lnTo>
                  <a:lnTo>
                    <a:pt x="9144000" y="471377"/>
                  </a:lnTo>
                  <a:lnTo>
                    <a:pt x="0" y="471377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00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493" y="6407887"/>
              <a:ext cx="1296423" cy="384532"/>
            </a:xfrm>
            <a:prstGeom prst="rect">
              <a:avLst/>
            </a:prstGeom>
          </p:spPr>
        </p:pic>
      </p:grpSp>
      <p:cxnSp>
        <p:nvCxnSpPr>
          <p:cNvPr id="8" name="Conector Reto 7"/>
          <p:cNvCxnSpPr/>
          <p:nvPr/>
        </p:nvCxnSpPr>
        <p:spPr>
          <a:xfrm>
            <a:off x="3779520" y="1201780"/>
            <a:ext cx="1567543" cy="0"/>
          </a:xfrm>
          <a:prstGeom prst="line">
            <a:avLst/>
          </a:prstGeom>
          <a:ln w="635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070643"/>
              </p:ext>
            </p:extLst>
          </p:nvPr>
        </p:nvGraphicFramePr>
        <p:xfrm>
          <a:off x="153824" y="1399571"/>
          <a:ext cx="883373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20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5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9.2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- 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Índice de Metas Alcançadas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Wingdings" pitchFamily="2" charset="2"/>
                        </a:rPr>
                        <a:t>l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DPLAN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867119"/>
              </p:ext>
            </p:extLst>
          </p:nvPr>
        </p:nvGraphicFramePr>
        <p:xfrm>
          <a:off x="153825" y="5045877"/>
          <a:ext cx="4368964" cy="1219591"/>
        </p:xfrm>
        <a:graphic>
          <a:graphicData uri="http://schemas.openxmlformats.org/drawingml/2006/table">
            <a:tbl>
              <a:tblPr/>
              <a:tblGrid>
                <a:gridCol w="43689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909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Análise de Desempenho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7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42" marB="45742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694190"/>
              </p:ext>
            </p:extLst>
          </p:nvPr>
        </p:nvGraphicFramePr>
        <p:xfrm>
          <a:off x="4572738" y="5042955"/>
          <a:ext cx="4389178" cy="1231059"/>
        </p:xfrm>
        <a:graphic>
          <a:graphicData uri="http://schemas.openxmlformats.org/drawingml/2006/table">
            <a:tbl>
              <a:tblPr/>
              <a:tblGrid>
                <a:gridCol w="43891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33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Recomendações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62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5" y="3420207"/>
            <a:ext cx="8802420" cy="159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Chart 2" descr="Chart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249313"/>
              </p:ext>
            </p:extLst>
          </p:nvPr>
        </p:nvGraphicFramePr>
        <p:xfrm>
          <a:off x="153825" y="1765338"/>
          <a:ext cx="8833729" cy="1654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190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presentação9" id="{1EEF2544-3C89-6C43-A79D-4C1EB7F9944B}" vid="{EFAC732D-9AB4-6849-98A4-4BE2C4FC8308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_Apresentação 6ª R.A.E - INDICADORES (Nova versão)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presentação9" id="{1EEF2544-3C89-6C43-A79D-4C1EB7F9944B}" vid="{EFAC732D-9AB4-6849-98A4-4BE2C4FC8308}"/>
    </a:ext>
  </a:extLst>
</a:theme>
</file>

<file path=ppt/theme/theme23.xml><?xml version="1.0" encoding="utf-8"?>
<a:theme xmlns:a="http://schemas.openxmlformats.org/drawingml/2006/main" name="2_Apresentação 6ª R.A.E - INDICADORES (Nova versão)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presentação9" id="{1EEF2544-3C89-6C43-A79D-4C1EB7F9944B}" vid="{EFAC732D-9AB4-6849-98A4-4BE2C4FC8308}"/>
    </a:ext>
  </a:extLst>
</a:theme>
</file>

<file path=ppt/theme/theme2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resentação 6ª R.A.E - INDICADORES (Nova versão)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presentação9" id="{1EEF2544-3C89-6C43-A79D-4C1EB7F9944B}" vid="{EFAC732D-9AB4-6849-98A4-4BE2C4FC830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Modelo de apresentação IFRO 2018 (branco)</Template>
  <TotalTime>3754</TotalTime>
  <Words>4245</Words>
  <Application>Microsoft Office PowerPoint</Application>
  <PresentationFormat>Apresentação na tela (4:3)</PresentationFormat>
  <Paragraphs>865</Paragraphs>
  <Slides>122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Títulos de slides</vt:lpstr>
      </vt:variant>
      <vt:variant>
        <vt:i4>122</vt:i4>
      </vt:variant>
    </vt:vector>
  </HeadingPairs>
  <TitlesOfParts>
    <vt:vector size="145" baseType="lpstr">
      <vt:lpstr>Tema do Office</vt:lpstr>
      <vt:lpstr>1_Tema do Office</vt:lpstr>
      <vt:lpstr>2_Tema do Office</vt:lpstr>
      <vt:lpstr>Apresentação 6ª R.A.E - INDICADORES (Nova versão)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1_Apresentação 6ª R.A.E - INDICADORES (Nova versão)</vt:lpstr>
      <vt:lpstr>2_Apresentação 6ª R.A.E - INDICADORES (Nova versão)</vt:lpstr>
      <vt:lpstr>Plano Anual de Trabalho 2019</vt:lpstr>
      <vt:lpstr>Plano Anual de Trabalho - 2019</vt:lpstr>
      <vt:lpstr>Monitoramento do Plano</vt:lpstr>
      <vt:lpstr>Monitoramento através do Sistema Integrado de Planejamento</vt:lpstr>
      <vt:lpstr>Gráfico de tarefas inseridas pela Reitoria</vt:lpstr>
      <vt:lpstr>Gráfico de ações inseridas pela Campi</vt:lpstr>
      <vt:lpstr>Gráfico de tarefas atrasadas - Reitoria</vt:lpstr>
      <vt:lpstr>Gráfico de tarefas atrasadas – Campi</vt:lpstr>
      <vt:lpstr>Gráfico – tarefas para atualizar - Reitoria</vt:lpstr>
      <vt:lpstr>Gráfico – tarefas para atualizar - Campi</vt:lpstr>
      <vt:lpstr>Gráfico – tarefas em execução - Reitoria</vt:lpstr>
      <vt:lpstr>Gráfico – tarefas em execução - Campi</vt:lpstr>
      <vt:lpstr>Gráfico dos resultados obtidos por setores</vt:lpstr>
      <vt:lpstr>Gráfico dos resultados obtidos por Campus</vt:lpstr>
      <vt:lpstr>Gráfico consolidado dos resultados parciais da Reitoria</vt:lpstr>
      <vt:lpstr>Gráfico consolidado dos resultados parciais dos Campi</vt:lpstr>
      <vt:lpstr>Gráfico dos resultados do IFRO</vt:lpstr>
      <vt:lpstr>PORTFÓLIO DE PROJETOS </vt:lpstr>
      <vt:lpstr> Portfólio do IFRO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Percentual de Execução </vt:lpstr>
      <vt:lpstr>Percentual de Atraso</vt:lpstr>
      <vt:lpstr>Apresentação do PowerPoint</vt:lpstr>
      <vt:lpstr>7ª Reunião de Avaliação da Estratégia - R.A.E.</vt:lpstr>
      <vt:lpstr>Apresentação do PowerPoint</vt:lpstr>
      <vt:lpstr>Apresentação do PowerPoint</vt:lpstr>
      <vt:lpstr>Apresentação do PowerPoint</vt:lpstr>
      <vt:lpstr>Objetivo 4: Fortalecer e ampliar as atividades de educação a distância</vt:lpstr>
      <vt:lpstr>Apresentação do PowerPoint</vt:lpstr>
      <vt:lpstr>Objetivo 5: Desenvolver parcerias com o setor produtivo e instituições de ensino e pesquisa, nacionais e internacionais</vt:lpstr>
      <vt:lpstr>Objetivo 5: Desenvolver parcerias com o setor produtivo e instituições de ensino e pesquisa, nacionais e internacionais</vt:lpstr>
      <vt:lpstr>Apresentação do PowerPoint</vt:lpstr>
      <vt:lpstr>Objetivo 6: Aprimorar e intensificar o desenvolvimento e o uso de tecnologias e metodologias educacionais</vt:lpstr>
      <vt:lpstr>Apresentação do PowerPoint</vt:lpstr>
      <vt:lpstr>Apresentação do PowerPoint</vt:lpstr>
      <vt:lpstr>Apresentação do PowerPoint</vt:lpstr>
      <vt:lpstr>Objetivo 9: Aprimorar e integrar as ações de planejamento e gestão</vt:lpstr>
      <vt:lpstr>Objetivo 9: Aprimorar e integrar as ações de planejamento e gestão</vt:lpstr>
      <vt:lpstr>Objetivo 9: Aprimorar e integrar as ações de planejamento e gestão</vt:lpstr>
      <vt:lpstr>Objetivo 9: Aprimorar e integrar as ações de planejamento e gestão</vt:lpstr>
      <vt:lpstr>Apresentação do PowerPoint</vt:lpstr>
      <vt:lpstr>Objetivo11: Fortalecer a comunicação institucional junto aos públicos estratégicos</vt:lpstr>
      <vt:lpstr>Apresentação do PowerPoint</vt:lpstr>
      <vt:lpstr>Objetivo 12: Fortalecer a identidade institucional e o relacionamento interinstitucional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 14: Valorizar os servidores e melhorar o ambiente organizacional</vt:lpstr>
      <vt:lpstr>Apresentação do PowerPoint</vt:lpstr>
      <vt:lpstr>Objetivo 15: Ampliar e consolidar a infraestrutura acadêmica, administrativa e tecnológica</vt:lpstr>
      <vt:lpstr>Objetivo 15: Ampliar e consolidar a infraestrutura acadêmica, administrativa e tecnológica</vt:lpstr>
      <vt:lpstr>Objetivo 15: Ampliar e consolidar a infraestrutura acadêmica, administrativa e tecnológica</vt:lpstr>
      <vt:lpstr>Objetivo 15: Ampliar e consolidar a infraestrutura acadêmica, administrativa e tecnológica</vt:lpstr>
      <vt:lpstr>Apresentação do PowerPoint</vt:lpstr>
      <vt:lpstr>Apresentação do PowerPoint</vt:lpstr>
      <vt:lpstr>Panorama Geral da Coleta de Indicadores </vt:lpstr>
      <vt:lpstr>Apresentação do PowerPoint</vt:lpstr>
      <vt:lpstr>PRODIN/DPLAN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PAT 2018 2019</dc:title>
  <dc:creator>Jardel de Souza Pereira</dc:creator>
  <cp:lastModifiedBy>Patricia Ferreira da Costa</cp:lastModifiedBy>
  <cp:revision>177</cp:revision>
  <dcterms:created xsi:type="dcterms:W3CDTF">2018-05-08T01:25:48Z</dcterms:created>
  <dcterms:modified xsi:type="dcterms:W3CDTF">2019-08-28T19:50:02Z</dcterms:modified>
</cp:coreProperties>
</file>