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theme/themeOverride9.xml" ContentType="application/vnd.openxmlformats-officedocument.themeOverride+xml"/>
  <Override PartName="/ppt/charts/chart11.xml" ContentType="application/vnd.openxmlformats-officedocument.drawingml.chart+xml"/>
  <Override PartName="/ppt/theme/themeOverride10.xml" ContentType="application/vnd.openxmlformats-officedocument.themeOverride+xml"/>
  <Override PartName="/ppt/charts/chart12.xml" ContentType="application/vnd.openxmlformats-officedocument.drawingml.chart+xml"/>
  <Override PartName="/ppt/theme/themeOverride11.xml" ContentType="application/vnd.openxmlformats-officedocument.themeOverride+xml"/>
  <Override PartName="/ppt/charts/chart13.xml" ContentType="application/vnd.openxmlformats-officedocument.drawingml.chart+xml"/>
  <Override PartName="/ppt/theme/themeOverride12.xml" ContentType="application/vnd.openxmlformats-officedocument.themeOverride+xml"/>
  <Override PartName="/ppt/charts/chart14.xml" ContentType="application/vnd.openxmlformats-officedocument.drawingml.chart+xml"/>
  <Override PartName="/ppt/theme/themeOverride13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38.jpg" ContentType="image/jpeg"/>
  <Override PartName="/ppt/media/image41.jpg" ContentType="image/jpeg"/>
  <Override PartName="/ppt/media/image42.jpg" ContentType="image/jpeg"/>
  <Override PartName="/ppt/media/image43.jpg" ContentType="image/jpeg"/>
  <Override PartName="/ppt/media/image44.jpg" ContentType="image/jpeg"/>
  <Override PartName="/ppt/media/image45.jpg" ContentType="image/jpeg"/>
  <Override PartName="/ppt/media/image46.jpg" ContentType="image/jpeg"/>
  <Override PartName="/ppt/media/image47.jpg" ContentType="image/jpeg"/>
  <Override PartName="/ppt/media/image48.jpg" ContentType="image/jpeg"/>
  <Override PartName="/ppt/media/image49.jpg" ContentType="image/jpeg"/>
  <Override PartName="/ppt/media/image50.jpg" ContentType="image/jpeg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theme/themeOverride14.xml" ContentType="application/vnd.openxmlformats-officedocument.themeOverride+xml"/>
  <Override PartName="/ppt/drawings/drawing1.xml" ContentType="application/vnd.openxmlformats-officedocument.drawingml.chartshapes+xml"/>
  <Override PartName="/ppt/charts/chart17.xml" ContentType="application/vnd.openxmlformats-officedocument.drawingml.chart+xml"/>
  <Override PartName="/ppt/theme/themeOverride15.xml" ContentType="application/vnd.openxmlformats-officedocument.themeOverride+xml"/>
  <Override PartName="/ppt/charts/chart18.xml" ContentType="application/vnd.openxmlformats-officedocument.drawingml.chart+xml"/>
  <Override PartName="/ppt/theme/themeOverride1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8" r:id="rId2"/>
    <p:sldMasterId id="2147483689" r:id="rId3"/>
    <p:sldMasterId id="2147483701" r:id="rId4"/>
    <p:sldMasterId id="2147483707" r:id="rId5"/>
    <p:sldMasterId id="2147483719" r:id="rId6"/>
  </p:sldMasterIdLst>
  <p:notesMasterIdLst>
    <p:notesMasterId r:id="rId75"/>
  </p:notesMasterIdLst>
  <p:sldIdLst>
    <p:sldId id="256" r:id="rId7"/>
    <p:sldId id="258" r:id="rId8"/>
    <p:sldId id="293" r:id="rId9"/>
    <p:sldId id="356" r:id="rId10"/>
    <p:sldId id="355" r:id="rId11"/>
    <p:sldId id="333" r:id="rId12"/>
    <p:sldId id="319" r:id="rId13"/>
    <p:sldId id="335" r:id="rId14"/>
    <p:sldId id="301" r:id="rId15"/>
    <p:sldId id="336" r:id="rId16"/>
    <p:sldId id="349" r:id="rId17"/>
    <p:sldId id="348" r:id="rId18"/>
    <p:sldId id="352" r:id="rId19"/>
    <p:sldId id="357" r:id="rId20"/>
    <p:sldId id="345" r:id="rId21"/>
    <p:sldId id="358" r:id="rId22"/>
    <p:sldId id="350" r:id="rId23"/>
    <p:sldId id="346" r:id="rId24"/>
    <p:sldId id="359" r:id="rId25"/>
    <p:sldId id="360" r:id="rId26"/>
    <p:sldId id="361" r:id="rId27"/>
    <p:sldId id="362" r:id="rId28"/>
    <p:sldId id="363" r:id="rId29"/>
    <p:sldId id="364" r:id="rId30"/>
    <p:sldId id="365" r:id="rId31"/>
    <p:sldId id="366" r:id="rId32"/>
    <p:sldId id="367" r:id="rId33"/>
    <p:sldId id="368" r:id="rId34"/>
    <p:sldId id="369" r:id="rId35"/>
    <p:sldId id="370" r:id="rId36"/>
    <p:sldId id="371" r:id="rId37"/>
    <p:sldId id="372" r:id="rId38"/>
    <p:sldId id="373" r:id="rId39"/>
    <p:sldId id="374" r:id="rId40"/>
    <p:sldId id="375" r:id="rId41"/>
    <p:sldId id="376" r:id="rId42"/>
    <p:sldId id="377" r:id="rId43"/>
    <p:sldId id="378" r:id="rId44"/>
    <p:sldId id="379" r:id="rId45"/>
    <p:sldId id="380" r:id="rId46"/>
    <p:sldId id="381" r:id="rId47"/>
    <p:sldId id="382" r:id="rId48"/>
    <p:sldId id="383" r:id="rId49"/>
    <p:sldId id="384" r:id="rId50"/>
    <p:sldId id="385" r:id="rId51"/>
    <p:sldId id="386" r:id="rId52"/>
    <p:sldId id="387" r:id="rId53"/>
    <p:sldId id="388" r:id="rId54"/>
    <p:sldId id="389" r:id="rId55"/>
    <p:sldId id="390" r:id="rId56"/>
    <p:sldId id="391" r:id="rId57"/>
    <p:sldId id="392" r:id="rId58"/>
    <p:sldId id="393" r:id="rId59"/>
    <p:sldId id="394" r:id="rId60"/>
    <p:sldId id="395" r:id="rId61"/>
    <p:sldId id="396" r:id="rId62"/>
    <p:sldId id="397" r:id="rId63"/>
    <p:sldId id="398" r:id="rId64"/>
    <p:sldId id="399" r:id="rId65"/>
    <p:sldId id="400" r:id="rId66"/>
    <p:sldId id="401" r:id="rId67"/>
    <p:sldId id="402" r:id="rId68"/>
    <p:sldId id="403" r:id="rId69"/>
    <p:sldId id="404" r:id="rId70"/>
    <p:sldId id="405" r:id="rId71"/>
    <p:sldId id="406" r:id="rId72"/>
    <p:sldId id="407" r:id="rId73"/>
    <p:sldId id="408" r:id="rId7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756E"/>
    <a:srgbClr val="DA91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105" autoAdjust="0"/>
    <p:restoredTop sz="94673"/>
  </p:normalViewPr>
  <p:slideViewPr>
    <p:cSldViewPr snapToGrid="0" snapToObjects="1">
      <p:cViewPr varScale="1">
        <p:scale>
          <a:sx n="115" d="100"/>
          <a:sy n="115" d="100"/>
        </p:scale>
        <p:origin x="1182" y="114"/>
      </p:cViewPr>
      <p:guideLst>
        <p:guide orient="horz" pos="2160"/>
        <p:guide pos="28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slide" Target="slides/slide68.xml"/><Relationship Id="rId79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presProps" Target="pres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8.xlsx"/><Relationship Id="rId1" Type="http://schemas.openxmlformats.org/officeDocument/2006/relationships/themeOverride" Target="../theme/themeOverride9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9.xlsx"/><Relationship Id="rId1" Type="http://schemas.openxmlformats.org/officeDocument/2006/relationships/themeOverride" Target="../theme/themeOverride10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0.xlsx"/><Relationship Id="rId1" Type="http://schemas.openxmlformats.org/officeDocument/2006/relationships/themeOverride" Target="../theme/themeOverride11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1.xlsx"/><Relationship Id="rId1" Type="http://schemas.openxmlformats.org/officeDocument/2006/relationships/themeOverride" Target="../theme/themeOverride12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2.xlsx"/><Relationship Id="rId1" Type="http://schemas.openxmlformats.org/officeDocument/2006/relationships/themeOverride" Target="../theme/themeOverride13.xm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Reuni&#227;o%20de%20Avalia&#231;&#227;o%20da%20Estrat&#233;gia%20-%20RAE\8&#170;%20R.A.E\FICHAS%20DE%20INDICADORES%20COM%20METAS%20-%20DPLAN%20(2)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Planilha_do_Microsoft_Excel13.xlsx"/><Relationship Id="rId1" Type="http://schemas.openxmlformats.org/officeDocument/2006/relationships/themeOverride" Target="../theme/themeOverride14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4.xlsx"/><Relationship Id="rId1" Type="http://schemas.openxmlformats.org/officeDocument/2006/relationships/themeOverride" Target="../theme/themeOverride15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5.xlsx"/><Relationship Id="rId1" Type="http://schemas.openxmlformats.org/officeDocument/2006/relationships/themeOverride" Target="../theme/themeOverride16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hale\prodin$\prodin_public\DPLAN\Planos%20Anuais%20de%20Trabalho%20do%20IFRO\Plano%20Anual%20de%20Trabalho%202019\Sistema%20Integrado%20de%20Planejamento%20-%20Redemine%20-%20%20extra&#231;&#245;es%20para%20RAE\8&#170;%20Reuni&#227;o%20de%20Avalia&#231;&#227;o%20da%20Estrat&#233;gia\Monit.%20e%20Cont%202019-4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2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3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4.xlsx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5.xlsx"/><Relationship Id="rId1" Type="http://schemas.openxmlformats.org/officeDocument/2006/relationships/themeOverride" Target="../theme/themeOverride6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6.xlsx"/><Relationship Id="rId1" Type="http://schemas.openxmlformats.org/officeDocument/2006/relationships/themeOverride" Target="../theme/themeOverride7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7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 sz="2000"/>
              <a:t>Tarefas inseridas no Sistema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4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40000" dist="23000" dir="5400000" rotWithShape="0">
                  <a:srgbClr val="C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3AF7-41D1-BBE3-35ADAB815492}"/>
              </c:ext>
            </c:extLst>
          </c:dPt>
          <c:dLbls>
            <c:dLbl>
              <c:idx val="4"/>
              <c:layout>
                <c:manualLayout>
                  <c:x val="8.4705885491649299E-3"/>
                  <c:y val="-4.31691637176370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F7-41D1-BBE3-35ADAB8154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Monitor_Controle!$A$22:$A$33</c:f>
              <c:strCache>
                <c:ptCount val="11"/>
                <c:pt idx="0">
                  <c:v>ARINT</c:v>
                </c:pt>
                <c:pt idx="1">
                  <c:v>ASCOM</c:v>
                </c:pt>
                <c:pt idx="2">
                  <c:v>CGAB</c:v>
                </c:pt>
                <c:pt idx="3">
                  <c:v>COPEX</c:v>
                </c:pt>
                <c:pt idx="4">
                  <c:v>DEAD</c:v>
                </c:pt>
                <c:pt idx="5">
                  <c:v>DGP</c:v>
                </c:pt>
                <c:pt idx="6">
                  <c:v>PROAD</c:v>
                </c:pt>
                <c:pt idx="7">
                  <c:v>PRODIN</c:v>
                </c:pt>
                <c:pt idx="8">
                  <c:v>PROEN</c:v>
                </c:pt>
                <c:pt idx="9">
                  <c:v>PROEX</c:v>
                </c:pt>
                <c:pt idx="10">
                  <c:v>PROPESP</c:v>
                </c:pt>
              </c:strCache>
            </c:strRef>
          </c:cat>
          <c:val>
            <c:numRef>
              <c:f>Monitor_Controle!$E$22:$E$33</c:f>
              <c:numCache>
                <c:formatCode>_-* #,##0_-;\-* #,##0_-;_-* "-"??_-;_-@_-</c:formatCode>
                <c:ptCount val="11"/>
                <c:pt idx="0">
                  <c:v>37</c:v>
                </c:pt>
                <c:pt idx="1">
                  <c:v>54</c:v>
                </c:pt>
                <c:pt idx="2">
                  <c:v>76</c:v>
                </c:pt>
                <c:pt idx="3">
                  <c:v>20</c:v>
                </c:pt>
                <c:pt idx="4">
                  <c:v>26</c:v>
                </c:pt>
                <c:pt idx="5">
                  <c:v>110</c:v>
                </c:pt>
                <c:pt idx="6">
                  <c:v>39</c:v>
                </c:pt>
                <c:pt idx="7">
                  <c:v>701</c:v>
                </c:pt>
                <c:pt idx="8">
                  <c:v>314</c:v>
                </c:pt>
                <c:pt idx="9">
                  <c:v>313</c:v>
                </c:pt>
                <c:pt idx="10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F7-41D1-BBE3-35ADAB8154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cylinder"/>
        <c:axId val="239120384"/>
        <c:axId val="43182336"/>
        <c:axId val="0"/>
      </c:bar3DChart>
      <c:catAx>
        <c:axId val="239120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3182336"/>
        <c:crosses val="autoZero"/>
        <c:auto val="1"/>
        <c:lblAlgn val="ctr"/>
        <c:lblOffset val="100"/>
        <c:noMultiLvlLbl val="0"/>
      </c:catAx>
      <c:valAx>
        <c:axId val="43182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9120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 sz="2000" dirty="0" smtClean="0"/>
              <a:t>Realizações </a:t>
            </a:r>
            <a:r>
              <a:rPr lang="pt-BR" sz="2000" dirty="0"/>
              <a:t>no período - Reitoria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Monitor_Controle!$U$21</c:f>
              <c:strCache>
                <c:ptCount val="1"/>
                <c:pt idx="0">
                  <c:v>(%) Previstas para o período apurado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solidFill>
                <a:schemeClr val="accent1"/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accent1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0A58-400F-9D82-3F7A728E9036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accent1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0A58-400F-9D82-3F7A728E9036}"/>
              </c:ext>
            </c:extLst>
          </c:dPt>
          <c:dPt>
            <c:idx val="4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accent1"/>
                </a:solidFill>
              </a:ln>
              <a:effectLst>
                <a:outerShdw blurRad="40000" dist="23000" dir="5400000" rotWithShape="0">
                  <a:srgbClr val="C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3AF7-41D1-BBE3-35ADAB815492}"/>
              </c:ext>
            </c:extLst>
          </c:dPt>
          <c:dPt>
            <c:idx val="5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accent1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0A58-400F-9D82-3F7A728E9036}"/>
              </c:ext>
            </c:extLst>
          </c:dPt>
          <c:dLbls>
            <c:dLbl>
              <c:idx val="1"/>
              <c:layout>
                <c:manualLayout>
                  <c:x val="5.2634283734431441E-3"/>
                  <c:y val="-4.00824039741547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A58-400F-9D82-3F7A728E9036}"/>
                </c:ext>
              </c:extLst>
            </c:dLbl>
            <c:dLbl>
              <c:idx val="4"/>
              <c:layout>
                <c:manualLayout>
                  <c:x val="8.4705885491649299E-3"/>
                  <c:y val="-4.31691637176370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F7-41D1-BBE3-35ADAB815492}"/>
                </c:ext>
              </c:extLst>
            </c:dLbl>
            <c:dLbl>
              <c:idx val="5"/>
              <c:layout>
                <c:manualLayout>
                  <c:x val="6.5792854668039304E-3"/>
                  <c:y val="-4.4301604392486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A58-400F-9D82-3F7A728E9036}"/>
                </c:ext>
              </c:extLst>
            </c:dLbl>
            <c:dLbl>
              <c:idx val="8"/>
              <c:layout>
                <c:manualLayout>
                  <c:x val="6.5792854668038341E-3"/>
                  <c:y val="-4.21920041833206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A58-400F-9D82-3F7A728E90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Monitor_Controle!$A$22:$A$33</c:f>
              <c:strCache>
                <c:ptCount val="11"/>
                <c:pt idx="0">
                  <c:v>ARINT</c:v>
                </c:pt>
                <c:pt idx="1">
                  <c:v>ASCOM</c:v>
                </c:pt>
                <c:pt idx="2">
                  <c:v>CGAB</c:v>
                </c:pt>
                <c:pt idx="3">
                  <c:v>COPEX</c:v>
                </c:pt>
                <c:pt idx="4">
                  <c:v>DEAD</c:v>
                </c:pt>
                <c:pt idx="5">
                  <c:v>DGP</c:v>
                </c:pt>
                <c:pt idx="6">
                  <c:v>PROAD</c:v>
                </c:pt>
                <c:pt idx="7">
                  <c:v>PRODIN</c:v>
                </c:pt>
                <c:pt idx="8">
                  <c:v>PROEN</c:v>
                </c:pt>
                <c:pt idx="9">
                  <c:v>PROEX</c:v>
                </c:pt>
                <c:pt idx="10">
                  <c:v>PROPESP</c:v>
                </c:pt>
              </c:strCache>
            </c:strRef>
          </c:cat>
          <c:val>
            <c:numRef>
              <c:f>Monitor_Controle!$U$22:$U$33</c:f>
              <c:numCache>
                <c:formatCode>0.00%</c:formatCode>
                <c:ptCount val="11"/>
                <c:pt idx="0">
                  <c:v>0</c:v>
                </c:pt>
                <c:pt idx="1">
                  <c:v>1.8518518518518517E-2</c:v>
                </c:pt>
                <c:pt idx="2">
                  <c:v>0</c:v>
                </c:pt>
                <c:pt idx="3">
                  <c:v>0.15</c:v>
                </c:pt>
                <c:pt idx="4">
                  <c:v>0</c:v>
                </c:pt>
                <c:pt idx="5">
                  <c:v>9.0909090909090905E-3</c:v>
                </c:pt>
                <c:pt idx="6">
                  <c:v>7.6923076923076927E-2</c:v>
                </c:pt>
                <c:pt idx="7">
                  <c:v>0.28815977175463625</c:v>
                </c:pt>
                <c:pt idx="8">
                  <c:v>1.9108280254777069E-2</c:v>
                </c:pt>
                <c:pt idx="9">
                  <c:v>9.2651757188498399E-2</c:v>
                </c:pt>
                <c:pt idx="10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F7-41D1-BBE3-35ADAB8154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cylinder"/>
        <c:axId val="241739776"/>
        <c:axId val="343301440"/>
        <c:axId val="0"/>
      </c:bar3DChart>
      <c:catAx>
        <c:axId val="241739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43301440"/>
        <c:crosses val="autoZero"/>
        <c:auto val="1"/>
        <c:lblAlgn val="ctr"/>
        <c:lblOffset val="100"/>
        <c:noMultiLvlLbl val="0"/>
      </c:catAx>
      <c:valAx>
        <c:axId val="343301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41739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 b="1"/>
            </a:pPr>
            <a:r>
              <a:rPr lang="pt-BR" sz="1800" b="1"/>
              <a:t>Ações entregues</a:t>
            </a:r>
            <a:r>
              <a:rPr lang="pt-BR" sz="1800" b="1" baseline="0"/>
              <a:t> e não entregues - </a:t>
            </a:r>
            <a:r>
              <a:rPr lang="pt-BR" sz="1800" b="1" i="1" baseline="0"/>
              <a:t>Campi</a:t>
            </a:r>
            <a:endParaRPr lang="pt-BR" sz="1800" b="1" i="1"/>
          </a:p>
        </c:rich>
      </c:tx>
      <c:overlay val="0"/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Monitor_Controle!$W$3</c:f>
              <c:strCache>
                <c:ptCount val="1"/>
                <c:pt idx="0">
                  <c:v>Entregue (%)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169-47FE-A00A-A6772C26B51B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169-47FE-A00A-A6772C26B51B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169-47FE-A00A-A6772C26B51B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169-47FE-A00A-A6772C26B51B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169-47FE-A00A-A6772C26B51B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169-47FE-A00A-A6772C26B51B}"/>
                </c:ext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169-47FE-A00A-A6772C26B51B}"/>
                </c:ext>
              </c:extLst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169-47FE-A00A-A6772C26B51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10,21%</a:t>
                    </a:r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169-47FE-A00A-A6772C26B51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Monitor_Controle!$A$7:$A$15</c:f>
              <c:strCache>
                <c:ptCount val="9"/>
                <c:pt idx="0">
                  <c:v>Ariquemes</c:v>
                </c:pt>
                <c:pt idx="1">
                  <c:v>Cacoal</c:v>
                </c:pt>
                <c:pt idx="2">
                  <c:v>Colorado do Oeste</c:v>
                </c:pt>
                <c:pt idx="3">
                  <c:v>Guajará-Mirim</c:v>
                </c:pt>
                <c:pt idx="4">
                  <c:v>Jaru</c:v>
                </c:pt>
                <c:pt idx="5">
                  <c:v>Ji-Paraná</c:v>
                </c:pt>
                <c:pt idx="6">
                  <c:v>PVH Calama</c:v>
                </c:pt>
                <c:pt idx="7">
                  <c:v>PVH Zona Norte</c:v>
                </c:pt>
                <c:pt idx="8">
                  <c:v>Vilhena</c:v>
                </c:pt>
              </c:strCache>
            </c:strRef>
          </c:cat>
          <c:val>
            <c:numRef>
              <c:f>Monitor_Controle!$W$7:$W$15</c:f>
              <c:numCache>
                <c:formatCode>0.00%</c:formatCode>
                <c:ptCount val="9"/>
                <c:pt idx="0">
                  <c:v>0.19760479041916168</c:v>
                </c:pt>
                <c:pt idx="1">
                  <c:v>3.614457831325301E-2</c:v>
                </c:pt>
                <c:pt idx="2">
                  <c:v>6.0465116279069767E-2</c:v>
                </c:pt>
                <c:pt idx="3">
                  <c:v>9.7949886104783598E-2</c:v>
                </c:pt>
                <c:pt idx="4">
                  <c:v>0.23931623931623933</c:v>
                </c:pt>
                <c:pt idx="5">
                  <c:v>0.32894736842105265</c:v>
                </c:pt>
                <c:pt idx="6">
                  <c:v>0.11940298507462686</c:v>
                </c:pt>
                <c:pt idx="7">
                  <c:v>4.5248868778280542E-2</c:v>
                </c:pt>
                <c:pt idx="8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46-4573-830D-42094ED9C42A}"/>
            </c:ext>
          </c:extLst>
        </c:ser>
        <c:ser>
          <c:idx val="1"/>
          <c:order val="1"/>
          <c:tx>
            <c:strRef>
              <c:f>Monitor_Controle!$Y$3</c:f>
              <c:strCache>
                <c:ptCount val="1"/>
                <c:pt idx="0">
                  <c:v>A ser entregue (%)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 89,79%</a:t>
                    </a:r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169-47FE-A00A-A6772C26B51B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Monitor_Controle!$A$7:$A$15</c:f>
              <c:strCache>
                <c:ptCount val="9"/>
                <c:pt idx="0">
                  <c:v>Ariquemes</c:v>
                </c:pt>
                <c:pt idx="1">
                  <c:v>Cacoal</c:v>
                </c:pt>
                <c:pt idx="2">
                  <c:v>Colorado do Oeste</c:v>
                </c:pt>
                <c:pt idx="3">
                  <c:v>Guajará-Mirim</c:v>
                </c:pt>
                <c:pt idx="4">
                  <c:v>Jaru</c:v>
                </c:pt>
                <c:pt idx="5">
                  <c:v>Ji-Paraná</c:v>
                </c:pt>
                <c:pt idx="6">
                  <c:v>PVH Calama</c:v>
                </c:pt>
                <c:pt idx="7">
                  <c:v>PVH Zona Norte</c:v>
                </c:pt>
                <c:pt idx="8">
                  <c:v>Vilhena</c:v>
                </c:pt>
              </c:strCache>
            </c:strRef>
          </c:cat>
          <c:val>
            <c:numRef>
              <c:f>Monitor_Controle!$Y$7:$Y$15</c:f>
              <c:numCache>
                <c:formatCode>0.00%</c:formatCode>
                <c:ptCount val="9"/>
                <c:pt idx="0">
                  <c:v>0.80239520958083832</c:v>
                </c:pt>
                <c:pt idx="1">
                  <c:v>0.96385542168674698</c:v>
                </c:pt>
                <c:pt idx="2">
                  <c:v>0.93953488372093019</c:v>
                </c:pt>
                <c:pt idx="3">
                  <c:v>0.90205011389521639</c:v>
                </c:pt>
                <c:pt idx="4">
                  <c:v>0.76068376068376065</c:v>
                </c:pt>
                <c:pt idx="5">
                  <c:v>0.67105263157894735</c:v>
                </c:pt>
                <c:pt idx="6">
                  <c:v>0.88059701492537312</c:v>
                </c:pt>
                <c:pt idx="7">
                  <c:v>0.95475113122171951</c:v>
                </c:pt>
                <c:pt idx="8">
                  <c:v>0.93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46-4573-830D-42094ED9C42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5"/>
        <c:gapDepth val="55"/>
        <c:shape val="cylinder"/>
        <c:axId val="242405888"/>
        <c:axId val="355600640"/>
        <c:axId val="0"/>
      </c:bar3DChart>
      <c:catAx>
        <c:axId val="242405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900"/>
            </a:pPr>
            <a:endParaRPr lang="pt-BR"/>
          </a:p>
        </c:txPr>
        <c:crossAx val="355600640"/>
        <c:crosses val="autoZero"/>
        <c:auto val="1"/>
        <c:lblAlgn val="ctr"/>
        <c:lblOffset val="100"/>
        <c:noMultiLvlLbl val="0"/>
      </c:catAx>
      <c:valAx>
        <c:axId val="355600640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242405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>
      <a:gsLst>
        <a:gs pos="99609">
          <a:schemeClr val="tx1">
            <a:lumMod val="50000"/>
            <a:lumOff val="50000"/>
          </a:schemeClr>
        </a:gs>
        <a:gs pos="99218">
          <a:srgbClr val="BEBEBE"/>
        </a:gs>
        <a:gs pos="98437">
          <a:srgbClr val="BDBDBD"/>
        </a:gs>
        <a:gs pos="1000">
          <a:srgbClr val="BABABA"/>
        </a:gs>
        <a:gs pos="100000">
          <a:srgbClr val="B4B4B4"/>
        </a:gs>
        <a:gs pos="100000">
          <a:srgbClr val="A8A8A8"/>
        </a:gs>
        <a:gs pos="4000">
          <a:srgbClr val="909090">
            <a:lumMod val="65000"/>
            <a:lumOff val="35000"/>
          </a:srgbClr>
        </a:gs>
        <a:gs pos="2000">
          <a:srgbClr val="606060"/>
        </a:gs>
        <a:gs pos="46000">
          <a:scrgbClr r="0" g="0" b="0"/>
        </a:gs>
        <a:gs pos="0">
          <a:schemeClr val="lt1">
            <a:lumMod val="75000"/>
          </a:schemeClr>
        </a:gs>
      </a:gsLst>
      <a:path path="circle">
        <a:fillToRect l="50000" t="-80000" r="50000" b="180000"/>
      </a:path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50" b="1">
          <a:solidFill>
            <a:schemeClr val="bg1"/>
          </a:solidFill>
          <a:latin typeface="Carlito" panose="020F0502020204030204" pitchFamily="34" charset="0"/>
          <a:cs typeface="Carlito" panose="020F0502020204030204" pitchFamily="34" charset="0"/>
        </a:defRPr>
      </a:pPr>
      <a:endParaRPr lang="pt-BR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 b="1"/>
            </a:pPr>
            <a:r>
              <a:rPr lang="pt-BR" sz="1800" b="1"/>
              <a:t>Ações entregues</a:t>
            </a:r>
            <a:r>
              <a:rPr lang="pt-BR" sz="1800" b="1" baseline="0"/>
              <a:t> e não entregues - </a:t>
            </a:r>
            <a:r>
              <a:rPr lang="pt-BR" sz="1800" b="1" i="1" baseline="0"/>
              <a:t>Reitoria</a:t>
            </a:r>
          </a:p>
        </c:rich>
      </c:tx>
      <c:layout>
        <c:manualLayout>
          <c:xMode val="edge"/>
          <c:yMode val="edge"/>
          <c:x val="0.28477682336456672"/>
          <c:y val="5.2910052910052907E-2"/>
        </c:manualLayout>
      </c:layout>
      <c:overlay val="0"/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0109284832024013E-2"/>
          <c:y val="0.1574286547514894"/>
          <c:w val="0.91671311683611489"/>
          <c:h val="0.7875732200141647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Monitor_Controle!$W$21</c:f>
              <c:strCache>
                <c:ptCount val="1"/>
                <c:pt idx="0">
                  <c:v>Entregue (%)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DC1-4DE5-A992-920EECEBBC37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DC1-4DE5-A992-920EECEBBC37}"/>
                </c:ext>
              </c:extLst>
            </c:dLbl>
            <c:dLbl>
              <c:idx val="2"/>
              <c:layout>
                <c:manualLayout>
                  <c:x val="2.8726288795333675E-3"/>
                  <c:y val="-2.06726884688925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DC1-4DE5-A992-920EECEBBC37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DC1-4DE5-A992-920EECEBBC37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DC1-4DE5-A992-920EECEBBC37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DC1-4DE5-A992-920EECEBBC37}"/>
                </c:ext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DC1-4DE5-A992-920EECEBBC37}"/>
                </c:ext>
              </c:extLst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DC1-4DE5-A992-920EECEBBC37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10,21%</a:t>
                    </a:r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DC1-4DE5-A992-920EECEBBC3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Monitor_Controle!$A$22:$A$33</c:f>
              <c:strCache>
                <c:ptCount val="11"/>
                <c:pt idx="0">
                  <c:v>ARINT</c:v>
                </c:pt>
                <c:pt idx="1">
                  <c:v>ASCOM</c:v>
                </c:pt>
                <c:pt idx="2">
                  <c:v>CGAB</c:v>
                </c:pt>
                <c:pt idx="3">
                  <c:v>COPEX</c:v>
                </c:pt>
                <c:pt idx="4">
                  <c:v>DEAD</c:v>
                </c:pt>
                <c:pt idx="5">
                  <c:v>DGP</c:v>
                </c:pt>
                <c:pt idx="6">
                  <c:v>PROAD</c:v>
                </c:pt>
                <c:pt idx="7">
                  <c:v>PRODIN</c:v>
                </c:pt>
                <c:pt idx="8">
                  <c:v>PROEN</c:v>
                </c:pt>
                <c:pt idx="9">
                  <c:v>PROEX</c:v>
                </c:pt>
                <c:pt idx="10">
                  <c:v>PROPESP</c:v>
                </c:pt>
              </c:strCache>
            </c:strRef>
          </c:cat>
          <c:val>
            <c:numRef>
              <c:f>Monitor_Controle!$W$22:$W$33</c:f>
              <c:numCache>
                <c:formatCode>0.00%</c:formatCode>
                <c:ptCount val="11"/>
                <c:pt idx="0">
                  <c:v>0.18181818181818182</c:v>
                </c:pt>
                <c:pt idx="1">
                  <c:v>0.18518518518518517</c:v>
                </c:pt>
                <c:pt idx="2">
                  <c:v>1.3157894736842105E-2</c:v>
                </c:pt>
                <c:pt idx="3">
                  <c:v>0.45</c:v>
                </c:pt>
                <c:pt idx="4">
                  <c:v>0.19230769230769232</c:v>
                </c:pt>
                <c:pt idx="5">
                  <c:v>0.29090909090909089</c:v>
                </c:pt>
                <c:pt idx="6">
                  <c:v>0.4358974358974359</c:v>
                </c:pt>
                <c:pt idx="7">
                  <c:v>0.65620542082738942</c:v>
                </c:pt>
                <c:pt idx="8">
                  <c:v>3.1847133757961783E-2</c:v>
                </c:pt>
                <c:pt idx="9">
                  <c:v>0.33865814696485624</c:v>
                </c:pt>
                <c:pt idx="10">
                  <c:v>0.56666666666666665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46-4573-830D-42094ED9C42A}"/>
            </c:ext>
          </c:extLst>
        </c:ser>
        <c:ser>
          <c:idx val="1"/>
          <c:order val="1"/>
          <c:tx>
            <c:strRef>
              <c:f>Monitor_Controle!$Y$21</c:f>
              <c:strCache>
                <c:ptCount val="1"/>
                <c:pt idx="0">
                  <c:v>A ser entregue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 89,79%</a:t>
                    </a:r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DC1-4DE5-A992-920EECEBBC37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Monitor_Controle!$A$22:$A$33</c:f>
              <c:strCache>
                <c:ptCount val="11"/>
                <c:pt idx="0">
                  <c:v>ARINT</c:v>
                </c:pt>
                <c:pt idx="1">
                  <c:v>ASCOM</c:v>
                </c:pt>
                <c:pt idx="2">
                  <c:v>CGAB</c:v>
                </c:pt>
                <c:pt idx="3">
                  <c:v>COPEX</c:v>
                </c:pt>
                <c:pt idx="4">
                  <c:v>DEAD</c:v>
                </c:pt>
                <c:pt idx="5">
                  <c:v>DGP</c:v>
                </c:pt>
                <c:pt idx="6">
                  <c:v>PROAD</c:v>
                </c:pt>
                <c:pt idx="7">
                  <c:v>PRODIN</c:v>
                </c:pt>
                <c:pt idx="8">
                  <c:v>PROEN</c:v>
                </c:pt>
                <c:pt idx="9">
                  <c:v>PROEX</c:v>
                </c:pt>
                <c:pt idx="10">
                  <c:v>PROPESP</c:v>
                </c:pt>
              </c:strCache>
            </c:strRef>
          </c:cat>
          <c:val>
            <c:numRef>
              <c:f>Monitor_Controle!$Y$22:$Y$33</c:f>
              <c:numCache>
                <c:formatCode>0.00%</c:formatCode>
                <c:ptCount val="11"/>
                <c:pt idx="0">
                  <c:v>0.81818181818181812</c:v>
                </c:pt>
                <c:pt idx="1">
                  <c:v>0.81481481481481488</c:v>
                </c:pt>
                <c:pt idx="2">
                  <c:v>0.98684210526315785</c:v>
                </c:pt>
                <c:pt idx="3">
                  <c:v>0.55000000000000004</c:v>
                </c:pt>
                <c:pt idx="4">
                  <c:v>0.80769230769230771</c:v>
                </c:pt>
                <c:pt idx="5">
                  <c:v>0.70909090909090911</c:v>
                </c:pt>
                <c:pt idx="6">
                  <c:v>0.5641025641025641</c:v>
                </c:pt>
                <c:pt idx="7">
                  <c:v>0.34379457917261058</c:v>
                </c:pt>
                <c:pt idx="8">
                  <c:v>0.96815286624203822</c:v>
                </c:pt>
                <c:pt idx="9">
                  <c:v>0.66134185303514381</c:v>
                </c:pt>
                <c:pt idx="10">
                  <c:v>0.43333333333333335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46-4573-830D-42094ED9C42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5"/>
        <c:gapDepth val="55"/>
        <c:shape val="cylinder"/>
        <c:axId val="242408960"/>
        <c:axId val="355603520"/>
        <c:axId val="0"/>
      </c:bar3DChart>
      <c:catAx>
        <c:axId val="242408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050"/>
            </a:pPr>
            <a:endParaRPr lang="pt-BR"/>
          </a:p>
        </c:txPr>
        <c:crossAx val="355603520"/>
        <c:crosses val="autoZero"/>
        <c:auto val="1"/>
        <c:lblAlgn val="ctr"/>
        <c:lblOffset val="100"/>
        <c:noMultiLvlLbl val="0"/>
      </c:catAx>
      <c:valAx>
        <c:axId val="355603520"/>
        <c:scaling>
          <c:orientation val="minMax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242408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>
      <a:gsLst>
        <a:gs pos="99609">
          <a:schemeClr val="tx1">
            <a:lumMod val="50000"/>
            <a:lumOff val="50000"/>
          </a:schemeClr>
        </a:gs>
        <a:gs pos="99218">
          <a:srgbClr val="BEBEBE"/>
        </a:gs>
        <a:gs pos="98437">
          <a:srgbClr val="BDBDBD"/>
        </a:gs>
        <a:gs pos="1000">
          <a:srgbClr val="BABABA"/>
        </a:gs>
        <a:gs pos="100000">
          <a:srgbClr val="B4B4B4"/>
        </a:gs>
        <a:gs pos="100000">
          <a:srgbClr val="A8A8A8"/>
        </a:gs>
        <a:gs pos="4000">
          <a:srgbClr val="909090">
            <a:lumMod val="65000"/>
            <a:lumOff val="35000"/>
          </a:srgbClr>
        </a:gs>
        <a:gs pos="2000">
          <a:srgbClr val="606060"/>
        </a:gs>
        <a:gs pos="46000">
          <a:scrgbClr r="0" g="0" b="0"/>
        </a:gs>
        <a:gs pos="0">
          <a:schemeClr val="lt1">
            <a:lumMod val="75000"/>
          </a:schemeClr>
        </a:gs>
      </a:gsLst>
      <a:path path="circle">
        <a:fillToRect l="50000" t="-80000" r="50000" b="180000"/>
      </a:path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50" b="1">
          <a:solidFill>
            <a:schemeClr val="bg1"/>
          </a:solidFill>
          <a:latin typeface="Carlito" panose="020F0502020204030204" pitchFamily="34" charset="0"/>
          <a:cs typeface="Carlito" panose="020F0502020204030204" pitchFamily="34" charset="0"/>
        </a:defRPr>
      </a:pPr>
      <a:endParaRPr lang="pt-BR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/>
            </a:pPr>
            <a:r>
              <a:rPr lang="pt-BR" sz="2000"/>
              <a:t>Gráfico</a:t>
            </a:r>
            <a:r>
              <a:rPr lang="pt-BR" sz="2000" baseline="0"/>
              <a:t> comparativo - Reitoria e Campi</a:t>
            </a:r>
            <a:endParaRPr lang="pt-BR" sz="200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5873766409877678E-2"/>
          <c:y val="0.11230930127715529"/>
          <c:w val="0.7826844744338336"/>
          <c:h val="0.78421796455805215"/>
        </c:manualLayout>
      </c:layout>
      <c:bar3DChart>
        <c:barDir val="col"/>
        <c:grouping val="clustered"/>
        <c:varyColors val="0"/>
        <c:ser>
          <c:idx val="0"/>
          <c:order val="0"/>
          <c:tx>
            <c:v>Entregue</c:v>
          </c:tx>
          <c:invertIfNegative val="0"/>
          <c:dLbls>
            <c:dLbl>
              <c:idx val="0"/>
              <c:spPr/>
              <c:txPr>
                <a:bodyPr/>
                <a:lstStyle/>
                <a:p>
                  <a:pPr>
                    <a:defRPr sz="1400" b="1"/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4A09-45EC-9B1C-D40829B4E0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Monitor_Controle!$A$5:$A$6</c:f>
              <c:strCache>
                <c:ptCount val="2"/>
                <c:pt idx="0">
                  <c:v>REITORIA</c:v>
                </c:pt>
                <c:pt idx="1">
                  <c:v>CAMPI</c:v>
                </c:pt>
              </c:strCache>
            </c:strRef>
          </c:cat>
          <c:val>
            <c:numRef>
              <c:f>Monitor_Controle!$W$5:$W$6</c:f>
              <c:numCache>
                <c:formatCode>0.00%</c:formatCode>
                <c:ptCount val="2"/>
                <c:pt idx="0">
                  <c:v>0.27855440408927529</c:v>
                </c:pt>
                <c:pt idx="1">
                  <c:v>0.13278664807849638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09-45EC-9B1C-D40829B4E0F8}"/>
            </c:ext>
          </c:extLst>
        </c:ser>
        <c:ser>
          <c:idx val="1"/>
          <c:order val="1"/>
          <c:tx>
            <c:v>A ser entregue</c:v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Monitor_Controle!$A$5:$A$6</c:f>
              <c:strCache>
                <c:ptCount val="2"/>
                <c:pt idx="0">
                  <c:v>REITORIA</c:v>
                </c:pt>
                <c:pt idx="1">
                  <c:v>CAMPI</c:v>
                </c:pt>
              </c:strCache>
            </c:strRef>
          </c:cat>
          <c:val>
            <c:numRef>
              <c:f>Monitor_Controle!$Y$5:$Y$6</c:f>
              <c:numCache>
                <c:formatCode>0.00%</c:formatCode>
                <c:ptCount val="2"/>
                <c:pt idx="0">
                  <c:v>0.72144559591072466</c:v>
                </c:pt>
                <c:pt idx="1">
                  <c:v>0.86721335192150362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09-45EC-9B1C-D40829B4E0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43973120"/>
        <c:axId val="356483072"/>
        <c:axId val="0"/>
      </c:bar3DChart>
      <c:catAx>
        <c:axId val="243973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356483072"/>
        <c:crosses val="autoZero"/>
        <c:auto val="1"/>
        <c:lblAlgn val="ctr"/>
        <c:lblOffset val="100"/>
        <c:noMultiLvlLbl val="0"/>
      </c:catAx>
      <c:valAx>
        <c:axId val="356483072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243973120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gap"/>
    <c:showDLblsOverMax val="0"/>
  </c:chart>
  <c:spPr>
    <a:gradFill>
      <a:gsLst>
        <a:gs pos="100000">
          <a:schemeClr val="tx1">
            <a:lumMod val="65000"/>
            <a:lumOff val="35000"/>
          </a:schemeClr>
        </a:gs>
        <a:gs pos="100000">
          <a:schemeClr val="accent1">
            <a:tint val="44500"/>
            <a:satMod val="160000"/>
          </a:schemeClr>
        </a:gs>
        <a:gs pos="100000">
          <a:schemeClr val="accent1">
            <a:tint val="23500"/>
            <a:satMod val="160000"/>
          </a:schemeClr>
        </a:gs>
      </a:gsLst>
      <a:path path="circle">
        <a:fillToRect r="100000" b="100000"/>
      </a:path>
    </a:gradFill>
  </c:spPr>
  <c:txPr>
    <a:bodyPr/>
    <a:lstStyle/>
    <a:p>
      <a:pPr>
        <a:defRPr sz="1100">
          <a:solidFill>
            <a:schemeClr val="bg1"/>
          </a:solidFill>
          <a:latin typeface="Carlito" panose="020F0502020204030204" pitchFamily="34" charset="0"/>
          <a:cs typeface="Carlito" panose="020F0502020204030204" pitchFamily="34" charset="0"/>
        </a:defRPr>
      </a:pPr>
      <a:endParaRPr lang="pt-BR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/>
            </a:pPr>
            <a:r>
              <a:rPr lang="pt-BR" sz="2000"/>
              <a:t>Gráficos</a:t>
            </a:r>
            <a:r>
              <a:rPr lang="pt-BR" sz="2000" baseline="0"/>
              <a:t> das entregas do IFRO </a:t>
            </a:r>
            <a:endParaRPr lang="pt-BR" sz="200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DE30-44AE-A957-B9D5C2B924B3}"/>
              </c:ext>
            </c:extLst>
          </c:dPt>
          <c:dLbls>
            <c:dLbl>
              <c:idx val="0"/>
              <c:layout>
                <c:manualLayout>
                  <c:x val="-4.2485709449395809E-2"/>
                  <c:y val="0.132683854381735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E30-44AE-A957-B9D5C2B924B3}"/>
                </c:ext>
              </c:extLst>
            </c:dLbl>
            <c:dLbl>
              <c:idx val="1"/>
              <c:layout>
                <c:manualLayout>
                  <c:x val="0.21557852563171742"/>
                  <c:y val="-2.387892451347355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E30-44AE-A957-B9D5C2B924B3}"/>
                </c:ext>
              </c:extLst>
            </c:dLbl>
            <c:dLbl>
              <c:idx val="2"/>
              <c:layout>
                <c:manualLayout>
                  <c:x val="8.1459353765909626E-2"/>
                  <c:y val="-0.2083222330265208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E30-44AE-A957-B9D5C2B924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/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Monitor_Controle!$W$3:$Y$3</c:f>
              <c:strCache>
                <c:ptCount val="3"/>
                <c:pt idx="0">
                  <c:v>Entregue (%)</c:v>
                </c:pt>
                <c:pt idx="1">
                  <c:v>A ser entregue</c:v>
                </c:pt>
                <c:pt idx="2">
                  <c:v>A ser entregue (%)</c:v>
                </c:pt>
              </c:strCache>
            </c:strRef>
          </c:cat>
          <c:val>
            <c:numRef>
              <c:f>Monitor_Controle!$W$4:$Y$4</c:f>
              <c:numCache>
                <c:formatCode>General</c:formatCode>
                <c:ptCount val="3"/>
                <c:pt idx="0" formatCode="0.00%">
                  <c:v>0.20567052608388584</c:v>
                </c:pt>
                <c:pt idx="2" formatCode="0.00%">
                  <c:v>0.79432947391611419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30-44AE-A957-B9D5C2B924B3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gradFill flip="none" rotWithShape="1">
      <a:gsLst>
        <a:gs pos="94000">
          <a:schemeClr val="tx1">
            <a:lumMod val="65000"/>
            <a:lumOff val="35000"/>
          </a:schemeClr>
        </a:gs>
        <a:gs pos="96000">
          <a:schemeClr val="accent1">
            <a:tint val="44500"/>
            <a:satMod val="160000"/>
          </a:schemeClr>
        </a:gs>
        <a:gs pos="100000">
          <a:schemeClr val="accent1">
            <a:tint val="23500"/>
            <a:satMod val="160000"/>
          </a:schemeClr>
        </a:gs>
      </a:gsLst>
      <a:path path="circle">
        <a:fillToRect l="100000" t="100000"/>
      </a:path>
      <a:tileRect r="-100000" b="-100000"/>
    </a:gradFill>
  </c:spPr>
  <c:txPr>
    <a:bodyPr/>
    <a:lstStyle/>
    <a:p>
      <a:pPr>
        <a:defRPr b="1">
          <a:solidFill>
            <a:schemeClr val="bg1"/>
          </a:solidFill>
          <a:latin typeface="Carlito" panose="020F0502020204030204" pitchFamily="34" charset="0"/>
          <a:cs typeface="Carlito" panose="020F0502020204030204" pitchFamily="34" charset="0"/>
        </a:defRPr>
      </a:pPr>
      <a:endParaRPr lang="pt-BR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1652992"/>
        <c:axId val="253142144"/>
      </c:barChart>
      <c:catAx>
        <c:axId val="381652992"/>
        <c:scaling>
          <c:orientation val="minMax"/>
        </c:scaling>
        <c:delete val="0"/>
        <c:axPos val="b"/>
        <c:majorTickMark val="cross"/>
        <c:minorTickMark val="cross"/>
        <c:tickLblPos val="nextTo"/>
        <c:txPr>
          <a:bodyPr/>
          <a:lstStyle/>
          <a:p>
            <a:pPr lvl="0">
              <a:defRPr b="0" i="0"/>
            </a:pPr>
            <a:endParaRPr lang="pt-BR"/>
          </a:p>
        </c:txPr>
        <c:crossAx val="253142144"/>
        <c:crosses val="autoZero"/>
        <c:auto val="1"/>
        <c:lblAlgn val="ctr"/>
        <c:lblOffset val="100"/>
        <c:noMultiLvlLbl val="1"/>
      </c:catAx>
      <c:valAx>
        <c:axId val="253142144"/>
        <c:scaling>
          <c:orientation val="minMax"/>
          <c:max val="1"/>
          <c:min val="0"/>
        </c:scaling>
        <c:delete val="0"/>
        <c:axPos val="l"/>
        <c:majorGridlines>
          <c:spPr>
            <a:ln>
              <a:solidFill>
                <a:srgbClr val="878787"/>
              </a:solidFill>
            </a:ln>
          </c:spPr>
        </c:majorGridlines>
        <c:numFmt formatCode="0.00%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 i="0"/>
            </a:pPr>
            <a:endParaRPr lang="pt-BR"/>
          </a:p>
        </c:txPr>
        <c:crossAx val="381652992"/>
        <c:crosses val="autoZero"/>
        <c:crossBetween val="between"/>
      </c:valAx>
      <c:spPr>
        <a:solidFill>
          <a:srgbClr val="FFFFFF"/>
        </a:solidFill>
      </c:spPr>
    </c:plotArea>
    <c:plotVisOnly val="1"/>
    <c:dispBlanksAs val="zero"/>
    <c:showDLblsOverMax val="1"/>
  </c:chart>
  <c:spPr>
    <a:solidFill>
      <a:schemeClr val="bg1"/>
    </a:solidFill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'&lt;I9.1&gt;'!$C$24:$M$24</c:f>
              <c:strCache>
                <c:ptCount val="11"/>
                <c:pt idx="0">
                  <c:v>1TRI/2018</c:v>
                </c:pt>
                <c:pt idx="1">
                  <c:v>2TRI/2018</c:v>
                </c:pt>
                <c:pt idx="2">
                  <c:v>3TRI/2018</c:v>
                </c:pt>
                <c:pt idx="3">
                  <c:v>4TRI/2018</c:v>
                </c:pt>
                <c:pt idx="4">
                  <c:v>1TRI/2019</c:v>
                </c:pt>
                <c:pt idx="5">
                  <c:v>2TRI/2019</c:v>
                </c:pt>
                <c:pt idx="6">
                  <c:v>3TRI/2019</c:v>
                </c:pt>
                <c:pt idx="7">
                  <c:v>4TRI/2019</c:v>
                </c:pt>
                <c:pt idx="8">
                  <c:v>1TRI/2020</c:v>
                </c:pt>
                <c:pt idx="9">
                  <c:v>2TRI/2020</c:v>
                </c:pt>
                <c:pt idx="10">
                  <c:v>3TRI/2020</c:v>
                </c:pt>
              </c:strCache>
            </c:strRef>
          </c:cat>
          <c:val>
            <c:numRef>
              <c:f>'&lt;I9.1&gt;'!$C$27:$M$27</c:f>
              <c:numCache>
                <c:formatCode>0.00%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0.25</c:v>
                </c:pt>
                <c:pt idx="6">
                  <c:v>0.5714285714285714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C1F6-4B18-88ED-ED11E4A0D2E8}"/>
            </c:ext>
          </c:extLst>
        </c:ser>
        <c:ser>
          <c:idx val="1"/>
          <c:order val="1"/>
          <c:spPr>
            <a:solidFill>
              <a:srgbClr val="DC3912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'&lt;I9.1&gt;'!$C$24:$M$24</c:f>
              <c:strCache>
                <c:ptCount val="11"/>
                <c:pt idx="0">
                  <c:v>1TRI/2018</c:v>
                </c:pt>
                <c:pt idx="1">
                  <c:v>2TRI/2018</c:v>
                </c:pt>
                <c:pt idx="2">
                  <c:v>3TRI/2018</c:v>
                </c:pt>
                <c:pt idx="3">
                  <c:v>4TRI/2018</c:v>
                </c:pt>
                <c:pt idx="4">
                  <c:v>1TRI/2019</c:v>
                </c:pt>
                <c:pt idx="5">
                  <c:v>2TRI/2019</c:v>
                </c:pt>
                <c:pt idx="6">
                  <c:v>3TRI/2019</c:v>
                </c:pt>
                <c:pt idx="7">
                  <c:v>4TRI/2019</c:v>
                </c:pt>
                <c:pt idx="8">
                  <c:v>1TRI/2020</c:v>
                </c:pt>
                <c:pt idx="9">
                  <c:v>2TRI/2020</c:v>
                </c:pt>
                <c:pt idx="10">
                  <c:v>3TRI/2020</c:v>
                </c:pt>
              </c:strCache>
            </c:strRef>
          </c:cat>
          <c:val>
            <c:numRef>
              <c:f>'&lt;I9.1&gt;'!$C$28:$M$28</c:f>
              <c:numCache>
                <c:formatCode>0.00%</c:formatCode>
                <c:ptCount val="1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0.8</c:v>
                </c:pt>
                <c:pt idx="5">
                  <c:v>0.8</c:v>
                </c:pt>
                <c:pt idx="6">
                  <c:v>0.8</c:v>
                </c:pt>
                <c:pt idx="7">
                  <c:v>0.8</c:v>
                </c:pt>
                <c:pt idx="8">
                  <c:v>0.8</c:v>
                </c:pt>
                <c:pt idx="9">
                  <c:v>0.8</c:v>
                </c:pt>
                <c:pt idx="10">
                  <c:v>0.8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1-C1F6-4B18-88ED-ED11E4A0D2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2111232"/>
        <c:axId val="349184576"/>
      </c:barChart>
      <c:catAx>
        <c:axId val="382111232"/>
        <c:scaling>
          <c:orientation val="minMax"/>
        </c:scaling>
        <c:delete val="0"/>
        <c:axPos val="b"/>
        <c:numFmt formatCode="General" sourceLinked="0"/>
        <c:majorTickMark val="cross"/>
        <c:minorTickMark val="cross"/>
        <c:tickLblPos val="nextTo"/>
        <c:txPr>
          <a:bodyPr/>
          <a:lstStyle/>
          <a:p>
            <a:pPr lvl="0">
              <a:defRPr b="0" i="0"/>
            </a:pPr>
            <a:endParaRPr lang="pt-BR"/>
          </a:p>
        </c:txPr>
        <c:crossAx val="349184576"/>
        <c:crosses val="autoZero"/>
        <c:auto val="1"/>
        <c:lblAlgn val="ctr"/>
        <c:lblOffset val="100"/>
        <c:noMultiLvlLbl val="1"/>
      </c:catAx>
      <c:valAx>
        <c:axId val="349184576"/>
        <c:scaling>
          <c:orientation val="minMax"/>
          <c:max val="1"/>
          <c:min val="0"/>
        </c:scaling>
        <c:delete val="0"/>
        <c:axPos val="l"/>
        <c:majorGridlines>
          <c:spPr>
            <a:ln>
              <a:solidFill>
                <a:srgbClr val="878787"/>
              </a:solidFill>
            </a:ln>
          </c:spPr>
        </c:majorGridlines>
        <c:numFmt formatCode="0.00%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 i="0"/>
            </a:pPr>
            <a:endParaRPr lang="pt-BR"/>
          </a:p>
        </c:txPr>
        <c:crossAx val="382111232"/>
        <c:crosses val="autoZero"/>
        <c:crossBetween val="between"/>
      </c:valAx>
      <c:spPr>
        <a:solidFill>
          <a:srgbClr val="FFFFFF"/>
        </a:solidFill>
      </c:spPr>
    </c:plotArea>
    <c:plotVisOnly val="1"/>
    <c:dispBlanksAs val="zero"/>
    <c:showDLblsOverMax val="1"/>
  </c:chart>
  <c:spPr>
    <a:solidFill>
      <a:schemeClr val="bg1"/>
    </a:solidFill>
  </c:spPr>
  <c:externalData r:id="rId2">
    <c:autoUpdate val="0"/>
  </c:externalData>
  <c:userShapes r:id="rId3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'&lt;I9.2&gt;'!$C$24:$M$24</c:f>
              <c:strCache>
                <c:ptCount val="11"/>
                <c:pt idx="0">
                  <c:v>1TRI/2019</c:v>
                </c:pt>
                <c:pt idx="1">
                  <c:v>2TRI/2019</c:v>
                </c:pt>
                <c:pt idx="2">
                  <c:v>3TRI/2019</c:v>
                </c:pt>
                <c:pt idx="3">
                  <c:v>4TRI/2019</c:v>
                </c:pt>
                <c:pt idx="4">
                  <c:v>1TRI/2020</c:v>
                </c:pt>
                <c:pt idx="5">
                  <c:v>2TRI/2020</c:v>
                </c:pt>
                <c:pt idx="6">
                  <c:v>3TRI/2020</c:v>
                </c:pt>
                <c:pt idx="7">
                  <c:v>4TRI/2020</c:v>
                </c:pt>
                <c:pt idx="8">
                  <c:v>1TRI/2021</c:v>
                </c:pt>
                <c:pt idx="9">
                  <c:v>2TRI/2021</c:v>
                </c:pt>
                <c:pt idx="10">
                  <c:v>3TRI/2021</c:v>
                </c:pt>
              </c:strCache>
            </c:strRef>
          </c:cat>
          <c:val>
            <c:numRef>
              <c:f>'&lt;I9.2&gt;'!$C$27:$M$27</c:f>
              <c:numCache>
                <c:formatCode>0.00%</c:formatCode>
                <c:ptCount val="11"/>
                <c:pt idx="0">
                  <c:v>0.58333333333333337</c:v>
                </c:pt>
                <c:pt idx="1">
                  <c:v>0.17857142857142858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82E8-431E-8DC3-5A9EFD0CEF16}"/>
            </c:ext>
          </c:extLst>
        </c:ser>
        <c:ser>
          <c:idx val="1"/>
          <c:order val="1"/>
          <c:spPr>
            <a:solidFill>
              <a:srgbClr val="DC3912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'&lt;I9.2&gt;'!$C$24:$M$24</c:f>
              <c:strCache>
                <c:ptCount val="11"/>
                <c:pt idx="0">
                  <c:v>1TRI/2019</c:v>
                </c:pt>
                <c:pt idx="1">
                  <c:v>2TRI/2019</c:v>
                </c:pt>
                <c:pt idx="2">
                  <c:v>3TRI/2019</c:v>
                </c:pt>
                <c:pt idx="3">
                  <c:v>4TRI/2019</c:v>
                </c:pt>
                <c:pt idx="4">
                  <c:v>1TRI/2020</c:v>
                </c:pt>
                <c:pt idx="5">
                  <c:v>2TRI/2020</c:v>
                </c:pt>
                <c:pt idx="6">
                  <c:v>3TRI/2020</c:v>
                </c:pt>
                <c:pt idx="7">
                  <c:v>4TRI/2020</c:v>
                </c:pt>
                <c:pt idx="8">
                  <c:v>1TRI/2021</c:v>
                </c:pt>
                <c:pt idx="9">
                  <c:v>2TRI/2021</c:v>
                </c:pt>
                <c:pt idx="10">
                  <c:v>3TRI/2021</c:v>
                </c:pt>
              </c:strCache>
            </c:strRef>
          </c:cat>
          <c:val>
            <c:numRef>
              <c:f>'&lt;I9.2&gt;'!$C$28:$M$28</c:f>
              <c:numCache>
                <c:formatCode>0.00%</c:formatCode>
                <c:ptCount val="11"/>
                <c:pt idx="0">
                  <c:v>0.8</c:v>
                </c:pt>
                <c:pt idx="1">
                  <c:v>0.8</c:v>
                </c:pt>
                <c:pt idx="2">
                  <c:v>0.8</c:v>
                </c:pt>
                <c:pt idx="3">
                  <c:v>0.8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1-82E8-431E-8DC3-5A9EFD0CEF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5314432"/>
        <c:axId val="380290176"/>
      </c:barChart>
      <c:catAx>
        <c:axId val="135314432"/>
        <c:scaling>
          <c:orientation val="minMax"/>
        </c:scaling>
        <c:delete val="0"/>
        <c:axPos val="b"/>
        <c:numFmt formatCode="General" sourceLinked="0"/>
        <c:majorTickMark val="cross"/>
        <c:minorTickMark val="cross"/>
        <c:tickLblPos val="nextTo"/>
        <c:txPr>
          <a:bodyPr/>
          <a:lstStyle/>
          <a:p>
            <a:pPr lvl="0">
              <a:defRPr b="0" i="0"/>
            </a:pPr>
            <a:endParaRPr lang="pt-BR"/>
          </a:p>
        </c:txPr>
        <c:crossAx val="380290176"/>
        <c:crosses val="autoZero"/>
        <c:auto val="1"/>
        <c:lblAlgn val="ctr"/>
        <c:lblOffset val="100"/>
        <c:noMultiLvlLbl val="1"/>
      </c:catAx>
      <c:valAx>
        <c:axId val="380290176"/>
        <c:scaling>
          <c:orientation val="minMax"/>
          <c:max val="1"/>
          <c:min val="0"/>
        </c:scaling>
        <c:delete val="0"/>
        <c:axPos val="l"/>
        <c:majorGridlines>
          <c:spPr>
            <a:ln>
              <a:solidFill>
                <a:srgbClr val="878787"/>
              </a:solidFill>
            </a:ln>
          </c:spPr>
        </c:majorGridlines>
        <c:numFmt formatCode="0.00%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 i="0"/>
            </a:pPr>
            <a:endParaRPr lang="pt-BR"/>
          </a:p>
        </c:txPr>
        <c:crossAx val="135314432"/>
        <c:crosses val="autoZero"/>
        <c:crossBetween val="between"/>
      </c:valAx>
      <c:spPr>
        <a:solidFill>
          <a:srgbClr val="FFFFFF"/>
        </a:solidFill>
      </c:spPr>
    </c:plotArea>
    <c:plotVisOnly val="1"/>
    <c:dispBlanksAs val="zero"/>
    <c:showDLblsOverMax val="1"/>
  </c:chart>
  <c:spPr>
    <a:solidFill>
      <a:srgbClr val="FFFFFF"/>
    </a:solidFill>
  </c:sp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A7EBB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'&lt;I9.3&gt;'!$C$24:$M$24</c:f>
              <c:strCache>
                <c:ptCount val="11"/>
                <c:pt idx="0">
                  <c:v>1TRI/2017</c:v>
                </c:pt>
                <c:pt idx="1">
                  <c:v>2TRI/2017</c:v>
                </c:pt>
                <c:pt idx="2">
                  <c:v>3TRI/2017</c:v>
                </c:pt>
                <c:pt idx="3">
                  <c:v>4TRI/2017</c:v>
                </c:pt>
                <c:pt idx="4">
                  <c:v>1TRI/2018</c:v>
                </c:pt>
                <c:pt idx="5">
                  <c:v>2TRI/2018</c:v>
                </c:pt>
                <c:pt idx="6">
                  <c:v>3TRI/2018</c:v>
                </c:pt>
                <c:pt idx="7">
                  <c:v>4TRI/2018</c:v>
                </c:pt>
                <c:pt idx="8">
                  <c:v>1TRI/2019</c:v>
                </c:pt>
                <c:pt idx="9">
                  <c:v>2TRI/2019</c:v>
                </c:pt>
                <c:pt idx="10">
                  <c:v>3TRI/2019</c:v>
                </c:pt>
              </c:strCache>
            </c:strRef>
          </c:cat>
          <c:val>
            <c:numRef>
              <c:f>'&lt;I9.3&gt;'!$C$29:$M$29</c:f>
              <c:numCache>
                <c:formatCode>0.00%</c:formatCode>
                <c:ptCount val="11"/>
                <c:pt idx="0">
                  <c:v>0</c:v>
                </c:pt>
                <c:pt idx="1">
                  <c:v>0.41666666666666669</c:v>
                </c:pt>
                <c:pt idx="2">
                  <c:v>0.41666666666666669</c:v>
                </c:pt>
                <c:pt idx="3">
                  <c:v>0.66666666666666663</c:v>
                </c:pt>
                <c:pt idx="4">
                  <c:v>0.66666666666666663</c:v>
                </c:pt>
                <c:pt idx="5">
                  <c:v>0.16666666666666666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0.66666666666666663</c:v>
                </c:pt>
                <c:pt idx="10">
                  <c:v>0.66666666666666663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309F-4231-BCE7-BF4B9EF399CB}"/>
            </c:ext>
          </c:extLst>
        </c:ser>
        <c:ser>
          <c:idx val="1"/>
          <c:order val="1"/>
          <c:spPr>
            <a:solidFill>
              <a:srgbClr val="BE4B48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'&lt;I9.3&gt;'!$C$24:$M$24</c:f>
              <c:strCache>
                <c:ptCount val="11"/>
                <c:pt idx="0">
                  <c:v>1TRI/2017</c:v>
                </c:pt>
                <c:pt idx="1">
                  <c:v>2TRI/2017</c:v>
                </c:pt>
                <c:pt idx="2">
                  <c:v>3TRI/2017</c:v>
                </c:pt>
                <c:pt idx="3">
                  <c:v>4TRI/2017</c:v>
                </c:pt>
                <c:pt idx="4">
                  <c:v>1TRI/2018</c:v>
                </c:pt>
                <c:pt idx="5">
                  <c:v>2TRI/2018</c:v>
                </c:pt>
                <c:pt idx="6">
                  <c:v>3TRI/2018</c:v>
                </c:pt>
                <c:pt idx="7">
                  <c:v>4TRI/2018</c:v>
                </c:pt>
                <c:pt idx="8">
                  <c:v>1TRI/2019</c:v>
                </c:pt>
                <c:pt idx="9">
                  <c:v>2TRI/2019</c:v>
                </c:pt>
                <c:pt idx="10">
                  <c:v>3TRI/2019</c:v>
                </c:pt>
              </c:strCache>
            </c:strRef>
          </c:cat>
          <c:val>
            <c:numRef>
              <c:f>'&lt;I9.3&gt;'!$C$30:$M$30</c:f>
              <c:numCache>
                <c:formatCode>0.00%</c:formatCode>
                <c:ptCount val="11"/>
                <c:pt idx="0">
                  <c:v>0.75</c:v>
                </c:pt>
                <c:pt idx="1">
                  <c:v>0.75</c:v>
                </c:pt>
                <c:pt idx="2">
                  <c:v>0.75</c:v>
                </c:pt>
                <c:pt idx="3">
                  <c:v>0.75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1-309F-4231-BCE7-BF4B9EF399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5738880"/>
        <c:axId val="380294208"/>
      </c:barChart>
      <c:catAx>
        <c:axId val="135738880"/>
        <c:scaling>
          <c:orientation val="minMax"/>
        </c:scaling>
        <c:delete val="0"/>
        <c:axPos val="b"/>
        <c:numFmt formatCode="General" sourceLinked="0"/>
        <c:majorTickMark val="cross"/>
        <c:minorTickMark val="cross"/>
        <c:tickLblPos val="nextTo"/>
        <c:txPr>
          <a:bodyPr/>
          <a:lstStyle/>
          <a:p>
            <a:pPr lvl="0">
              <a:defRPr b="0" i="0"/>
            </a:pPr>
            <a:endParaRPr lang="pt-BR"/>
          </a:p>
        </c:txPr>
        <c:crossAx val="380294208"/>
        <c:crosses val="autoZero"/>
        <c:auto val="1"/>
        <c:lblAlgn val="ctr"/>
        <c:lblOffset val="100"/>
        <c:noMultiLvlLbl val="1"/>
      </c:catAx>
      <c:valAx>
        <c:axId val="380294208"/>
        <c:scaling>
          <c:orientation val="minMax"/>
          <c:max val="1"/>
          <c:min val="0"/>
        </c:scaling>
        <c:delete val="0"/>
        <c:axPos val="l"/>
        <c:majorGridlines>
          <c:spPr>
            <a:ln>
              <a:solidFill>
                <a:srgbClr val="878787"/>
              </a:solidFill>
            </a:ln>
          </c:spPr>
        </c:majorGridlines>
        <c:numFmt formatCode="0.00%" sourceLinked="1"/>
        <c:majorTickMark val="cross"/>
        <c:minorTickMark val="cross"/>
        <c:tickLblPos val="nextTo"/>
        <c:spPr>
          <a:ln w="47625">
            <a:noFill/>
          </a:ln>
        </c:spPr>
        <c:txPr>
          <a:bodyPr/>
          <a:lstStyle/>
          <a:p>
            <a:pPr lvl="0">
              <a:defRPr b="0" i="0"/>
            </a:pPr>
            <a:endParaRPr lang="pt-BR"/>
          </a:p>
        </c:txPr>
        <c:crossAx val="135738880"/>
        <c:crosses val="autoZero"/>
        <c:crossBetween val="between"/>
      </c:valAx>
      <c:spPr>
        <a:solidFill>
          <a:srgbClr val="FFFFFF"/>
        </a:solidFill>
      </c:spPr>
    </c:plotArea>
    <c:plotVisOnly val="1"/>
    <c:dispBlanksAs val="zero"/>
    <c:showDLblsOverMax val="1"/>
  </c:chart>
  <c:spPr>
    <a:solidFill>
      <a:srgbClr val="FFFFFF"/>
    </a:solidFill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pt-BR"/>
              <a:t>Tarefas inseridas no Sistema</a:t>
            </a:r>
          </a:p>
        </c:rich>
      </c:tx>
      <c:overlay val="0"/>
    </c:title>
    <c:autoTitleDeleted val="0"/>
    <c:view3D>
      <c:rotX val="0"/>
      <c:rotY val="0"/>
      <c:depthPercent val="60"/>
      <c:rAngAx val="0"/>
      <c:perspective val="10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Monitor_Controle!$E$3</c:f>
              <c:strCache>
                <c:ptCount val="1"/>
                <c:pt idx="0">
                  <c:v>Tarefas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Monitor_Controle!$A$7:$A$15</c:f>
              <c:strCache>
                <c:ptCount val="9"/>
                <c:pt idx="0">
                  <c:v>Ariquemes</c:v>
                </c:pt>
                <c:pt idx="1">
                  <c:v>Cacoal</c:v>
                </c:pt>
                <c:pt idx="2">
                  <c:v>Colorado do Oeste</c:v>
                </c:pt>
                <c:pt idx="3">
                  <c:v>Guajará-Mirim</c:v>
                </c:pt>
                <c:pt idx="4">
                  <c:v>Jaru</c:v>
                </c:pt>
                <c:pt idx="5">
                  <c:v>Ji-Paraná</c:v>
                </c:pt>
                <c:pt idx="6">
                  <c:v>PVH Calama</c:v>
                </c:pt>
                <c:pt idx="7">
                  <c:v>PVH Zona Norte</c:v>
                </c:pt>
                <c:pt idx="8">
                  <c:v>Vilhena</c:v>
                </c:pt>
              </c:strCache>
            </c:strRef>
          </c:cat>
          <c:val>
            <c:numRef>
              <c:f>Monitor_Controle!$E$7:$E$15</c:f>
              <c:numCache>
                <c:formatCode>_-* #,##0_-;\-* #,##0_-;_-* "-"??_-;_-@_-</c:formatCode>
                <c:ptCount val="9"/>
                <c:pt idx="0">
                  <c:v>167</c:v>
                </c:pt>
                <c:pt idx="1">
                  <c:v>83</c:v>
                </c:pt>
                <c:pt idx="2">
                  <c:v>430</c:v>
                </c:pt>
                <c:pt idx="3">
                  <c:v>439</c:v>
                </c:pt>
                <c:pt idx="4">
                  <c:v>234</c:v>
                </c:pt>
                <c:pt idx="5">
                  <c:v>760</c:v>
                </c:pt>
                <c:pt idx="6">
                  <c:v>201</c:v>
                </c:pt>
                <c:pt idx="7">
                  <c:v>221</c:v>
                </c:pt>
                <c:pt idx="8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A0-4AF1-8177-95FA7BA228B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cylinder"/>
        <c:axId val="45018624"/>
        <c:axId val="43103872"/>
        <c:axId val="0"/>
      </c:bar3DChart>
      <c:catAx>
        <c:axId val="4501862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-60000000" vert="horz"/>
          <a:lstStyle/>
          <a:p>
            <a:pPr>
              <a:defRPr sz="900"/>
            </a:pPr>
            <a:endParaRPr lang="pt-BR"/>
          </a:p>
        </c:txPr>
        <c:crossAx val="43103872"/>
        <c:crosses val="autoZero"/>
        <c:auto val="1"/>
        <c:lblAlgn val="ctr"/>
        <c:lblOffset val="100"/>
        <c:noMultiLvlLbl val="0"/>
      </c:catAx>
      <c:valAx>
        <c:axId val="43103872"/>
        <c:scaling>
          <c:orientation val="minMax"/>
        </c:scaling>
        <c:delete val="0"/>
        <c:axPos val="l"/>
        <c:majorGridlines/>
        <c:numFmt formatCode="_-* #,##0_-;\-* #,##0_-;_-* &quot;-&quot;??_-;_-@_-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pt-BR"/>
          </a:p>
        </c:txPr>
        <c:crossAx val="45018624"/>
        <c:crosses val="autoZero"/>
        <c:crossBetween val="between"/>
      </c:valAx>
      <c:spPr>
        <a:gradFill>
          <a:gsLst>
            <a:gs pos="0">
              <a:schemeClr val="dk1">
                <a:lumMod val="65000"/>
                <a:lumOff val="35000"/>
              </a:schemeClr>
            </a:gs>
            <a:gs pos="100000">
              <a:schemeClr val="dk1">
                <a:lumMod val="85000"/>
                <a:lumOff val="15000"/>
              </a:schemeClr>
            </a:gs>
          </a:gsLst>
          <a:path path="circle">
            <a:fillToRect l="50000" t="50000" r="50000" b="50000"/>
          </a:path>
        </a:gradFill>
      </c:spPr>
    </c:plotArea>
    <c:plotVisOnly val="1"/>
    <c:dispBlanksAs val="gap"/>
    <c:showDLblsOverMax val="0"/>
  </c:chart>
  <c:spPr>
    <a:gradFill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</a:gradFill>
  </c:spPr>
  <c:txPr>
    <a:bodyPr/>
    <a:lstStyle/>
    <a:p>
      <a:pPr>
        <a:defRPr sz="1000" b="1">
          <a:solidFill>
            <a:schemeClr val="bg1"/>
          </a:solidFill>
          <a:latin typeface="Carlito" panose="020F0502020204030204" pitchFamily="34" charset="0"/>
          <a:cs typeface="Carlito" panose="020F0502020204030204" pitchFamily="34" charset="0"/>
        </a:defRPr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 sz="1800"/>
            </a:pPr>
            <a:r>
              <a:rPr lang="pt-BR" sz="1800"/>
              <a:t>Gráfico de tarefas atrasadas - Reit</a:t>
            </a:r>
          </a:p>
        </c:rich>
      </c:tx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accent2">
                <a:lumMod val="75000"/>
              </a:schemeClr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0000FF"/>
              </a:solidFill>
            </c:spPr>
            <c:extLst>
              <c:ext xmlns:c16="http://schemas.microsoft.com/office/drawing/2014/chart" uri="{C3380CC4-5D6E-409C-BE32-E72D297353CC}">
                <c16:uniqueId val="{00000001-AE1E-4F92-AE1E-1B0BDD133635}"/>
              </c:ext>
            </c:extLst>
          </c:dPt>
          <c:dPt>
            <c:idx val="3"/>
            <c:invertIfNegative val="0"/>
            <c:bubble3D val="0"/>
            <c:spPr>
              <a:solidFill>
                <a:srgbClr val="0000FF"/>
              </a:solidFill>
            </c:spPr>
            <c:extLst>
              <c:ext xmlns:c16="http://schemas.microsoft.com/office/drawing/2014/chart" uri="{C3380CC4-5D6E-409C-BE32-E72D297353CC}">
                <c16:uniqueId val="{00000002-FD8F-42AA-866F-AAB263CAC478}"/>
              </c:ext>
            </c:extLst>
          </c:dPt>
          <c:dPt>
            <c:idx val="4"/>
            <c:invertIfNegative val="0"/>
            <c:bubble3D val="0"/>
            <c:spPr>
              <a:solidFill>
                <a:srgbClr val="0000FF"/>
              </a:solidFill>
            </c:spPr>
            <c:extLst>
              <c:ext xmlns:c16="http://schemas.microsoft.com/office/drawing/2014/chart" uri="{C3380CC4-5D6E-409C-BE32-E72D297353CC}">
                <c16:uniqueId val="{00000001-FD8F-42AA-866F-AAB263CAC478}"/>
              </c:ext>
            </c:extLst>
          </c:dPt>
          <c:dPt>
            <c:idx val="5"/>
            <c:invertIfNegative val="0"/>
            <c:bubble3D val="0"/>
            <c:spPr>
              <a:solidFill>
                <a:srgbClr val="0000FF"/>
              </a:solidFill>
            </c:spPr>
            <c:extLst>
              <c:ext xmlns:c16="http://schemas.microsoft.com/office/drawing/2014/chart" uri="{C3380CC4-5D6E-409C-BE32-E72D297353CC}">
                <c16:uniqueId val="{00000005-FD8F-42AA-866F-AAB263CAC478}"/>
              </c:ext>
            </c:extLst>
          </c:dPt>
          <c:dPt>
            <c:idx val="6"/>
            <c:invertIfNegative val="0"/>
            <c:bubble3D val="0"/>
            <c:spPr>
              <a:solidFill>
                <a:srgbClr val="0000FF"/>
              </a:solidFill>
            </c:spPr>
            <c:extLst>
              <c:ext xmlns:c16="http://schemas.microsoft.com/office/drawing/2014/chart" uri="{C3380CC4-5D6E-409C-BE32-E72D297353CC}">
                <c16:uniqueId val="{00000009-AE1E-4F92-AE1E-1B0BDD133635}"/>
              </c:ext>
            </c:extLst>
          </c:dPt>
          <c:dPt>
            <c:idx val="7"/>
            <c:invertIfNegative val="0"/>
            <c:bubble3D val="0"/>
            <c:spPr>
              <a:solidFill>
                <a:srgbClr val="0000FF"/>
              </a:solidFill>
            </c:spPr>
            <c:extLst>
              <c:ext xmlns:c16="http://schemas.microsoft.com/office/drawing/2014/chart" uri="{C3380CC4-5D6E-409C-BE32-E72D297353CC}">
                <c16:uniqueId val="{00000004-FD8F-42AA-866F-AAB263CAC478}"/>
              </c:ext>
            </c:extLst>
          </c:dPt>
          <c:dPt>
            <c:idx val="8"/>
            <c:invertIfNegative val="0"/>
            <c:bubble3D val="0"/>
            <c:spPr>
              <a:solidFill>
                <a:srgbClr val="0000FF"/>
              </a:solidFill>
            </c:spPr>
            <c:extLst>
              <c:ext xmlns:c16="http://schemas.microsoft.com/office/drawing/2014/chart" uri="{C3380CC4-5D6E-409C-BE32-E72D297353CC}">
                <c16:uniqueId val="{0000000D-AE1E-4F92-AE1E-1B0BDD133635}"/>
              </c:ext>
            </c:extLst>
          </c:dPt>
          <c:dPt>
            <c:idx val="9"/>
            <c:invertIfNegative val="0"/>
            <c:bubble3D val="0"/>
            <c:spPr>
              <a:solidFill>
                <a:srgbClr val="0000FF"/>
              </a:solidFill>
            </c:spPr>
            <c:extLst>
              <c:ext xmlns:c16="http://schemas.microsoft.com/office/drawing/2014/chart" uri="{C3380CC4-5D6E-409C-BE32-E72D297353CC}">
                <c16:uniqueId val="{0000000F-AE1E-4F92-AE1E-1B0BDD133635}"/>
              </c:ext>
            </c:extLst>
          </c:dPt>
          <c:dPt>
            <c:idx val="10"/>
            <c:invertIfNegative val="0"/>
            <c:bubble3D val="0"/>
            <c:spPr>
              <a:solidFill>
                <a:srgbClr val="0000FF"/>
              </a:solidFill>
            </c:spPr>
            <c:extLst>
              <c:ext xmlns:c16="http://schemas.microsoft.com/office/drawing/2014/chart" uri="{C3380CC4-5D6E-409C-BE32-E72D297353CC}">
                <c16:uniqueId val="{00000011-AE1E-4F92-AE1E-1B0BDD133635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D8F-42AA-866F-AAB263CAC478}"/>
              </c:ext>
            </c:extLst>
          </c:dPt>
          <c:dLbls>
            <c:dLbl>
              <c:idx val="0"/>
              <c:layout>
                <c:manualLayout>
                  <c:x val="6.5820406274643781E-3"/>
                  <c:y val="-7.742494955117218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AE1E-4F92-AE1E-1B0BDD133635}"/>
                </c:ext>
              </c:extLst>
            </c:dLbl>
            <c:dLbl>
              <c:idx val="1"/>
              <c:layout>
                <c:manualLayout>
                  <c:x val="7.8984487529572545E-3"/>
                  <c:y val="0"/>
                </c:manualLayout>
              </c:layout>
              <c:spPr>
                <a:solidFill>
                  <a:srgbClr val="0000FF"/>
                </a:solidFill>
              </c:spPr>
              <c:txPr>
                <a:bodyPr rot="0" vert="horz"/>
                <a:lstStyle/>
                <a:p>
                  <a:pPr>
                    <a:defRPr sz="1050"/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1E-4F92-AE1E-1B0BDD133635}"/>
                </c:ext>
              </c:extLst>
            </c:dLbl>
            <c:dLbl>
              <c:idx val="3"/>
              <c:layout>
                <c:manualLayout>
                  <c:x val="2.6328162509857513E-3"/>
                  <c:y val="-2.7450981044191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D8F-42AA-866F-AAB263CAC478}"/>
                </c:ext>
              </c:extLst>
            </c:dLbl>
            <c:dLbl>
              <c:idx val="4"/>
              <c:layout>
                <c:manualLayout>
                  <c:x val="2.6328162509857032E-3"/>
                  <c:y val="-2.7450981044191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D8F-42AA-866F-AAB263CAC478}"/>
                </c:ext>
              </c:extLst>
            </c:dLbl>
            <c:dLbl>
              <c:idx val="5"/>
              <c:layout>
                <c:manualLayout>
                  <c:x val="1.3164081254928757E-3"/>
                  <c:y val="-3.58974367500964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D8F-42AA-866F-AAB263CAC478}"/>
                </c:ext>
              </c:extLst>
            </c:dLbl>
            <c:dLbl>
              <c:idx val="7"/>
              <c:layout>
                <c:manualLayout>
                  <c:x val="0"/>
                  <c:y val="-2.9562594970667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D8F-42AA-866F-AAB263CAC478}"/>
                </c:ext>
              </c:extLst>
            </c:dLbl>
            <c:dLbl>
              <c:idx val="8"/>
              <c:layout>
                <c:manualLayout>
                  <c:x val="2.6328162509856546E-3"/>
                  <c:y val="-3.16742088971439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E1E-4F92-AE1E-1B0BDD133635}"/>
                </c:ext>
              </c:extLst>
            </c:dLbl>
            <c:dLbl>
              <c:idx val="11"/>
              <c:layout>
                <c:manualLayout>
                  <c:x val="0"/>
                  <c:y val="-3.37858228236203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D8F-42AA-866F-AAB263CAC4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05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Monitor_Controle!$A$22:$A$33</c:f>
              <c:strCache>
                <c:ptCount val="11"/>
                <c:pt idx="0">
                  <c:v>ARINT</c:v>
                </c:pt>
                <c:pt idx="1">
                  <c:v>ASCOM</c:v>
                </c:pt>
                <c:pt idx="2">
                  <c:v>CGAB</c:v>
                </c:pt>
                <c:pt idx="3">
                  <c:v>COPEX</c:v>
                </c:pt>
                <c:pt idx="4">
                  <c:v>DEAD</c:v>
                </c:pt>
                <c:pt idx="5">
                  <c:v>DGP</c:v>
                </c:pt>
                <c:pt idx="6">
                  <c:v>PROAD</c:v>
                </c:pt>
                <c:pt idx="7">
                  <c:v>PRODIN</c:v>
                </c:pt>
                <c:pt idx="8">
                  <c:v>PROEN</c:v>
                </c:pt>
                <c:pt idx="9">
                  <c:v>PROEX</c:v>
                </c:pt>
                <c:pt idx="10">
                  <c:v>PROPESP</c:v>
                </c:pt>
              </c:strCache>
            </c:strRef>
          </c:cat>
          <c:val>
            <c:numRef>
              <c:f>Monitor_Controle!$L$22:$L$33</c:f>
              <c:numCache>
                <c:formatCode>0%</c:formatCode>
                <c:ptCount val="11"/>
                <c:pt idx="0">
                  <c:v>0.10810810810810811</c:v>
                </c:pt>
                <c:pt idx="1">
                  <c:v>1.8518518518518517E-2</c:v>
                </c:pt>
                <c:pt idx="2">
                  <c:v>0.26315789473684209</c:v>
                </c:pt>
                <c:pt idx="3">
                  <c:v>5.2631578947368418E-2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7.1326676176890159E-3</c:v>
                </c:pt>
                <c:pt idx="8">
                  <c:v>8.9171974522292988E-2</c:v>
                </c:pt>
                <c:pt idx="9">
                  <c:v>7.9872204472843447E-2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8F-42AA-866F-AAB263CAC4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cylinder"/>
        <c:axId val="346185216"/>
        <c:axId val="138473408"/>
        <c:axId val="0"/>
      </c:bar3DChart>
      <c:catAx>
        <c:axId val="346185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pt-BR"/>
          </a:p>
        </c:txPr>
        <c:crossAx val="138473408"/>
        <c:crosses val="autoZero"/>
        <c:auto val="1"/>
        <c:lblAlgn val="ctr"/>
        <c:lblOffset val="100"/>
        <c:noMultiLvlLbl val="0"/>
      </c:catAx>
      <c:valAx>
        <c:axId val="138473408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pt-BR"/>
          </a:p>
        </c:txPr>
        <c:crossAx val="346185216"/>
        <c:crosses val="autoZero"/>
        <c:crossBetween val="between"/>
      </c:valAx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</a:gradFill>
  </c:spPr>
  <c:txPr>
    <a:bodyPr/>
    <a:lstStyle/>
    <a:p>
      <a:pPr>
        <a:defRPr b="1">
          <a:solidFill>
            <a:schemeClr val="bg1"/>
          </a:solidFill>
          <a:latin typeface="Carlito" panose="020F0502020204030204" pitchFamily="34" charset="0"/>
          <a:cs typeface="Carlito" panose="020F0502020204030204" pitchFamily="34" charset="0"/>
        </a:defRPr>
      </a:pPr>
      <a:endParaRPr lang="pt-BR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pt-BR" sz="1800" b="1" i="0" u="none" strike="noStrike" baseline="0">
                <a:effectLst/>
              </a:rPr>
              <a:t>Gráfico de tarefas atrasadas - </a:t>
            </a:r>
            <a:r>
              <a:rPr lang="pt-BR" sz="1800" b="1" i="1" u="none" strike="noStrike" baseline="0">
                <a:effectLst/>
              </a:rPr>
              <a:t>Campi</a:t>
            </a:r>
            <a:endParaRPr lang="en-US"/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Monitor_Controle!$K$3</c:f>
              <c:strCache>
                <c:ptCount val="1"/>
                <c:pt idx="0">
                  <c:v>Atrasadas</c:v>
                </c:pt>
              </c:strCache>
            </c:strRef>
          </c:tx>
          <c:spPr>
            <a:solidFill>
              <a:schemeClr val="accent2">
                <a:lumMod val="75000"/>
                <a:alpha val="84706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00FF">
                  <a:alpha val="84706"/>
                </a:srgb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6AD-4895-B1BC-466637612474}"/>
              </c:ext>
            </c:extLst>
          </c:dPt>
          <c:dPt>
            <c:idx val="2"/>
            <c:invertIfNegative val="0"/>
            <c:bubble3D val="0"/>
            <c:spPr>
              <a:solidFill>
                <a:srgbClr val="0000FF">
                  <a:alpha val="84706"/>
                </a:srgb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6AD-4895-B1BC-466637612474}"/>
              </c:ext>
            </c:extLst>
          </c:dPt>
          <c:dPt>
            <c:idx val="3"/>
            <c:invertIfNegative val="0"/>
            <c:bubble3D val="0"/>
            <c:spPr>
              <a:solidFill>
                <a:srgbClr val="0000FF">
                  <a:alpha val="84706"/>
                </a:srgb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0-11EA-4F42-AC6D-7082C91CFFE0}"/>
              </c:ext>
            </c:extLst>
          </c:dPt>
          <c:dPt>
            <c:idx val="4"/>
            <c:invertIfNegative val="0"/>
            <c:bubble3D val="0"/>
            <c:spPr>
              <a:solidFill>
                <a:srgbClr val="0000FF">
                  <a:alpha val="84706"/>
                </a:srgb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6AD-4895-B1BC-466637612474}"/>
              </c:ext>
            </c:extLst>
          </c:dPt>
          <c:dPt>
            <c:idx val="5"/>
            <c:invertIfNegative val="0"/>
            <c:bubble3D val="0"/>
            <c:spPr>
              <a:solidFill>
                <a:srgbClr val="0000FF">
                  <a:alpha val="84706"/>
                </a:srgb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D6AD-4895-B1BC-466637612474}"/>
              </c:ext>
            </c:extLst>
          </c:dPt>
          <c:dPt>
            <c:idx val="7"/>
            <c:invertIfNegative val="0"/>
            <c:bubble3D val="0"/>
            <c:spPr>
              <a:solidFill>
                <a:srgbClr val="0000FF">
                  <a:alpha val="84706"/>
                </a:srgb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D6AD-4895-B1BC-466637612474}"/>
              </c:ext>
            </c:extLst>
          </c:dPt>
          <c:dLbls>
            <c:dLbl>
              <c:idx val="3"/>
              <c:layout>
                <c:manualLayout>
                  <c:x val="-1.4138439143037437E-3"/>
                  <c:y val="-2.87794424784247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EA-4F42-AC6D-7082C91CFF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Monitor_Controle!$A$7:$A$15</c:f>
              <c:strCache>
                <c:ptCount val="9"/>
                <c:pt idx="0">
                  <c:v>Ariquemes</c:v>
                </c:pt>
                <c:pt idx="1">
                  <c:v>Cacoal</c:v>
                </c:pt>
                <c:pt idx="2">
                  <c:v>Colorado do Oeste</c:v>
                </c:pt>
                <c:pt idx="3">
                  <c:v>Guajará-Mirim</c:v>
                </c:pt>
                <c:pt idx="4">
                  <c:v>Jaru</c:v>
                </c:pt>
                <c:pt idx="5">
                  <c:v>Ji-Paraná</c:v>
                </c:pt>
                <c:pt idx="6">
                  <c:v>PVH Calama</c:v>
                </c:pt>
                <c:pt idx="7">
                  <c:v>PVH Zona Norte</c:v>
                </c:pt>
                <c:pt idx="8">
                  <c:v>Vilhena</c:v>
                </c:pt>
              </c:strCache>
            </c:strRef>
          </c:cat>
          <c:val>
            <c:numRef>
              <c:f>Monitor_Controle!$L$7:$L$15</c:f>
              <c:numCache>
                <c:formatCode>0%</c:formatCode>
                <c:ptCount val="9"/>
                <c:pt idx="0">
                  <c:v>0</c:v>
                </c:pt>
                <c:pt idx="1">
                  <c:v>0.28915662650602408</c:v>
                </c:pt>
                <c:pt idx="2">
                  <c:v>7.6744186046511634E-2</c:v>
                </c:pt>
                <c:pt idx="3">
                  <c:v>1.1389521640091117E-2</c:v>
                </c:pt>
                <c:pt idx="4">
                  <c:v>0</c:v>
                </c:pt>
                <c:pt idx="5">
                  <c:v>5.263157894736842E-3</c:v>
                </c:pt>
                <c:pt idx="6">
                  <c:v>0.1044776119402985</c:v>
                </c:pt>
                <c:pt idx="7">
                  <c:v>5.8823529411764705E-2</c:v>
                </c:pt>
                <c:pt idx="8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DE-49BF-B3F0-543E535255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cylinder"/>
        <c:axId val="347792896"/>
        <c:axId val="189329920"/>
        <c:axId val="0"/>
      </c:bar3DChart>
      <c:catAx>
        <c:axId val="3477928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189329920"/>
        <c:crosses val="autoZero"/>
        <c:auto val="1"/>
        <c:lblAlgn val="ctr"/>
        <c:lblOffset val="100"/>
        <c:noMultiLvlLbl val="0"/>
      </c:catAx>
      <c:valAx>
        <c:axId val="189329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347792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97000">
          <a:schemeClr val="tx1">
            <a:lumMod val="65000"/>
            <a:lumOff val="35000"/>
          </a:schemeClr>
        </a:gs>
        <a:gs pos="0">
          <a:srgbClr val="E6E6E6"/>
        </a:gs>
        <a:gs pos="100000">
          <a:srgbClr val="7D8496"/>
        </a:gs>
        <a:gs pos="0">
          <a:schemeClr val="tx1">
            <a:lumMod val="65000"/>
            <a:lumOff val="35000"/>
          </a:schemeClr>
        </a:gs>
        <a:gs pos="100000">
          <a:srgbClr val="7D8496"/>
        </a:gs>
        <a:gs pos="100000">
          <a:srgbClr val="E6E6E6"/>
        </a:gs>
      </a:gsLst>
      <a:path path="circle">
        <a:fillToRect l="100000" t="100000"/>
      </a:path>
      <a:tileRect r="-100000" b="-100000"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b="1">
          <a:solidFill>
            <a:schemeClr val="bg1"/>
          </a:solidFill>
        </a:defRPr>
      </a:pPr>
      <a:endParaRPr lang="pt-BR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 sz="2000"/>
              <a:t>Tarefas que necessitam de</a:t>
            </a:r>
            <a:r>
              <a:rPr lang="pt-BR" sz="2000" baseline="0"/>
              <a:t> atualização</a:t>
            </a:r>
            <a:endParaRPr lang="pt-BR" sz="2000"/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Monitor_Controle!$P$21</c:f>
              <c:strCache>
                <c:ptCount val="1"/>
                <c:pt idx="0">
                  <c:v>Necessitam atualizar (%)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A8A1-4173-9AE0-A76F9282C063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A8A1-4173-9AE0-A76F9282C063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A8A1-4173-9AE0-A76F9282C063}"/>
              </c:ext>
            </c:extLst>
          </c:dPt>
          <c:dPt>
            <c:idx val="4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40000" dist="23000" dir="5400000" rotWithShape="0">
                  <a:srgbClr val="C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3AF7-41D1-BBE3-35ADAB815492}"/>
              </c:ext>
            </c:extLst>
          </c:dPt>
          <c:dLbls>
            <c:dLbl>
              <c:idx val="0"/>
              <c:layout>
                <c:manualLayout>
                  <c:x val="5.2674894388391996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8A1-4173-9AE0-A76F9282C063}"/>
                </c:ext>
              </c:extLst>
            </c:dLbl>
            <c:dLbl>
              <c:idx val="3"/>
              <c:layout>
                <c:manualLayout>
                  <c:x val="7.9012341582588175E-3"/>
                  <c:y val="-1.5479152757824836E-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8A1-4173-9AE0-A76F9282C063}"/>
                </c:ext>
              </c:extLst>
            </c:dLbl>
            <c:dLbl>
              <c:idx val="4"/>
              <c:layout>
                <c:manualLayout>
                  <c:x val="8.4705885491649299E-3"/>
                  <c:y val="-4.31691637176370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F7-41D1-BBE3-35ADAB8154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Monitor_Controle!$A$22:$A$33</c:f>
              <c:strCache>
                <c:ptCount val="11"/>
                <c:pt idx="0">
                  <c:v>ARINT</c:v>
                </c:pt>
                <c:pt idx="1">
                  <c:v>ASCOM</c:v>
                </c:pt>
                <c:pt idx="2">
                  <c:v>CGAB</c:v>
                </c:pt>
                <c:pt idx="3">
                  <c:v>COPEX</c:v>
                </c:pt>
                <c:pt idx="4">
                  <c:v>DEAD</c:v>
                </c:pt>
                <c:pt idx="5">
                  <c:v>DGP</c:v>
                </c:pt>
                <c:pt idx="6">
                  <c:v>PROAD</c:v>
                </c:pt>
                <c:pt idx="7">
                  <c:v>PRODIN</c:v>
                </c:pt>
                <c:pt idx="8">
                  <c:v>PROEN</c:v>
                </c:pt>
                <c:pt idx="9">
                  <c:v>PROEX</c:v>
                </c:pt>
                <c:pt idx="10">
                  <c:v>PROPESP</c:v>
                </c:pt>
              </c:strCache>
            </c:strRef>
          </c:cat>
          <c:val>
            <c:numRef>
              <c:f>Monitor_Controle!$P$22:$P$33</c:f>
              <c:numCache>
                <c:formatCode>0%</c:formatCode>
                <c:ptCount val="11"/>
                <c:pt idx="0">
                  <c:v>0.10810810810810811</c:v>
                </c:pt>
                <c:pt idx="1">
                  <c:v>1.8518518518518517E-2</c:v>
                </c:pt>
                <c:pt idx="2">
                  <c:v>0.26315789473684209</c:v>
                </c:pt>
                <c:pt idx="3">
                  <c:v>5.2631578947368418E-2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7.1326676176890159E-3</c:v>
                </c:pt>
                <c:pt idx="8">
                  <c:v>8.9171974522292988E-2</c:v>
                </c:pt>
                <c:pt idx="9">
                  <c:v>7.9872204472843447E-2</c:v>
                </c:pt>
                <c:pt idx="10">
                  <c:v>2.6666666666666668E-2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F7-41D1-BBE3-35ADAB8154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cylinder"/>
        <c:axId val="347792384"/>
        <c:axId val="189331648"/>
        <c:axId val="0"/>
      </c:bar3DChart>
      <c:catAx>
        <c:axId val="34779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9331648"/>
        <c:crosses val="autoZero"/>
        <c:auto val="1"/>
        <c:lblAlgn val="ctr"/>
        <c:lblOffset val="100"/>
        <c:noMultiLvlLbl val="0"/>
      </c:catAx>
      <c:valAx>
        <c:axId val="189331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47792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 sz="2000"/>
              <a:t>Tarefas que necessitam de</a:t>
            </a:r>
            <a:r>
              <a:rPr lang="pt-BR" sz="2000" baseline="0"/>
              <a:t> atualização</a:t>
            </a:r>
            <a:endParaRPr lang="pt-BR" sz="2000"/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Monitor_Controle!$P$3</c:f>
              <c:strCache>
                <c:ptCount val="1"/>
                <c:pt idx="0">
                  <c:v>Necessitam atualizar (%)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755-4565-90FE-8C6C5860BB51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2-8755-4565-90FE-8C6C5860BB51}"/>
              </c:ext>
            </c:extLst>
          </c:dPt>
          <c:dPt>
            <c:idx val="4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40000" dist="23000" dir="5400000" rotWithShape="0">
                  <a:srgbClr val="C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3AF7-41D1-BBE3-35ADAB815492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6-8755-4565-90FE-8C6C5860BB51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8755-4565-90FE-8C6C5860BB51}"/>
              </c:ext>
            </c:extLst>
          </c:dPt>
          <c:dPt>
            <c:idx val="8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8755-4565-90FE-8C6C5860BB51}"/>
              </c:ext>
            </c:extLst>
          </c:dPt>
          <c:dLbls>
            <c:dLbl>
              <c:idx val="0"/>
              <c:layout>
                <c:manualLayout>
                  <c:x val="1.317244829969622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755-4565-90FE-8C6C5860BB51}"/>
                </c:ext>
              </c:extLst>
            </c:dLbl>
            <c:dLbl>
              <c:idx val="4"/>
              <c:layout>
                <c:manualLayout>
                  <c:x val="8.4705885491649299E-3"/>
                  <c:y val="-4.31691637176370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F7-41D1-BBE3-35ADAB815492}"/>
                </c:ext>
              </c:extLst>
            </c:dLbl>
            <c:dLbl>
              <c:idx val="6"/>
              <c:layout>
                <c:manualLayout>
                  <c:x val="7.9034689798177342E-3"/>
                  <c:y val="2.114608447777574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755-4565-90FE-8C6C5860BB51}"/>
                </c:ext>
              </c:extLst>
            </c:dLbl>
            <c:dLbl>
              <c:idx val="7"/>
              <c:layout>
                <c:manualLayout>
                  <c:x val="1.053795863975698E-2"/>
                  <c:y val="-7.753474739715664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755-4565-90FE-8C6C5860BB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Monitor_Controle!$A$7:$A$15</c:f>
              <c:strCache>
                <c:ptCount val="9"/>
                <c:pt idx="0">
                  <c:v>Ariquemes</c:v>
                </c:pt>
                <c:pt idx="1">
                  <c:v>Cacoal</c:v>
                </c:pt>
                <c:pt idx="2">
                  <c:v>Colorado do Oeste</c:v>
                </c:pt>
                <c:pt idx="3">
                  <c:v>Guajará-Mirim</c:v>
                </c:pt>
                <c:pt idx="4">
                  <c:v>Jaru</c:v>
                </c:pt>
                <c:pt idx="5">
                  <c:v>Ji-Paraná</c:v>
                </c:pt>
                <c:pt idx="6">
                  <c:v>PVH Calama</c:v>
                </c:pt>
                <c:pt idx="7">
                  <c:v>PVH Zona Norte</c:v>
                </c:pt>
                <c:pt idx="8">
                  <c:v>Vilhena</c:v>
                </c:pt>
              </c:strCache>
            </c:strRef>
          </c:cat>
          <c:val>
            <c:numRef>
              <c:f>Monitor_Controle!$P$7:$P$15</c:f>
              <c:numCache>
                <c:formatCode>0.0%</c:formatCode>
                <c:ptCount val="9"/>
                <c:pt idx="0">
                  <c:v>0</c:v>
                </c:pt>
                <c:pt idx="1">
                  <c:v>0.28915662650602408</c:v>
                </c:pt>
                <c:pt idx="2">
                  <c:v>7.6744186046511634E-2</c:v>
                </c:pt>
                <c:pt idx="3">
                  <c:v>1.1389521640091117E-2</c:v>
                </c:pt>
                <c:pt idx="4">
                  <c:v>4.2735042735042739E-3</c:v>
                </c:pt>
                <c:pt idx="5">
                  <c:v>5.263157894736842E-3</c:v>
                </c:pt>
                <c:pt idx="6">
                  <c:v>0.1044776119402985</c:v>
                </c:pt>
                <c:pt idx="7">
                  <c:v>4.072398190045249E-2</c:v>
                </c:pt>
                <c:pt idx="8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F7-41D1-BBE3-35ADAB8154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cylinder"/>
        <c:axId val="348333568"/>
        <c:axId val="356488832"/>
        <c:axId val="0"/>
      </c:bar3DChart>
      <c:catAx>
        <c:axId val="348333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6488832"/>
        <c:crosses val="autoZero"/>
        <c:auto val="1"/>
        <c:lblAlgn val="ctr"/>
        <c:lblOffset val="100"/>
        <c:noMultiLvlLbl val="0"/>
      </c:catAx>
      <c:valAx>
        <c:axId val="356488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4833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 sz="2000"/>
              <a:t>Tarefas</a:t>
            </a:r>
            <a:r>
              <a:rPr lang="pt-BR" sz="2000" baseline="0"/>
              <a:t> em execução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Monitor_Controle!$G$21</c:f>
              <c:strCache>
                <c:ptCount val="1"/>
                <c:pt idx="0">
                  <c:v>Em Andamento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chemeClr val="accent1"/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4"/>
            <c:invertIfNegative val="0"/>
            <c:bubble3D val="0"/>
            <c:spPr>
              <a:solidFill>
                <a:srgbClr val="0070C0"/>
              </a:solidFill>
              <a:ln>
                <a:solidFill>
                  <a:schemeClr val="accent1"/>
                </a:solidFill>
              </a:ln>
              <a:effectLst>
                <a:outerShdw blurRad="40000" dist="23000" dir="5400000" rotWithShape="0">
                  <a:srgbClr val="C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3AF7-41D1-BBE3-35ADAB815492}"/>
              </c:ext>
            </c:extLst>
          </c:dPt>
          <c:dLbls>
            <c:dLbl>
              <c:idx val="4"/>
              <c:layout>
                <c:manualLayout>
                  <c:x val="8.4705885491649299E-3"/>
                  <c:y val="-4.31691637176370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F7-41D1-BBE3-35ADAB8154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Monitor_Controle!$A$22:$A$33</c:f>
              <c:strCache>
                <c:ptCount val="11"/>
                <c:pt idx="0">
                  <c:v>ARINT</c:v>
                </c:pt>
                <c:pt idx="1">
                  <c:v>ASCOM</c:v>
                </c:pt>
                <c:pt idx="2">
                  <c:v>CGAB</c:v>
                </c:pt>
                <c:pt idx="3">
                  <c:v>COPEX</c:v>
                </c:pt>
                <c:pt idx="4">
                  <c:v>DEAD</c:v>
                </c:pt>
                <c:pt idx="5">
                  <c:v>DGP</c:v>
                </c:pt>
                <c:pt idx="6">
                  <c:v>PROAD</c:v>
                </c:pt>
                <c:pt idx="7">
                  <c:v>PRODIN</c:v>
                </c:pt>
                <c:pt idx="8">
                  <c:v>PROEN</c:v>
                </c:pt>
                <c:pt idx="9">
                  <c:v>PROEX</c:v>
                </c:pt>
                <c:pt idx="10">
                  <c:v>PROPESP</c:v>
                </c:pt>
              </c:strCache>
            </c:strRef>
          </c:cat>
          <c:val>
            <c:numRef>
              <c:f>Monitor_Controle!$G$22:$G$33</c:f>
              <c:numCache>
                <c:formatCode>_-* #,##0_-;\-* #,##0_-;_-* "-"??_-;_-@_-</c:formatCode>
                <c:ptCount val="11"/>
                <c:pt idx="0">
                  <c:v>12</c:v>
                </c:pt>
                <c:pt idx="1">
                  <c:v>29</c:v>
                </c:pt>
                <c:pt idx="2">
                  <c:v>38</c:v>
                </c:pt>
                <c:pt idx="3">
                  <c:v>11</c:v>
                </c:pt>
                <c:pt idx="4">
                  <c:v>21</c:v>
                </c:pt>
                <c:pt idx="5">
                  <c:v>73</c:v>
                </c:pt>
                <c:pt idx="6">
                  <c:v>22</c:v>
                </c:pt>
                <c:pt idx="7">
                  <c:v>141</c:v>
                </c:pt>
                <c:pt idx="8">
                  <c:v>168</c:v>
                </c:pt>
                <c:pt idx="9">
                  <c:v>86</c:v>
                </c:pt>
                <c:pt idx="1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F7-41D1-BBE3-35ADAB8154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cylinder"/>
        <c:axId val="241289728"/>
        <c:axId val="251746496"/>
        <c:axId val="0"/>
      </c:bar3DChart>
      <c:catAx>
        <c:axId val="241289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1746496"/>
        <c:crosses val="autoZero"/>
        <c:auto val="1"/>
        <c:lblAlgn val="ctr"/>
        <c:lblOffset val="100"/>
        <c:noMultiLvlLbl val="0"/>
      </c:catAx>
      <c:valAx>
        <c:axId val="251746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41289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 sz="2000"/>
              <a:t>Tarefas em execução 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Monitor_Controle!$G$21</c:f>
              <c:strCache>
                <c:ptCount val="1"/>
                <c:pt idx="0">
                  <c:v>Em Andamento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chemeClr val="accent1"/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4"/>
            <c:invertIfNegative val="0"/>
            <c:bubble3D val="0"/>
            <c:spPr>
              <a:solidFill>
                <a:srgbClr val="0070C0"/>
              </a:solidFill>
              <a:ln>
                <a:solidFill>
                  <a:schemeClr val="accent1"/>
                </a:solidFill>
              </a:ln>
              <a:effectLst>
                <a:outerShdw blurRad="40000" dist="23000" dir="5400000" rotWithShape="0">
                  <a:srgbClr val="C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3AF7-41D1-BBE3-35ADAB815492}"/>
              </c:ext>
            </c:extLst>
          </c:dPt>
          <c:dLbls>
            <c:dLbl>
              <c:idx val="4"/>
              <c:layout>
                <c:manualLayout>
                  <c:x val="8.4705885491649299E-3"/>
                  <c:y val="-4.31691637176370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F7-41D1-BBE3-35ADAB8154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Monitor_Controle!$A$7:$A$15</c:f>
              <c:strCache>
                <c:ptCount val="9"/>
                <c:pt idx="0">
                  <c:v>Ariquemes</c:v>
                </c:pt>
                <c:pt idx="1">
                  <c:v>Cacoal</c:v>
                </c:pt>
                <c:pt idx="2">
                  <c:v>Colorado do Oeste</c:v>
                </c:pt>
                <c:pt idx="3">
                  <c:v>Guajará-Mirim</c:v>
                </c:pt>
                <c:pt idx="4">
                  <c:v>Jaru</c:v>
                </c:pt>
                <c:pt idx="5">
                  <c:v>Ji-Paraná</c:v>
                </c:pt>
                <c:pt idx="6">
                  <c:v>PVH Calama</c:v>
                </c:pt>
                <c:pt idx="7">
                  <c:v>PVH Zona Norte</c:v>
                </c:pt>
                <c:pt idx="8">
                  <c:v>Vilhena</c:v>
                </c:pt>
              </c:strCache>
            </c:strRef>
          </c:cat>
          <c:val>
            <c:numRef>
              <c:f>Monitor_Controle!$G$7:$G$15</c:f>
              <c:numCache>
                <c:formatCode>_-* #,##0_-;\-* #,##0_-;_-* "-"??_-;_-@_-</c:formatCode>
                <c:ptCount val="9"/>
                <c:pt idx="0">
                  <c:v>130</c:v>
                </c:pt>
                <c:pt idx="1">
                  <c:v>55</c:v>
                </c:pt>
                <c:pt idx="2">
                  <c:v>279</c:v>
                </c:pt>
                <c:pt idx="3">
                  <c:v>293</c:v>
                </c:pt>
                <c:pt idx="4">
                  <c:v>177</c:v>
                </c:pt>
                <c:pt idx="5">
                  <c:v>399</c:v>
                </c:pt>
                <c:pt idx="6">
                  <c:v>51</c:v>
                </c:pt>
                <c:pt idx="7">
                  <c:v>77</c:v>
                </c:pt>
                <c:pt idx="8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F7-41D1-BBE3-35ADAB8154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cylinder"/>
        <c:axId val="241292288"/>
        <c:axId val="343295680"/>
        <c:axId val="0"/>
      </c:bar3DChart>
      <c:catAx>
        <c:axId val="241292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43295680"/>
        <c:crosses val="autoZero"/>
        <c:auto val="1"/>
        <c:lblAlgn val="ctr"/>
        <c:lblOffset val="100"/>
        <c:noMultiLvlLbl val="0"/>
      </c:catAx>
      <c:valAx>
        <c:axId val="343295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41292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 sz="2000" dirty="0" smtClean="0"/>
              <a:t>Realizações </a:t>
            </a:r>
            <a:r>
              <a:rPr lang="pt-BR" sz="2000" dirty="0"/>
              <a:t>no período - </a:t>
            </a:r>
            <a:r>
              <a:rPr lang="pt-BR" sz="2000" i="1" dirty="0"/>
              <a:t>Campi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Monitor_Controle!$U$3</c:f>
              <c:strCache>
                <c:ptCount val="1"/>
                <c:pt idx="0">
                  <c:v>(%) Previstas para o período apurado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solidFill>
                <a:schemeClr val="accent1"/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accent1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A61C-49FF-9676-DEEE3E3A1C9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accent1"/>
                </a:solidFill>
              </a:ln>
              <a:effectLst>
                <a:outerShdw blurRad="40000" dist="23000" dir="5400000" rotWithShape="0">
                  <a:srgbClr val="C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3AF7-41D1-BBE3-35ADAB815492}"/>
              </c:ext>
            </c:extLst>
          </c:dPt>
          <c:dPt>
            <c:idx val="6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accent1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A61C-49FF-9676-DEEE3E3A1C96}"/>
              </c:ext>
            </c:extLst>
          </c:dPt>
          <c:dPt>
            <c:idx val="7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accent1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A61C-49FF-9676-DEEE3E3A1C96}"/>
              </c:ext>
            </c:extLst>
          </c:dPt>
          <c:dLbls>
            <c:dLbl>
              <c:idx val="3"/>
              <c:layout>
                <c:manualLayout>
                  <c:x val="9.2109996535254535E-3"/>
                  <c:y val="-9.49320094124715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61C-49FF-9676-DEEE3E3A1C96}"/>
                </c:ext>
              </c:extLst>
            </c:dLbl>
            <c:dLbl>
              <c:idx val="4"/>
              <c:layout>
                <c:manualLayout>
                  <c:x val="8.4705885491649299E-3"/>
                  <c:y val="-4.31691637176370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F7-41D1-BBE3-35ADAB815492}"/>
                </c:ext>
              </c:extLst>
            </c:dLbl>
            <c:dLbl>
              <c:idx val="6"/>
              <c:layout>
                <c:manualLayout>
                  <c:x val="5.2634283734432404E-3"/>
                  <c:y val="-6.11784060658147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61C-49FF-9676-DEEE3E3A1C96}"/>
                </c:ext>
              </c:extLst>
            </c:dLbl>
            <c:dLbl>
              <c:idx val="7"/>
              <c:layout>
                <c:manualLayout>
                  <c:x val="5.2634283734431441E-3"/>
                  <c:y val="-3.16440031374906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61C-49FF-9676-DEEE3E3A1C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Monitor_Controle!$A$7:$A$15</c:f>
              <c:strCache>
                <c:ptCount val="9"/>
                <c:pt idx="0">
                  <c:v>Ariquemes</c:v>
                </c:pt>
                <c:pt idx="1">
                  <c:v>Cacoal</c:v>
                </c:pt>
                <c:pt idx="2">
                  <c:v>Colorado do Oeste</c:v>
                </c:pt>
                <c:pt idx="3">
                  <c:v>Guajará-Mirim</c:v>
                </c:pt>
                <c:pt idx="4">
                  <c:v>Jaru</c:v>
                </c:pt>
                <c:pt idx="5">
                  <c:v>Ji-Paraná</c:v>
                </c:pt>
                <c:pt idx="6">
                  <c:v>PVH Calama</c:v>
                </c:pt>
                <c:pt idx="7">
                  <c:v>PVH Zona Norte</c:v>
                </c:pt>
                <c:pt idx="8">
                  <c:v>Vilhena</c:v>
                </c:pt>
              </c:strCache>
            </c:strRef>
          </c:cat>
          <c:val>
            <c:numRef>
              <c:f>Monitor_Controle!$U$7:$U$15</c:f>
              <c:numCache>
                <c:formatCode>0.00%</c:formatCode>
                <c:ptCount val="9"/>
                <c:pt idx="0">
                  <c:v>4.790419161676647E-2</c:v>
                </c:pt>
                <c:pt idx="1">
                  <c:v>1.2048192771084338E-2</c:v>
                </c:pt>
                <c:pt idx="2">
                  <c:v>1.3953488372093023E-2</c:v>
                </c:pt>
                <c:pt idx="3">
                  <c:v>9.1116173120728925E-3</c:v>
                </c:pt>
                <c:pt idx="4">
                  <c:v>5.128205128205128E-2</c:v>
                </c:pt>
                <c:pt idx="5">
                  <c:v>3.9473684210526314E-2</c:v>
                </c:pt>
                <c:pt idx="6">
                  <c:v>4.9751243781094526E-3</c:v>
                </c:pt>
                <c:pt idx="7">
                  <c:v>0</c:v>
                </c:pt>
                <c:pt idx="8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F7-41D1-BBE3-35ADAB81549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cylinder"/>
        <c:axId val="241666048"/>
        <c:axId val="343298560"/>
        <c:axId val="0"/>
      </c:bar3DChart>
      <c:catAx>
        <c:axId val="241666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43298560"/>
        <c:crosses val="autoZero"/>
        <c:auto val="1"/>
        <c:lblAlgn val="ctr"/>
        <c:lblOffset val="100"/>
        <c:noMultiLvlLbl val="0"/>
      </c:catAx>
      <c:valAx>
        <c:axId val="343298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41666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B6C7C1-4EE0-45ED-9C27-FE13BB9B7393}" type="doc">
      <dgm:prSet loTypeId="urn:microsoft.com/office/officeart/2008/layout/VerticalCurvedList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pt-BR"/>
        </a:p>
      </dgm:t>
    </dgm:pt>
    <dgm:pt modelId="{C833571F-67DF-460D-88A5-BB18013C0250}">
      <dgm:prSet phldrT="[Texto]"/>
      <dgm:spPr/>
      <dgm:t>
        <a:bodyPr/>
        <a:lstStyle/>
        <a:p>
          <a:r>
            <a:rPr lang="pt-BR" smtClean="0">
              <a:latin typeface="Carlito" panose="020F0502020204030204" pitchFamily="34" charset="0"/>
              <a:cs typeface="Carlito" panose="020F0502020204030204" pitchFamily="34" charset="0"/>
            </a:rPr>
            <a:t>Tarefas inseridas;</a:t>
          </a:r>
          <a:endParaRPr lang="pt-BR" dirty="0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866D1D72-F8A7-4C72-9588-FCB6CA8F4722}" type="parTrans" cxnId="{36D4C450-0DB5-47D1-8B5D-30BEE2657A9E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E2A29BA5-FF9B-46E5-8CC3-4BD696EAB94B}" type="sibTrans" cxnId="{36D4C450-0DB5-47D1-8B5D-30BEE2657A9E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95E3BC97-3783-4F3B-963A-524876A6F61C}">
      <dgm:prSet/>
      <dgm:spPr/>
      <dgm:t>
        <a:bodyPr/>
        <a:lstStyle/>
        <a:p>
          <a:r>
            <a:rPr lang="pt-BR" smtClean="0">
              <a:latin typeface="Carlito" panose="020F0502020204030204" pitchFamily="34" charset="0"/>
              <a:cs typeface="Carlito" panose="020F0502020204030204" pitchFamily="34" charset="0"/>
            </a:rPr>
            <a:t>Tarefas atrasadas;</a:t>
          </a:r>
          <a:endParaRPr lang="pt-BR" dirty="0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8F14D324-B820-48C8-8027-FD9FABF7F0AA}" type="parTrans" cxnId="{EAEC0E2C-2EEE-4E25-A1B3-763F7608A4B9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84E1464C-8305-4053-A6AF-B358EE2E041D}" type="sibTrans" cxnId="{EAEC0E2C-2EEE-4E25-A1B3-763F7608A4B9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8AB31BDB-4A2B-492D-950E-A1EF47244C88}">
      <dgm:prSet/>
      <dgm:spPr/>
      <dgm:t>
        <a:bodyPr/>
        <a:lstStyle/>
        <a:p>
          <a:r>
            <a:rPr lang="pt-BR" smtClean="0">
              <a:latin typeface="Carlito" panose="020F0502020204030204" pitchFamily="34" charset="0"/>
              <a:cs typeface="Carlito" panose="020F0502020204030204" pitchFamily="34" charset="0"/>
            </a:rPr>
            <a:t>Não gerenciáveis;</a:t>
          </a:r>
          <a:endParaRPr lang="pt-BR" dirty="0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D7AD165C-686C-4A50-A478-1AA347A7786F}" type="parTrans" cxnId="{DC3FA76E-E1EA-43B7-867E-2A2F2133F71E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5B32C85F-C971-4518-8022-2560A9A3D773}" type="sibTrans" cxnId="{DC3FA76E-E1EA-43B7-867E-2A2F2133F71E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61EB0DDE-2013-4756-B766-DFE055FE7B13}">
      <dgm:prSet/>
      <dgm:spPr/>
      <dgm:t>
        <a:bodyPr/>
        <a:lstStyle/>
        <a:p>
          <a:r>
            <a:rPr lang="pt-BR" smtClean="0">
              <a:latin typeface="Carlito" panose="020F0502020204030204" pitchFamily="34" charset="0"/>
              <a:cs typeface="Carlito" panose="020F0502020204030204" pitchFamily="34" charset="0"/>
            </a:rPr>
            <a:t>Necessitam de atualização</a:t>
          </a:r>
          <a:endParaRPr lang="pt-BR" dirty="0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7EF3D3D3-A576-4D60-B9D1-49181A55B5F2}" type="parTrans" cxnId="{8FB5AF7B-22E4-45D8-991E-4EC54FCA32F1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E26EE039-8D2D-4EF9-9B0C-0899949B195B}" type="sibTrans" cxnId="{8FB5AF7B-22E4-45D8-991E-4EC54FCA32F1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92A6FF2E-FFA3-4D1C-9A78-D74698E7BAD0}">
      <dgm:prSet/>
      <dgm:spPr/>
      <dgm:t>
        <a:bodyPr/>
        <a:lstStyle/>
        <a:p>
          <a:r>
            <a:rPr lang="pt-BR" smtClean="0">
              <a:latin typeface="Carlito" panose="020F0502020204030204" pitchFamily="34" charset="0"/>
              <a:cs typeface="Carlito" panose="020F0502020204030204" pitchFamily="34" charset="0"/>
            </a:rPr>
            <a:t>Em execução</a:t>
          </a:r>
          <a:endParaRPr lang="pt-BR" dirty="0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549C5D28-74B7-4507-BB67-B63D937FFB87}" type="parTrans" cxnId="{4E9A8E8F-7E24-44C8-9D6A-F438F8B4DD6D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34D2A5CD-4BF3-443E-B910-1F0C09592530}" type="sibTrans" cxnId="{4E9A8E8F-7E24-44C8-9D6A-F438F8B4DD6D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46C97F75-30E4-4883-9775-212BFE1503DB}">
      <dgm:prSet/>
      <dgm:spPr/>
      <dgm:t>
        <a:bodyPr/>
        <a:lstStyle/>
        <a:p>
          <a:r>
            <a:rPr lang="pt-BR" smtClean="0">
              <a:latin typeface="Carlito" panose="020F0502020204030204" pitchFamily="34" charset="0"/>
              <a:cs typeface="Carlito" panose="020F0502020204030204" pitchFamily="34" charset="0"/>
            </a:rPr>
            <a:t>Resultados parciais do trimestre</a:t>
          </a:r>
          <a:endParaRPr lang="pt-BR" dirty="0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0EE6EEC7-F82B-4B14-98FA-13DC83A0CD62}" type="parTrans" cxnId="{5943EEB2-A570-4D97-8184-9CD0139BE591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7FBF360E-B48E-41F4-A9EC-85D9ED80B717}" type="sibTrans" cxnId="{5943EEB2-A570-4D97-8184-9CD0139BE591}">
      <dgm:prSet/>
      <dgm:spPr/>
      <dgm:t>
        <a:bodyPr/>
        <a:lstStyle/>
        <a:p>
          <a:endParaRPr lang="pt-BR">
            <a:latin typeface="Carlito" panose="020F0502020204030204" pitchFamily="34" charset="0"/>
            <a:cs typeface="Carlito" panose="020F0502020204030204" pitchFamily="34" charset="0"/>
          </a:endParaRPr>
        </a:p>
      </dgm:t>
    </dgm:pt>
    <dgm:pt modelId="{56591780-5773-40B1-9AA9-5584511C6A68}" type="pres">
      <dgm:prSet presAssocID="{27B6C7C1-4EE0-45ED-9C27-FE13BB9B739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5538EED9-389E-41FC-8960-18E9304EB648}" type="pres">
      <dgm:prSet presAssocID="{27B6C7C1-4EE0-45ED-9C27-FE13BB9B7393}" presName="Name1" presStyleCnt="0"/>
      <dgm:spPr/>
    </dgm:pt>
    <dgm:pt modelId="{C81C0582-576A-4AF6-BF88-6D7680E1BBE3}" type="pres">
      <dgm:prSet presAssocID="{27B6C7C1-4EE0-45ED-9C27-FE13BB9B7393}" presName="cycle" presStyleCnt="0"/>
      <dgm:spPr/>
    </dgm:pt>
    <dgm:pt modelId="{304D1371-BD43-479E-B822-C52B66B59324}" type="pres">
      <dgm:prSet presAssocID="{27B6C7C1-4EE0-45ED-9C27-FE13BB9B7393}" presName="srcNode" presStyleLbl="node1" presStyleIdx="0" presStyleCnt="6"/>
      <dgm:spPr/>
    </dgm:pt>
    <dgm:pt modelId="{DBAB0F9C-C893-4363-9A39-12A42FA7DB30}" type="pres">
      <dgm:prSet presAssocID="{27B6C7C1-4EE0-45ED-9C27-FE13BB9B7393}" presName="conn" presStyleLbl="parChTrans1D2" presStyleIdx="0" presStyleCnt="1"/>
      <dgm:spPr/>
      <dgm:t>
        <a:bodyPr/>
        <a:lstStyle/>
        <a:p>
          <a:endParaRPr lang="pt-BR"/>
        </a:p>
      </dgm:t>
    </dgm:pt>
    <dgm:pt modelId="{9DF64392-D242-4526-AE0B-F44C2FE8490B}" type="pres">
      <dgm:prSet presAssocID="{27B6C7C1-4EE0-45ED-9C27-FE13BB9B7393}" presName="extraNode" presStyleLbl="node1" presStyleIdx="0" presStyleCnt="6"/>
      <dgm:spPr/>
    </dgm:pt>
    <dgm:pt modelId="{131B58F0-2E04-4089-979F-D3178D268F86}" type="pres">
      <dgm:prSet presAssocID="{27B6C7C1-4EE0-45ED-9C27-FE13BB9B7393}" presName="dstNode" presStyleLbl="node1" presStyleIdx="0" presStyleCnt="6"/>
      <dgm:spPr/>
    </dgm:pt>
    <dgm:pt modelId="{C413F4DC-1EEF-4C04-B27C-7CC76F3C9DC8}" type="pres">
      <dgm:prSet presAssocID="{C833571F-67DF-460D-88A5-BB18013C0250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6E65017-63E5-4CC4-9062-5CE1403A1D02}" type="pres">
      <dgm:prSet presAssocID="{C833571F-67DF-460D-88A5-BB18013C0250}" presName="accent_1" presStyleCnt="0"/>
      <dgm:spPr/>
    </dgm:pt>
    <dgm:pt modelId="{437DF52B-0C3C-4C28-982D-49FCBACAF659}" type="pres">
      <dgm:prSet presAssocID="{C833571F-67DF-460D-88A5-BB18013C0250}" presName="accentRepeatNode" presStyleLbl="solidFgAcc1" presStyleIdx="0" presStyleCnt="6"/>
      <dgm:spPr/>
    </dgm:pt>
    <dgm:pt modelId="{7E179FCE-1C4F-4A93-906C-66255B097605}" type="pres">
      <dgm:prSet presAssocID="{95E3BC97-3783-4F3B-963A-524876A6F61C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21C84F2-499D-4EE9-995D-68F86DA84461}" type="pres">
      <dgm:prSet presAssocID="{95E3BC97-3783-4F3B-963A-524876A6F61C}" presName="accent_2" presStyleCnt="0"/>
      <dgm:spPr/>
    </dgm:pt>
    <dgm:pt modelId="{FD15CB0E-5018-4E4C-8CE7-EF6BA3E1E2F2}" type="pres">
      <dgm:prSet presAssocID="{95E3BC97-3783-4F3B-963A-524876A6F61C}" presName="accentRepeatNode" presStyleLbl="solidFgAcc1" presStyleIdx="1" presStyleCnt="6"/>
      <dgm:spPr/>
    </dgm:pt>
    <dgm:pt modelId="{DCA9DB85-1865-4C4E-B577-67D47C86EAA6}" type="pres">
      <dgm:prSet presAssocID="{8AB31BDB-4A2B-492D-950E-A1EF47244C88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9163D81-481B-4C0F-B3D5-ADA3965BA8E0}" type="pres">
      <dgm:prSet presAssocID="{8AB31BDB-4A2B-492D-950E-A1EF47244C88}" presName="accent_3" presStyleCnt="0"/>
      <dgm:spPr/>
    </dgm:pt>
    <dgm:pt modelId="{D1600FA9-4A9E-4F3B-9456-0AF177234384}" type="pres">
      <dgm:prSet presAssocID="{8AB31BDB-4A2B-492D-950E-A1EF47244C88}" presName="accentRepeatNode" presStyleLbl="solidFgAcc1" presStyleIdx="2" presStyleCnt="6"/>
      <dgm:spPr/>
    </dgm:pt>
    <dgm:pt modelId="{9B46B62B-3C20-416B-9E79-AC32FF4584FB}" type="pres">
      <dgm:prSet presAssocID="{61EB0DDE-2013-4756-B766-DFE055FE7B13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A8BD748-68B8-4D3C-87C9-3F10C2D31CDD}" type="pres">
      <dgm:prSet presAssocID="{61EB0DDE-2013-4756-B766-DFE055FE7B13}" presName="accent_4" presStyleCnt="0"/>
      <dgm:spPr/>
    </dgm:pt>
    <dgm:pt modelId="{0AC5E9BC-424C-4D8B-8124-D0271425CC6C}" type="pres">
      <dgm:prSet presAssocID="{61EB0DDE-2013-4756-B766-DFE055FE7B13}" presName="accentRepeatNode" presStyleLbl="solidFgAcc1" presStyleIdx="3" presStyleCnt="6"/>
      <dgm:spPr/>
    </dgm:pt>
    <dgm:pt modelId="{64A73148-1B3A-4421-A915-28420237D486}" type="pres">
      <dgm:prSet presAssocID="{92A6FF2E-FFA3-4D1C-9A78-D74698E7BAD0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AF78189-595A-4C03-B658-C472D5603B69}" type="pres">
      <dgm:prSet presAssocID="{92A6FF2E-FFA3-4D1C-9A78-D74698E7BAD0}" presName="accent_5" presStyleCnt="0"/>
      <dgm:spPr/>
    </dgm:pt>
    <dgm:pt modelId="{CD1963BB-ABB1-4269-91D3-64B313350756}" type="pres">
      <dgm:prSet presAssocID="{92A6FF2E-FFA3-4D1C-9A78-D74698E7BAD0}" presName="accentRepeatNode" presStyleLbl="solidFgAcc1" presStyleIdx="4" presStyleCnt="6"/>
      <dgm:spPr/>
    </dgm:pt>
    <dgm:pt modelId="{AD39557D-8DDB-427E-942C-5327EB52B87B}" type="pres">
      <dgm:prSet presAssocID="{46C97F75-30E4-4883-9775-212BFE1503DB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ECD3590-AAB0-46F6-8FDE-69816B7494C2}" type="pres">
      <dgm:prSet presAssocID="{46C97F75-30E4-4883-9775-212BFE1503DB}" presName="accent_6" presStyleCnt="0"/>
      <dgm:spPr/>
    </dgm:pt>
    <dgm:pt modelId="{F8232CDA-F96D-4A69-B1C5-0A9B0865BFF2}" type="pres">
      <dgm:prSet presAssocID="{46C97F75-30E4-4883-9775-212BFE1503DB}" presName="accentRepeatNode" presStyleLbl="solidFgAcc1" presStyleIdx="5" presStyleCnt="6"/>
      <dgm:spPr/>
    </dgm:pt>
  </dgm:ptLst>
  <dgm:cxnLst>
    <dgm:cxn modelId="{7357A8DC-9869-4CCC-92B8-AE728368B3DB}" type="presOf" srcId="{27B6C7C1-4EE0-45ED-9C27-FE13BB9B7393}" destId="{56591780-5773-40B1-9AA9-5584511C6A68}" srcOrd="0" destOrd="0" presId="urn:microsoft.com/office/officeart/2008/layout/VerticalCurvedList"/>
    <dgm:cxn modelId="{1E551E31-02CF-44CE-A3BC-D1DEB0DBE8A5}" type="presOf" srcId="{46C97F75-30E4-4883-9775-212BFE1503DB}" destId="{AD39557D-8DDB-427E-942C-5327EB52B87B}" srcOrd="0" destOrd="0" presId="urn:microsoft.com/office/officeart/2008/layout/VerticalCurvedList"/>
    <dgm:cxn modelId="{5CB636AA-462E-4814-B645-ADDE90391DF5}" type="presOf" srcId="{61EB0DDE-2013-4756-B766-DFE055FE7B13}" destId="{9B46B62B-3C20-416B-9E79-AC32FF4584FB}" srcOrd="0" destOrd="0" presId="urn:microsoft.com/office/officeart/2008/layout/VerticalCurvedList"/>
    <dgm:cxn modelId="{EA5740CA-D000-4A7B-8B8A-85A4049FEC16}" type="presOf" srcId="{92A6FF2E-FFA3-4D1C-9A78-D74698E7BAD0}" destId="{64A73148-1B3A-4421-A915-28420237D486}" srcOrd="0" destOrd="0" presId="urn:microsoft.com/office/officeart/2008/layout/VerticalCurvedList"/>
    <dgm:cxn modelId="{FD2BE3D3-4C61-41EB-A80D-F69495845EC9}" type="presOf" srcId="{8AB31BDB-4A2B-492D-950E-A1EF47244C88}" destId="{DCA9DB85-1865-4C4E-B577-67D47C86EAA6}" srcOrd="0" destOrd="0" presId="urn:microsoft.com/office/officeart/2008/layout/VerticalCurvedList"/>
    <dgm:cxn modelId="{36D4C450-0DB5-47D1-8B5D-30BEE2657A9E}" srcId="{27B6C7C1-4EE0-45ED-9C27-FE13BB9B7393}" destId="{C833571F-67DF-460D-88A5-BB18013C0250}" srcOrd="0" destOrd="0" parTransId="{866D1D72-F8A7-4C72-9588-FCB6CA8F4722}" sibTransId="{E2A29BA5-FF9B-46E5-8CC3-4BD696EAB94B}"/>
    <dgm:cxn modelId="{4E9A8E8F-7E24-44C8-9D6A-F438F8B4DD6D}" srcId="{27B6C7C1-4EE0-45ED-9C27-FE13BB9B7393}" destId="{92A6FF2E-FFA3-4D1C-9A78-D74698E7BAD0}" srcOrd="4" destOrd="0" parTransId="{549C5D28-74B7-4507-BB67-B63D937FFB87}" sibTransId="{34D2A5CD-4BF3-443E-B910-1F0C09592530}"/>
    <dgm:cxn modelId="{2666F847-E281-4308-B191-BF1D79C560DB}" type="presOf" srcId="{C833571F-67DF-460D-88A5-BB18013C0250}" destId="{C413F4DC-1EEF-4C04-B27C-7CC76F3C9DC8}" srcOrd="0" destOrd="0" presId="urn:microsoft.com/office/officeart/2008/layout/VerticalCurvedList"/>
    <dgm:cxn modelId="{DC3FA76E-E1EA-43B7-867E-2A2F2133F71E}" srcId="{27B6C7C1-4EE0-45ED-9C27-FE13BB9B7393}" destId="{8AB31BDB-4A2B-492D-950E-A1EF47244C88}" srcOrd="2" destOrd="0" parTransId="{D7AD165C-686C-4A50-A478-1AA347A7786F}" sibTransId="{5B32C85F-C971-4518-8022-2560A9A3D773}"/>
    <dgm:cxn modelId="{5943EEB2-A570-4D97-8184-9CD0139BE591}" srcId="{27B6C7C1-4EE0-45ED-9C27-FE13BB9B7393}" destId="{46C97F75-30E4-4883-9775-212BFE1503DB}" srcOrd="5" destOrd="0" parTransId="{0EE6EEC7-F82B-4B14-98FA-13DC83A0CD62}" sibTransId="{7FBF360E-B48E-41F4-A9EC-85D9ED80B717}"/>
    <dgm:cxn modelId="{7A49CC33-9617-4D69-B91F-7BA124B902B1}" type="presOf" srcId="{95E3BC97-3783-4F3B-963A-524876A6F61C}" destId="{7E179FCE-1C4F-4A93-906C-66255B097605}" srcOrd="0" destOrd="0" presId="urn:microsoft.com/office/officeart/2008/layout/VerticalCurvedList"/>
    <dgm:cxn modelId="{EAEC0E2C-2EEE-4E25-A1B3-763F7608A4B9}" srcId="{27B6C7C1-4EE0-45ED-9C27-FE13BB9B7393}" destId="{95E3BC97-3783-4F3B-963A-524876A6F61C}" srcOrd="1" destOrd="0" parTransId="{8F14D324-B820-48C8-8027-FD9FABF7F0AA}" sibTransId="{84E1464C-8305-4053-A6AF-B358EE2E041D}"/>
    <dgm:cxn modelId="{D63AECE2-FED7-44B2-8A9C-80A76F61B0F3}" type="presOf" srcId="{E2A29BA5-FF9B-46E5-8CC3-4BD696EAB94B}" destId="{DBAB0F9C-C893-4363-9A39-12A42FA7DB30}" srcOrd="0" destOrd="0" presId="urn:microsoft.com/office/officeart/2008/layout/VerticalCurvedList"/>
    <dgm:cxn modelId="{8FB5AF7B-22E4-45D8-991E-4EC54FCA32F1}" srcId="{27B6C7C1-4EE0-45ED-9C27-FE13BB9B7393}" destId="{61EB0DDE-2013-4756-B766-DFE055FE7B13}" srcOrd="3" destOrd="0" parTransId="{7EF3D3D3-A576-4D60-B9D1-49181A55B5F2}" sibTransId="{E26EE039-8D2D-4EF9-9B0C-0899949B195B}"/>
    <dgm:cxn modelId="{63BF348D-04CB-4625-B1F2-D3CBD8E2EBD1}" type="presParOf" srcId="{56591780-5773-40B1-9AA9-5584511C6A68}" destId="{5538EED9-389E-41FC-8960-18E9304EB648}" srcOrd="0" destOrd="0" presId="urn:microsoft.com/office/officeart/2008/layout/VerticalCurvedList"/>
    <dgm:cxn modelId="{8B2DA037-4546-4612-8F68-E6D15D9E2A05}" type="presParOf" srcId="{5538EED9-389E-41FC-8960-18E9304EB648}" destId="{C81C0582-576A-4AF6-BF88-6D7680E1BBE3}" srcOrd="0" destOrd="0" presId="urn:microsoft.com/office/officeart/2008/layout/VerticalCurvedList"/>
    <dgm:cxn modelId="{1C8367B0-6EA2-4B75-A7B7-C1850CB96195}" type="presParOf" srcId="{C81C0582-576A-4AF6-BF88-6D7680E1BBE3}" destId="{304D1371-BD43-479E-B822-C52B66B59324}" srcOrd="0" destOrd="0" presId="urn:microsoft.com/office/officeart/2008/layout/VerticalCurvedList"/>
    <dgm:cxn modelId="{F7741CFF-29B7-4BD0-9F17-EAEB98CDAD3B}" type="presParOf" srcId="{C81C0582-576A-4AF6-BF88-6D7680E1BBE3}" destId="{DBAB0F9C-C893-4363-9A39-12A42FA7DB30}" srcOrd="1" destOrd="0" presId="urn:microsoft.com/office/officeart/2008/layout/VerticalCurvedList"/>
    <dgm:cxn modelId="{BEB1E6F2-76C6-47A8-BDEC-0A32CA2A65D9}" type="presParOf" srcId="{C81C0582-576A-4AF6-BF88-6D7680E1BBE3}" destId="{9DF64392-D242-4526-AE0B-F44C2FE8490B}" srcOrd="2" destOrd="0" presId="urn:microsoft.com/office/officeart/2008/layout/VerticalCurvedList"/>
    <dgm:cxn modelId="{993C95D6-0F05-40CA-AD95-4EEE57872D1F}" type="presParOf" srcId="{C81C0582-576A-4AF6-BF88-6D7680E1BBE3}" destId="{131B58F0-2E04-4089-979F-D3178D268F86}" srcOrd="3" destOrd="0" presId="urn:microsoft.com/office/officeart/2008/layout/VerticalCurvedList"/>
    <dgm:cxn modelId="{9870E2A4-32B6-4AFB-871D-CBEB05F28FF9}" type="presParOf" srcId="{5538EED9-389E-41FC-8960-18E9304EB648}" destId="{C413F4DC-1EEF-4C04-B27C-7CC76F3C9DC8}" srcOrd="1" destOrd="0" presId="urn:microsoft.com/office/officeart/2008/layout/VerticalCurvedList"/>
    <dgm:cxn modelId="{2D78389C-11B5-4FD1-AEA2-A088CB151A8E}" type="presParOf" srcId="{5538EED9-389E-41FC-8960-18E9304EB648}" destId="{66E65017-63E5-4CC4-9062-5CE1403A1D02}" srcOrd="2" destOrd="0" presId="urn:microsoft.com/office/officeart/2008/layout/VerticalCurvedList"/>
    <dgm:cxn modelId="{34C8B4DB-D1B5-45D9-82A8-A83A38BE5352}" type="presParOf" srcId="{66E65017-63E5-4CC4-9062-5CE1403A1D02}" destId="{437DF52B-0C3C-4C28-982D-49FCBACAF659}" srcOrd="0" destOrd="0" presId="urn:microsoft.com/office/officeart/2008/layout/VerticalCurvedList"/>
    <dgm:cxn modelId="{77AD28B0-8D8B-44B5-A169-35798E73DF0E}" type="presParOf" srcId="{5538EED9-389E-41FC-8960-18E9304EB648}" destId="{7E179FCE-1C4F-4A93-906C-66255B097605}" srcOrd="3" destOrd="0" presId="urn:microsoft.com/office/officeart/2008/layout/VerticalCurvedList"/>
    <dgm:cxn modelId="{92E29648-479C-48FD-8A9F-F692235E7DD3}" type="presParOf" srcId="{5538EED9-389E-41FC-8960-18E9304EB648}" destId="{A21C84F2-499D-4EE9-995D-68F86DA84461}" srcOrd="4" destOrd="0" presId="urn:microsoft.com/office/officeart/2008/layout/VerticalCurvedList"/>
    <dgm:cxn modelId="{137FC5CD-FAB1-4B17-A713-E26C17A5AD37}" type="presParOf" srcId="{A21C84F2-499D-4EE9-995D-68F86DA84461}" destId="{FD15CB0E-5018-4E4C-8CE7-EF6BA3E1E2F2}" srcOrd="0" destOrd="0" presId="urn:microsoft.com/office/officeart/2008/layout/VerticalCurvedList"/>
    <dgm:cxn modelId="{84810265-3741-415A-89A4-5A0F025B1409}" type="presParOf" srcId="{5538EED9-389E-41FC-8960-18E9304EB648}" destId="{DCA9DB85-1865-4C4E-B577-67D47C86EAA6}" srcOrd="5" destOrd="0" presId="urn:microsoft.com/office/officeart/2008/layout/VerticalCurvedList"/>
    <dgm:cxn modelId="{119C9316-539B-4B5B-A6A3-CED983801A5D}" type="presParOf" srcId="{5538EED9-389E-41FC-8960-18E9304EB648}" destId="{09163D81-481B-4C0F-B3D5-ADA3965BA8E0}" srcOrd="6" destOrd="0" presId="urn:microsoft.com/office/officeart/2008/layout/VerticalCurvedList"/>
    <dgm:cxn modelId="{0FDF9466-7A65-41C9-B297-D7009C56D071}" type="presParOf" srcId="{09163D81-481B-4C0F-B3D5-ADA3965BA8E0}" destId="{D1600FA9-4A9E-4F3B-9456-0AF177234384}" srcOrd="0" destOrd="0" presId="urn:microsoft.com/office/officeart/2008/layout/VerticalCurvedList"/>
    <dgm:cxn modelId="{89A0C0E7-B256-456C-8AF9-B4DBBD1B7779}" type="presParOf" srcId="{5538EED9-389E-41FC-8960-18E9304EB648}" destId="{9B46B62B-3C20-416B-9E79-AC32FF4584FB}" srcOrd="7" destOrd="0" presId="urn:microsoft.com/office/officeart/2008/layout/VerticalCurvedList"/>
    <dgm:cxn modelId="{EE9D7D82-FECF-419A-9C94-0ADCACA6D5E3}" type="presParOf" srcId="{5538EED9-389E-41FC-8960-18E9304EB648}" destId="{CA8BD748-68B8-4D3C-87C9-3F10C2D31CDD}" srcOrd="8" destOrd="0" presId="urn:microsoft.com/office/officeart/2008/layout/VerticalCurvedList"/>
    <dgm:cxn modelId="{3D41EB6C-5D00-4E5E-834E-783C8A789658}" type="presParOf" srcId="{CA8BD748-68B8-4D3C-87C9-3F10C2D31CDD}" destId="{0AC5E9BC-424C-4D8B-8124-D0271425CC6C}" srcOrd="0" destOrd="0" presId="urn:microsoft.com/office/officeart/2008/layout/VerticalCurvedList"/>
    <dgm:cxn modelId="{4FB5090B-D460-42DB-9D11-AF470B6B9E53}" type="presParOf" srcId="{5538EED9-389E-41FC-8960-18E9304EB648}" destId="{64A73148-1B3A-4421-A915-28420237D486}" srcOrd="9" destOrd="0" presId="urn:microsoft.com/office/officeart/2008/layout/VerticalCurvedList"/>
    <dgm:cxn modelId="{62851D02-E701-482C-92B8-6DEA7BE205B8}" type="presParOf" srcId="{5538EED9-389E-41FC-8960-18E9304EB648}" destId="{9AF78189-595A-4C03-B658-C472D5603B69}" srcOrd="10" destOrd="0" presId="urn:microsoft.com/office/officeart/2008/layout/VerticalCurvedList"/>
    <dgm:cxn modelId="{BA43EE48-F956-46A4-A4AD-CA7E5AF81E9F}" type="presParOf" srcId="{9AF78189-595A-4C03-B658-C472D5603B69}" destId="{CD1963BB-ABB1-4269-91D3-64B313350756}" srcOrd="0" destOrd="0" presId="urn:microsoft.com/office/officeart/2008/layout/VerticalCurvedList"/>
    <dgm:cxn modelId="{AD1B9843-92D8-46EA-9571-8BEDD34CA002}" type="presParOf" srcId="{5538EED9-389E-41FC-8960-18E9304EB648}" destId="{AD39557D-8DDB-427E-942C-5327EB52B87B}" srcOrd="11" destOrd="0" presId="urn:microsoft.com/office/officeart/2008/layout/VerticalCurvedList"/>
    <dgm:cxn modelId="{797ADD49-2EDF-4AE8-8122-4B22E4890657}" type="presParOf" srcId="{5538EED9-389E-41FC-8960-18E9304EB648}" destId="{DECD3590-AAB0-46F6-8FDE-69816B7494C2}" srcOrd="12" destOrd="0" presId="urn:microsoft.com/office/officeart/2008/layout/VerticalCurvedList"/>
    <dgm:cxn modelId="{1CD6693E-F35F-4F92-A032-FD7FFD22F10F}" type="presParOf" srcId="{DECD3590-AAB0-46F6-8FDE-69816B7494C2}" destId="{F8232CDA-F96D-4A69-B1C5-0A9B0865BFF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AB0F9C-C893-4363-9A39-12A42FA7DB30}">
      <dsp:nvSpPr>
        <dsp:cNvPr id="0" name=""/>
        <dsp:cNvSpPr/>
      </dsp:nvSpPr>
      <dsp:spPr>
        <a:xfrm>
          <a:off x="-4919424" y="-753830"/>
          <a:ext cx="5858998" cy="5858998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13F4DC-1EEF-4C04-B27C-7CC76F3C9DC8}">
      <dsp:nvSpPr>
        <dsp:cNvPr id="0" name=""/>
        <dsp:cNvSpPr/>
      </dsp:nvSpPr>
      <dsp:spPr>
        <a:xfrm>
          <a:off x="350606" y="229141"/>
          <a:ext cx="7476368" cy="4581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362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smtClean="0">
              <a:latin typeface="Carlito" panose="020F0502020204030204" pitchFamily="34" charset="0"/>
              <a:cs typeface="Carlito" panose="020F0502020204030204" pitchFamily="34" charset="0"/>
            </a:rPr>
            <a:t>Tarefas inseridas;</a:t>
          </a:r>
          <a:endParaRPr lang="pt-BR" sz="2400" kern="1200" dirty="0">
            <a:latin typeface="Carlito" panose="020F0502020204030204" pitchFamily="34" charset="0"/>
            <a:cs typeface="Carlito" panose="020F0502020204030204" pitchFamily="34" charset="0"/>
          </a:endParaRPr>
        </a:p>
      </dsp:txBody>
      <dsp:txXfrm>
        <a:off x="350606" y="229141"/>
        <a:ext cx="7476368" cy="458108"/>
      </dsp:txXfrm>
    </dsp:sp>
    <dsp:sp modelId="{437DF52B-0C3C-4C28-982D-49FCBACAF659}">
      <dsp:nvSpPr>
        <dsp:cNvPr id="0" name=""/>
        <dsp:cNvSpPr/>
      </dsp:nvSpPr>
      <dsp:spPr>
        <a:xfrm>
          <a:off x="64288" y="171877"/>
          <a:ext cx="572636" cy="5726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179FCE-1C4F-4A93-906C-66255B097605}">
      <dsp:nvSpPr>
        <dsp:cNvPr id="0" name=""/>
        <dsp:cNvSpPr/>
      </dsp:nvSpPr>
      <dsp:spPr>
        <a:xfrm>
          <a:off x="727432" y="916217"/>
          <a:ext cx="7099542" cy="4581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362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smtClean="0">
              <a:latin typeface="Carlito" panose="020F0502020204030204" pitchFamily="34" charset="0"/>
              <a:cs typeface="Carlito" panose="020F0502020204030204" pitchFamily="34" charset="0"/>
            </a:rPr>
            <a:t>Tarefas atrasadas;</a:t>
          </a:r>
          <a:endParaRPr lang="pt-BR" sz="2400" kern="1200" dirty="0">
            <a:latin typeface="Carlito" panose="020F0502020204030204" pitchFamily="34" charset="0"/>
            <a:cs typeface="Carlito" panose="020F0502020204030204" pitchFamily="34" charset="0"/>
          </a:endParaRPr>
        </a:p>
      </dsp:txBody>
      <dsp:txXfrm>
        <a:off x="727432" y="916217"/>
        <a:ext cx="7099542" cy="458108"/>
      </dsp:txXfrm>
    </dsp:sp>
    <dsp:sp modelId="{FD15CB0E-5018-4E4C-8CE7-EF6BA3E1E2F2}">
      <dsp:nvSpPr>
        <dsp:cNvPr id="0" name=""/>
        <dsp:cNvSpPr/>
      </dsp:nvSpPr>
      <dsp:spPr>
        <a:xfrm>
          <a:off x="441114" y="858954"/>
          <a:ext cx="572636" cy="5726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A9DB85-1865-4C4E-B577-67D47C86EAA6}">
      <dsp:nvSpPr>
        <dsp:cNvPr id="0" name=""/>
        <dsp:cNvSpPr/>
      </dsp:nvSpPr>
      <dsp:spPr>
        <a:xfrm>
          <a:off x="899745" y="1603293"/>
          <a:ext cx="6927229" cy="4581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362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smtClean="0">
              <a:latin typeface="Carlito" panose="020F0502020204030204" pitchFamily="34" charset="0"/>
              <a:cs typeface="Carlito" panose="020F0502020204030204" pitchFamily="34" charset="0"/>
            </a:rPr>
            <a:t>Não gerenciáveis;</a:t>
          </a:r>
          <a:endParaRPr lang="pt-BR" sz="2400" kern="1200" dirty="0">
            <a:latin typeface="Carlito" panose="020F0502020204030204" pitchFamily="34" charset="0"/>
            <a:cs typeface="Carlito" panose="020F0502020204030204" pitchFamily="34" charset="0"/>
          </a:endParaRPr>
        </a:p>
      </dsp:txBody>
      <dsp:txXfrm>
        <a:off x="899745" y="1603293"/>
        <a:ext cx="6927229" cy="458108"/>
      </dsp:txXfrm>
    </dsp:sp>
    <dsp:sp modelId="{D1600FA9-4A9E-4F3B-9456-0AF177234384}">
      <dsp:nvSpPr>
        <dsp:cNvPr id="0" name=""/>
        <dsp:cNvSpPr/>
      </dsp:nvSpPr>
      <dsp:spPr>
        <a:xfrm>
          <a:off x="613427" y="1546030"/>
          <a:ext cx="572636" cy="5726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46B62B-3C20-416B-9E79-AC32FF4584FB}">
      <dsp:nvSpPr>
        <dsp:cNvPr id="0" name=""/>
        <dsp:cNvSpPr/>
      </dsp:nvSpPr>
      <dsp:spPr>
        <a:xfrm>
          <a:off x="899745" y="2289935"/>
          <a:ext cx="6927229" cy="4581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362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smtClean="0">
              <a:latin typeface="Carlito" panose="020F0502020204030204" pitchFamily="34" charset="0"/>
              <a:cs typeface="Carlito" panose="020F0502020204030204" pitchFamily="34" charset="0"/>
            </a:rPr>
            <a:t>Necessitam de atualização</a:t>
          </a:r>
          <a:endParaRPr lang="pt-BR" sz="2400" kern="1200" dirty="0">
            <a:latin typeface="Carlito" panose="020F0502020204030204" pitchFamily="34" charset="0"/>
            <a:cs typeface="Carlito" panose="020F0502020204030204" pitchFamily="34" charset="0"/>
          </a:endParaRPr>
        </a:p>
      </dsp:txBody>
      <dsp:txXfrm>
        <a:off x="899745" y="2289935"/>
        <a:ext cx="6927229" cy="458108"/>
      </dsp:txXfrm>
    </dsp:sp>
    <dsp:sp modelId="{0AC5E9BC-424C-4D8B-8124-D0271425CC6C}">
      <dsp:nvSpPr>
        <dsp:cNvPr id="0" name=""/>
        <dsp:cNvSpPr/>
      </dsp:nvSpPr>
      <dsp:spPr>
        <a:xfrm>
          <a:off x="613427" y="2232671"/>
          <a:ext cx="572636" cy="5726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A73148-1B3A-4421-A915-28420237D486}">
      <dsp:nvSpPr>
        <dsp:cNvPr id="0" name=""/>
        <dsp:cNvSpPr/>
      </dsp:nvSpPr>
      <dsp:spPr>
        <a:xfrm>
          <a:off x="727432" y="2977011"/>
          <a:ext cx="7099542" cy="4581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362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smtClean="0">
              <a:latin typeface="Carlito" panose="020F0502020204030204" pitchFamily="34" charset="0"/>
              <a:cs typeface="Carlito" panose="020F0502020204030204" pitchFamily="34" charset="0"/>
            </a:rPr>
            <a:t>Em execução</a:t>
          </a:r>
          <a:endParaRPr lang="pt-BR" sz="2400" kern="1200" dirty="0">
            <a:latin typeface="Carlito" panose="020F0502020204030204" pitchFamily="34" charset="0"/>
            <a:cs typeface="Carlito" panose="020F0502020204030204" pitchFamily="34" charset="0"/>
          </a:endParaRPr>
        </a:p>
      </dsp:txBody>
      <dsp:txXfrm>
        <a:off x="727432" y="2977011"/>
        <a:ext cx="7099542" cy="458108"/>
      </dsp:txXfrm>
    </dsp:sp>
    <dsp:sp modelId="{CD1963BB-ABB1-4269-91D3-64B313350756}">
      <dsp:nvSpPr>
        <dsp:cNvPr id="0" name=""/>
        <dsp:cNvSpPr/>
      </dsp:nvSpPr>
      <dsp:spPr>
        <a:xfrm>
          <a:off x="441114" y="2919747"/>
          <a:ext cx="572636" cy="5726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39557D-8DDB-427E-942C-5327EB52B87B}">
      <dsp:nvSpPr>
        <dsp:cNvPr id="0" name=""/>
        <dsp:cNvSpPr/>
      </dsp:nvSpPr>
      <dsp:spPr>
        <a:xfrm>
          <a:off x="350606" y="3664087"/>
          <a:ext cx="7476368" cy="4581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362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smtClean="0">
              <a:latin typeface="Carlito" panose="020F0502020204030204" pitchFamily="34" charset="0"/>
              <a:cs typeface="Carlito" panose="020F0502020204030204" pitchFamily="34" charset="0"/>
            </a:rPr>
            <a:t>Resultados parciais do trimestre</a:t>
          </a:r>
          <a:endParaRPr lang="pt-BR" sz="2400" kern="1200" dirty="0">
            <a:latin typeface="Carlito" panose="020F0502020204030204" pitchFamily="34" charset="0"/>
            <a:cs typeface="Carlito" panose="020F0502020204030204" pitchFamily="34" charset="0"/>
          </a:endParaRPr>
        </a:p>
      </dsp:txBody>
      <dsp:txXfrm>
        <a:off x="350606" y="3664087"/>
        <a:ext cx="7476368" cy="458108"/>
      </dsp:txXfrm>
    </dsp:sp>
    <dsp:sp modelId="{F8232CDA-F96D-4A69-B1C5-0A9B0865BFF2}">
      <dsp:nvSpPr>
        <dsp:cNvPr id="0" name=""/>
        <dsp:cNvSpPr/>
      </dsp:nvSpPr>
      <dsp:spPr>
        <a:xfrm>
          <a:off x="64288" y="3606824"/>
          <a:ext cx="572636" cy="5726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0.57491</cdr:x>
      <cdr:y>6.93889E-17</cdr:y>
    </cdr:from>
    <cdr:to>
      <cdr:x>0.64882</cdr:x>
      <cdr:y>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5038354" y="172689"/>
          <a:ext cx="647700" cy="1533525"/>
        </a:xfrm>
        <a:prstGeom xmlns:a="http://schemas.openxmlformats.org/drawingml/2006/main" prst="rect">
          <a:avLst/>
        </a:prstGeom>
        <a:ln xmlns:a="http://schemas.openxmlformats.org/drawingml/2006/main" w="28575">
          <a:solidFill>
            <a:srgbClr val="FFFF00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BR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867A0A-B9D4-4104-A8D5-51B604030751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AA41B4-47A4-4728-83BA-BFCEA5B5E2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8651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29081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29574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2497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731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6777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Slide de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0190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Cabeçalho da Seção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9502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Duas Partes de Conteúdo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59641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Comparação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92935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Somente Título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263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Em Branco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29585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Conteúdo com Legenda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08165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Imagem com Legenda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0481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48740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Título e Texto Vertical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317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Título e Texto Verticai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101528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Slide de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46930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Título e Conteúdo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69349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Cabeçalho da Seção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13743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Duas Partes de Conteúdo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91350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Comparação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64886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Somente Título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40394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Em Branco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45331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Conteúdo com Legenda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673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61951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Imagem com Legenda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41713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Título e Texto Vertical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41523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Título e Texto Verticai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41145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buClrTx/>
              <a:buFontTx/>
              <a:buNone/>
            </a:pPr>
            <a:endParaRPr sz="18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2918" y="1937130"/>
            <a:ext cx="8678163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993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4022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2839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620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2303858"/>
            <a:ext cx="9144000" cy="4554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buClrTx/>
              <a:buFontTx/>
              <a:buNone/>
            </a:pPr>
            <a:endParaRPr sz="18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07263" y="3354323"/>
            <a:ext cx="853440" cy="7894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buClrTx/>
              <a:buFontTx/>
              <a:buNone/>
            </a:pPr>
            <a:endParaRPr sz="18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591312" y="3343655"/>
            <a:ext cx="685800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buClrTx/>
              <a:buFontTx/>
              <a:buNone/>
            </a:pPr>
            <a:endParaRPr sz="18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07719" y="3354323"/>
            <a:ext cx="583692" cy="7894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buClrTx/>
              <a:buFontTx/>
              <a:buNone/>
            </a:pPr>
            <a:endParaRPr sz="18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922019" y="3354323"/>
            <a:ext cx="7936992" cy="7894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buClrTx/>
              <a:buFontTx/>
              <a:buNone/>
            </a:pPr>
            <a:endParaRPr sz="18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98120" y="4003547"/>
            <a:ext cx="2689860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buClrTx/>
              <a:buFontTx/>
              <a:buNone/>
            </a:pPr>
            <a:endParaRPr sz="18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2418588" y="4003547"/>
            <a:ext cx="2948940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buClrTx/>
              <a:buFontTx/>
              <a:buNone/>
            </a:pPr>
            <a:endParaRPr sz="18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4898135" y="4003547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buClrTx/>
              <a:buFontTx/>
              <a:buNone/>
            </a:pPr>
            <a:endParaRPr sz="18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198120" y="4514088"/>
            <a:ext cx="562356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buClrTx/>
              <a:buFontTx/>
              <a:buNone/>
            </a:pPr>
            <a:endParaRPr sz="18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11/18/2019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3006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6252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8219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49421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06272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26834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29057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21674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62783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6247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58842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57568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79936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18/11/2019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23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07518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18/11/2019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7455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18/11/2019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8836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18/11/2019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00793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18/11/2019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656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18/11/2019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43840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18/11/2019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3855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18/11/2019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85819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18/11/2019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82614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18/11/2019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77249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18/11/2019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818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8372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4699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768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151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8877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71066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889810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>
              <a:buClrTx/>
              <a:buFontTx/>
              <a:buNone/>
            </a:pPr>
            <a:endParaRPr sz="180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3707" y="438150"/>
            <a:ext cx="6196584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969" y="2137994"/>
            <a:ext cx="8878061" cy="3943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sz="18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1D8BD707-D9CF-40AE-B4C6-C98DA3205C09}" type="datetimeFigureOut">
              <a:rPr lang="en-US" sz="1800" kern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11/18/2019</a:t>
            </a:fld>
            <a:endParaRPr lang="en-US" sz="18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B6F15528-21DE-4FAA-801E-634DDDAF4B2B}" type="slidenum">
              <a:rPr sz="1800" kern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‹nº›</a:t>
            </a:fld>
            <a:endParaRPr sz="1800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4719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F00B7-85A9-8C4F-8DCF-0C72EC00F26F}" type="datetimeFigureOut">
              <a:rPr lang="pt-BR" smtClean="0"/>
              <a:t>18/11/2019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3389C-9EF5-6A4B-BA4B-8C664EA51C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4675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F00B7-85A9-8C4F-8DCF-0C72EC00F26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18/11/2019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3389C-9EF5-6A4B-BA4B-8C664EA51C2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485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3.png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2.png"/><Relationship Id="rId9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3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3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4.emf"/><Relationship Id="rId7" Type="http://schemas.openxmlformats.org/officeDocument/2006/relationships/diagramColors" Target="../diagrams/colors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3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3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3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3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3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5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5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9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9.xml"/><Relationship Id="rId4" Type="http://schemas.openxmlformats.org/officeDocument/2006/relationships/chart" Target="../charts/chart1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9.xml"/><Relationship Id="rId4" Type="http://schemas.openxmlformats.org/officeDocument/2006/relationships/chart" Target="../charts/char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0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5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9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4.emf"/><Relationship Id="rId7" Type="http://schemas.openxmlformats.org/officeDocument/2006/relationships/image" Target="../media/image58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5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6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9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61.png"/><Relationship Id="rId4" Type="http://schemas.openxmlformats.org/officeDocument/2006/relationships/image" Target="../media/image5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mailto:prodin@ifro.edu.br" TargetMode="Externa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63.emf"/><Relationship Id="rId4" Type="http://schemas.openxmlformats.org/officeDocument/2006/relationships/hyperlink" Target="mailto:dplan@ifro.edu.br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77223"/>
            <a:ext cx="7772400" cy="1445623"/>
          </a:xfrm>
        </p:spPr>
        <p:txBody>
          <a:bodyPr>
            <a:normAutofit/>
          </a:bodyPr>
          <a:lstStyle/>
          <a:p>
            <a:r>
              <a:rPr lang="pt-BR" sz="4800" b="1" dirty="0" smtClean="0">
                <a:latin typeface="Carlito" panose="020F0502020204030204" pitchFamily="34" charset="0"/>
                <a:ea typeface="Open Sans Extrabold" charset="0"/>
                <a:cs typeface="Carlito" panose="020F0502020204030204" pitchFamily="34" charset="0"/>
              </a:rPr>
              <a:t>Plano Anual de Trabalho</a:t>
            </a:r>
            <a:br>
              <a:rPr lang="pt-BR" sz="4800" b="1" dirty="0" smtClean="0">
                <a:latin typeface="Carlito" panose="020F0502020204030204" pitchFamily="34" charset="0"/>
                <a:ea typeface="Open Sans Extrabold" charset="0"/>
                <a:cs typeface="Carlito" panose="020F0502020204030204" pitchFamily="34" charset="0"/>
              </a:rPr>
            </a:br>
            <a:r>
              <a:rPr lang="pt-BR" sz="4800" b="1" dirty="0" smtClean="0">
                <a:latin typeface="Carlito" panose="020F0502020204030204" pitchFamily="34" charset="0"/>
                <a:ea typeface="Open Sans Extrabold" charset="0"/>
                <a:cs typeface="Carlito" panose="020F0502020204030204" pitchFamily="34" charset="0"/>
              </a:rPr>
              <a:t>2019</a:t>
            </a:r>
            <a:endParaRPr lang="pt-BR" sz="4800" b="1" dirty="0">
              <a:latin typeface="Carlito" panose="020F0502020204030204" pitchFamily="34" charset="0"/>
              <a:ea typeface="Open Sans Extrabold" charset="0"/>
              <a:cs typeface="Carlito" panose="020F050202020403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88326"/>
            <a:ext cx="6858000" cy="618309"/>
          </a:xfrm>
        </p:spPr>
        <p:txBody>
          <a:bodyPr>
            <a:normAutofit fontScale="70000" lnSpcReduction="20000"/>
          </a:bodyPr>
          <a:lstStyle/>
          <a:p>
            <a:r>
              <a:rPr lang="pt-BR" b="1" dirty="0" err="1" smtClean="0">
                <a:solidFill>
                  <a:schemeClr val="accent6">
                    <a:lumMod val="50000"/>
                  </a:schemeClr>
                </a:solidFill>
                <a:latin typeface="Carlito" panose="020F0502020204030204" pitchFamily="34" charset="0"/>
                <a:ea typeface="Open Sans Semibold" charset="0"/>
                <a:cs typeface="Carlito" panose="020F0502020204030204" pitchFamily="34" charset="0"/>
              </a:rPr>
              <a:t>Pró-reitoria</a:t>
            </a:r>
            <a:r>
              <a:rPr lang="pt-BR" b="1" dirty="0" smtClean="0">
                <a:solidFill>
                  <a:schemeClr val="accent6">
                    <a:lumMod val="50000"/>
                  </a:schemeClr>
                </a:solidFill>
                <a:latin typeface="Carlito" panose="020F0502020204030204" pitchFamily="34" charset="0"/>
                <a:ea typeface="Open Sans Semibold" charset="0"/>
                <a:cs typeface="Carlito" panose="020F0502020204030204" pitchFamily="34" charset="0"/>
              </a:rPr>
              <a:t> de Desenvolvimento Institucional</a:t>
            </a:r>
          </a:p>
          <a:p>
            <a:r>
              <a:rPr lang="pt-BR" b="1" dirty="0" smtClean="0">
                <a:solidFill>
                  <a:schemeClr val="accent6">
                    <a:lumMod val="50000"/>
                  </a:schemeClr>
                </a:solidFill>
                <a:latin typeface="Carlito" panose="020F0502020204030204" pitchFamily="34" charset="0"/>
                <a:ea typeface="Open Sans Semibold" charset="0"/>
                <a:cs typeface="Carlito" panose="020F0502020204030204" pitchFamily="34" charset="0"/>
              </a:rPr>
              <a:t>Diretoria de Planejamento</a:t>
            </a:r>
            <a:endParaRPr lang="pt-BR" b="1" dirty="0">
              <a:solidFill>
                <a:schemeClr val="accent6">
                  <a:lumMod val="50000"/>
                </a:schemeClr>
              </a:solidFill>
              <a:latin typeface="Carlito" panose="020F0502020204030204" pitchFamily="34" charset="0"/>
              <a:ea typeface="Open Sans Semibold" charset="0"/>
              <a:cs typeface="Carlito" panose="020F0502020204030204" pitchFamily="3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2360023" y="4585518"/>
            <a:ext cx="4423954" cy="584390"/>
            <a:chOff x="2033451" y="1497874"/>
            <a:chExt cx="5077098" cy="670668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0950" y="1497874"/>
              <a:ext cx="2562101" cy="670668"/>
            </a:xfrm>
            <a:prstGeom prst="rect">
              <a:avLst/>
            </a:prstGeom>
          </p:spPr>
        </p:pic>
        <p:grpSp>
          <p:nvGrpSpPr>
            <p:cNvPr id="8" name="Grupo 7"/>
            <p:cNvGrpSpPr/>
            <p:nvPr/>
          </p:nvGrpSpPr>
          <p:grpSpPr>
            <a:xfrm>
              <a:off x="2033451" y="1907177"/>
              <a:ext cx="5077098" cy="0"/>
              <a:chOff x="2107474" y="1907177"/>
              <a:chExt cx="5077098" cy="0"/>
            </a:xfrm>
          </p:grpSpPr>
          <p:cxnSp>
            <p:nvCxnSpPr>
              <p:cNvPr id="6" name="Conector Reto 5"/>
              <p:cNvCxnSpPr/>
              <p:nvPr/>
            </p:nvCxnSpPr>
            <p:spPr>
              <a:xfrm>
                <a:off x="2107474" y="1907177"/>
                <a:ext cx="722812" cy="0"/>
              </a:xfrm>
              <a:prstGeom prst="line">
                <a:avLst/>
              </a:prstGeom>
              <a:ln w="508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Conector Reto 6"/>
              <p:cNvCxnSpPr/>
              <p:nvPr/>
            </p:nvCxnSpPr>
            <p:spPr>
              <a:xfrm>
                <a:off x="6461760" y="1907177"/>
                <a:ext cx="722812" cy="0"/>
              </a:xfrm>
              <a:prstGeom prst="line">
                <a:avLst/>
              </a:prstGeom>
              <a:ln w="50800"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11930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77970" y="293298"/>
            <a:ext cx="8091577" cy="12162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latin typeface="Carlito" panose="020F0502020204030204" pitchFamily="34" charset="0"/>
                <a:cs typeface="Carlito" panose="020F0502020204030204" pitchFamily="34" charset="0"/>
              </a:rPr>
              <a:t>Gráfico – tarefas para atualizar - </a:t>
            </a:r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Campi</a:t>
            </a:r>
            <a:endParaRPr lang="pt-BR" sz="40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202330" y="6399311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Integrado de Planejamento</a:t>
            </a:r>
            <a:endParaRPr lang="pt-BR" sz="1050" dirty="0"/>
          </a:p>
        </p:txBody>
      </p:sp>
      <p:graphicFrame>
        <p:nvGraphicFramePr>
          <p:cNvPr id="9" name="Gráfico 8"/>
          <p:cNvGraphicFramePr>
            <a:graphicFrameLocks noGrp="1"/>
          </p:cNvGraphicFramePr>
          <p:nvPr/>
        </p:nvGraphicFramePr>
        <p:xfrm>
          <a:off x="-252132" y="420220"/>
          <a:ext cx="9648265" cy="6017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0587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34838" y="293298"/>
            <a:ext cx="8091577" cy="12162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latin typeface="Carlito" panose="020F0502020204030204" pitchFamily="34" charset="0"/>
                <a:cs typeface="Carlito" panose="020F0502020204030204" pitchFamily="34" charset="0"/>
              </a:rPr>
              <a:t>Gráfico – tarefas </a:t>
            </a:r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em execução - Reitoria</a:t>
            </a:r>
            <a:endParaRPr lang="pt-BR" sz="40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448573" y="6280929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</a:t>
            </a:r>
            <a:r>
              <a:rPr lang="pt-BR" sz="1050" dirty="0" err="1" smtClean="0"/>
              <a:t>Integ</a:t>
            </a:r>
            <a:r>
              <a:rPr lang="pt-BR" sz="1050" dirty="0" smtClean="0"/>
              <a:t>. Planejamento</a:t>
            </a:r>
            <a:r>
              <a:rPr lang="pt-BR" sz="1050" dirty="0"/>
              <a:t>.</a:t>
            </a:r>
          </a:p>
        </p:txBody>
      </p:sp>
      <p:graphicFrame>
        <p:nvGraphicFramePr>
          <p:cNvPr id="10" name="Gráfic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666229"/>
              </p:ext>
            </p:extLst>
          </p:nvPr>
        </p:nvGraphicFramePr>
        <p:xfrm>
          <a:off x="284670" y="1880559"/>
          <a:ext cx="8738559" cy="4287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311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77970" y="293298"/>
            <a:ext cx="8091577" cy="121623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latin typeface="Carlito" panose="020F0502020204030204" pitchFamily="34" charset="0"/>
                <a:cs typeface="Carlito" panose="020F0502020204030204" pitchFamily="34" charset="0"/>
              </a:rPr>
              <a:t>Gráfico – tarefas </a:t>
            </a:r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em execução - Campi</a:t>
            </a:r>
            <a:endParaRPr lang="pt-BR" sz="40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534839" y="6280929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Integrado de Planejamento</a:t>
            </a:r>
            <a:endParaRPr lang="pt-BR" sz="1050" dirty="0"/>
          </a:p>
        </p:txBody>
      </p:sp>
      <p:graphicFrame>
        <p:nvGraphicFramePr>
          <p:cNvPr id="9" name="Gráfic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0915759"/>
              </p:ext>
            </p:extLst>
          </p:nvPr>
        </p:nvGraphicFramePr>
        <p:xfrm>
          <a:off x="267419" y="1492280"/>
          <a:ext cx="8694497" cy="4701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6664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29388" y="160909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dos resultados obtidos por setores</a:t>
            </a:r>
            <a:endParaRPr lang="pt-BR" sz="40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63540" y="6347445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Sistema Integrado de Planejamento. </a:t>
            </a:r>
            <a:endParaRPr lang="pt-BR" sz="1050" dirty="0"/>
          </a:p>
        </p:txBody>
      </p:sp>
      <p:graphicFrame>
        <p:nvGraphicFramePr>
          <p:cNvPr id="8" name="Gráfic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0362040"/>
              </p:ext>
            </p:extLst>
          </p:nvPr>
        </p:nvGraphicFramePr>
        <p:xfrm>
          <a:off x="220701" y="1716657"/>
          <a:ext cx="8828407" cy="4451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2431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29388" y="160909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dos resultados obtidos por setores</a:t>
            </a:r>
            <a:endParaRPr lang="pt-BR" sz="40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63540" y="6347445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Sistema Integrado de Planejamento. </a:t>
            </a:r>
            <a:endParaRPr lang="pt-BR" sz="1050" dirty="0"/>
          </a:p>
        </p:txBody>
      </p:sp>
      <p:graphicFrame>
        <p:nvGraphicFramePr>
          <p:cNvPr id="7" name="Gráfic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6977800"/>
              </p:ext>
            </p:extLst>
          </p:nvPr>
        </p:nvGraphicFramePr>
        <p:xfrm>
          <a:off x="155275" y="1699404"/>
          <a:ext cx="8902462" cy="4544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066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28650" y="6403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dos resultados obtidos</a:t>
            </a:r>
            <a:endParaRPr lang="pt-BR" sz="40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95984" y="6360379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Sistema Integrado de Planejamento</a:t>
            </a:r>
            <a:endParaRPr lang="pt-BR" sz="1050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2DF493BF-A949-4631-B91F-634282AF4D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530560"/>
              </p:ext>
            </p:extLst>
          </p:nvPr>
        </p:nvGraphicFramePr>
        <p:xfrm>
          <a:off x="293298" y="1587261"/>
          <a:ext cx="8747186" cy="4419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0059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28650" y="6403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dos resultados obtidos </a:t>
            </a:r>
            <a:endParaRPr lang="pt-BR" sz="4000" b="1" i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95984" y="6360379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Sistema Integrado de Planejamento</a:t>
            </a:r>
            <a:endParaRPr lang="pt-BR" sz="1050" dirty="0"/>
          </a:p>
        </p:txBody>
      </p:sp>
      <p:graphicFrame>
        <p:nvGraphicFramePr>
          <p:cNvPr id="10" name="Gráfic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5434510"/>
              </p:ext>
            </p:extLst>
          </p:nvPr>
        </p:nvGraphicFramePr>
        <p:xfrm>
          <a:off x="198408" y="1304948"/>
          <a:ext cx="8842075" cy="4914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9419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28650" y="270323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consolidado dos resultados</a:t>
            </a:r>
            <a:endParaRPr lang="pt-BR" sz="32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708030" y="6347445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</a:t>
            </a:r>
            <a:r>
              <a:rPr lang="pt-BR" sz="1050" dirty="0" err="1" smtClean="0"/>
              <a:t>Integ</a:t>
            </a:r>
            <a:r>
              <a:rPr lang="pt-BR" sz="1050" dirty="0" smtClean="0"/>
              <a:t>. Planejamento. </a:t>
            </a:r>
            <a:endParaRPr lang="pt-BR" sz="1050" dirty="0"/>
          </a:p>
        </p:txBody>
      </p:sp>
      <p:graphicFrame>
        <p:nvGraphicFramePr>
          <p:cNvPr id="10" name="Gráfic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9428799"/>
              </p:ext>
            </p:extLst>
          </p:nvPr>
        </p:nvGraphicFramePr>
        <p:xfrm>
          <a:off x="489596" y="1794294"/>
          <a:ext cx="8300721" cy="4334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8551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dos resultados do IFRO</a:t>
            </a:r>
            <a:endParaRPr lang="pt-BR" sz="40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931653" y="6280929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Sistema Integrado de Planejamento.</a:t>
            </a:r>
            <a:endParaRPr lang="pt-BR" sz="1050" dirty="0"/>
          </a:p>
        </p:txBody>
      </p:sp>
      <p:graphicFrame>
        <p:nvGraphicFramePr>
          <p:cNvPr id="10" name="Gráfic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2739275"/>
              </p:ext>
            </p:extLst>
          </p:nvPr>
        </p:nvGraphicFramePr>
        <p:xfrm>
          <a:off x="224287" y="1690689"/>
          <a:ext cx="8823893" cy="4498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5894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107504" y="1700809"/>
            <a:ext cx="9001000" cy="1152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 ExtraBold"/>
              <a:buNone/>
            </a:pPr>
            <a:r>
              <a:rPr lang="pt-BR" sz="5400" b="1" i="0" u="none" strike="noStrike" cap="none" dirty="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PORTFÓLIO DE PROJETOS </a:t>
            </a:r>
            <a:endParaRPr sz="5400" b="1" i="0" u="none" strike="noStrike" cap="none" dirty="0">
              <a:solidFill>
                <a:schemeClr val="dk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143000" y="3222171"/>
            <a:ext cx="6858000" cy="618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</a:pPr>
            <a:r>
              <a:rPr lang="pt-BR" sz="2400" b="1" i="0" u="none" strike="noStrike" cap="none" dirty="0" smtClean="0">
                <a:solidFill>
                  <a:srgbClr val="75707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2019 - </a:t>
            </a:r>
            <a:r>
              <a:rPr lang="pt-BR" b="1" dirty="0">
                <a:solidFill>
                  <a:srgbClr val="75707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3</a:t>
            </a:r>
            <a:r>
              <a:rPr lang="pt-BR" sz="2400" b="1" i="0" u="none" strike="noStrike" cap="none" dirty="0" smtClean="0">
                <a:solidFill>
                  <a:srgbClr val="75707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º Trimestre</a:t>
            </a:r>
            <a:endParaRPr sz="2400" b="1" i="0" u="none" strike="noStrike" cap="none" dirty="0">
              <a:solidFill>
                <a:srgbClr val="75707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grpSp>
        <p:nvGrpSpPr>
          <p:cNvPr id="86" name="Google Shape;86;p13"/>
          <p:cNvGrpSpPr/>
          <p:nvPr/>
        </p:nvGrpSpPr>
        <p:grpSpPr>
          <a:xfrm>
            <a:off x="2360023" y="3979944"/>
            <a:ext cx="4423954" cy="745200"/>
            <a:chOff x="2033451" y="1497874"/>
            <a:chExt cx="5077098" cy="670668"/>
          </a:xfrm>
        </p:grpSpPr>
        <p:pic>
          <p:nvPicPr>
            <p:cNvPr id="87" name="Google Shape;87;p1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290950" y="1497874"/>
              <a:ext cx="2562101" cy="67066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8" name="Google Shape;88;p13"/>
            <p:cNvGrpSpPr/>
            <p:nvPr/>
          </p:nvGrpSpPr>
          <p:grpSpPr>
            <a:xfrm>
              <a:off x="2033451" y="1907177"/>
              <a:ext cx="5077098" cy="0"/>
              <a:chOff x="2107474" y="1907177"/>
              <a:chExt cx="5077098" cy="0"/>
            </a:xfrm>
          </p:grpSpPr>
          <p:cxnSp>
            <p:nvCxnSpPr>
              <p:cNvPr id="89" name="Google Shape;89;p13"/>
              <p:cNvCxnSpPr/>
              <p:nvPr/>
            </p:nvCxnSpPr>
            <p:spPr>
              <a:xfrm>
                <a:off x="2107474" y="1907177"/>
                <a:ext cx="722812" cy="0"/>
              </a:xfrm>
              <a:prstGeom prst="straightConnector1">
                <a:avLst/>
              </a:prstGeom>
              <a:noFill/>
              <a:ln w="50800" cap="flat" cmpd="sng">
                <a:solidFill>
                  <a:srgbClr val="75707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0" name="Google Shape;90;p13"/>
              <p:cNvCxnSpPr/>
              <p:nvPr/>
            </p:nvCxnSpPr>
            <p:spPr>
              <a:xfrm>
                <a:off x="6461760" y="1907177"/>
                <a:ext cx="722812" cy="0"/>
              </a:xfrm>
              <a:prstGeom prst="straightConnector1">
                <a:avLst/>
              </a:prstGeom>
              <a:noFill/>
              <a:ln w="50800" cap="flat" cmpd="sng">
                <a:solidFill>
                  <a:srgbClr val="75707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</p:spTree>
    <p:extLst>
      <p:ext uri="{BB962C8B-B14F-4D97-AF65-F5344CB8AC3E}">
        <p14:creationId xmlns:p14="http://schemas.microsoft.com/office/powerpoint/2010/main" val="13576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49" y="1767840"/>
            <a:ext cx="7886700" cy="870858"/>
          </a:xfrm>
        </p:spPr>
        <p:txBody>
          <a:bodyPr>
            <a:normAutofit/>
          </a:bodyPr>
          <a:lstStyle/>
          <a:p>
            <a:r>
              <a:rPr lang="pt-BR" b="1" dirty="0" smtClean="0">
                <a:latin typeface="Carlito" panose="020F0502020204030204" pitchFamily="34" charset="0"/>
                <a:ea typeface="Open Sans Extrabold" charset="0"/>
                <a:cs typeface="Carlito" panose="020F0502020204030204" pitchFamily="34" charset="0"/>
              </a:rPr>
              <a:t>Plano Anual de Trabalho - 2019</a:t>
            </a:r>
            <a:endParaRPr lang="pt-BR" b="1" dirty="0">
              <a:latin typeface="Carlito" panose="020F0502020204030204" pitchFamily="34" charset="0"/>
              <a:ea typeface="Open Sans Extrabold" charset="0"/>
              <a:cs typeface="Carlito" panose="020F050202020403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5097" y="3294367"/>
            <a:ext cx="5349456" cy="9462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400" b="1" i="1" dirty="0" smtClean="0">
                <a:latin typeface="Carlito" panose="020F0502020204030204" pitchFamily="34" charset="0"/>
                <a:ea typeface="Open Sans" charset="0"/>
                <a:cs typeface="Carlito" panose="020F0502020204030204" pitchFamily="34" charset="0"/>
              </a:rPr>
              <a:t>Acompanhamento – PDI 2018-2022</a:t>
            </a:r>
          </a:p>
          <a:p>
            <a:pPr marL="0" indent="0">
              <a:buNone/>
            </a:pPr>
            <a:r>
              <a:rPr lang="pt-BR" sz="2400" b="1" i="1" dirty="0">
                <a:latin typeface="Carlito" panose="020F0502020204030204" pitchFamily="34" charset="0"/>
                <a:ea typeface="Open Sans" charset="0"/>
                <a:cs typeface="Carlito" panose="020F0502020204030204" pitchFamily="34" charset="0"/>
              </a:rPr>
              <a:t>3</a:t>
            </a:r>
            <a:r>
              <a:rPr lang="pt-BR" sz="2400" b="1" i="1" dirty="0" smtClean="0">
                <a:latin typeface="Carlito" panose="020F0502020204030204" pitchFamily="34" charset="0"/>
                <a:ea typeface="Open Sans" charset="0"/>
                <a:cs typeface="Carlito" panose="020F0502020204030204" pitchFamily="34" charset="0"/>
              </a:rPr>
              <a:t>º Semestre/2019 </a:t>
            </a:r>
          </a:p>
          <a:p>
            <a:pPr marL="0" indent="0">
              <a:buNone/>
            </a:pPr>
            <a:r>
              <a:rPr lang="pt-BR" sz="2400" b="1" i="1" dirty="0" smtClean="0">
                <a:latin typeface="Carlito" panose="020F0502020204030204" pitchFamily="34" charset="0"/>
                <a:ea typeface="Open Sans" charset="0"/>
                <a:cs typeface="Carlito" panose="020F0502020204030204" pitchFamily="34" charset="0"/>
              </a:rPr>
              <a:t>- Julho a Setembro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6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rlito" panose="020F0502020204030204" pitchFamily="34" charset="0"/>
                <a:cs typeface="Carlito" panose="020F0502020204030204" pitchFamily="34" charset="0"/>
              </a:endParaRPr>
            </a:p>
          </p:txBody>
        </p:sp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505097" y="1942012"/>
            <a:ext cx="0" cy="888275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0" y="6171335"/>
            <a:ext cx="5349456" cy="4731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1800" b="1" i="1" dirty="0" smtClean="0">
                <a:latin typeface="Carlito" panose="020F0502020204030204" pitchFamily="34" charset="0"/>
                <a:ea typeface="Open Sans" charset="0"/>
                <a:cs typeface="Carlito" panose="020F0502020204030204" pitchFamily="34" charset="0"/>
              </a:rPr>
              <a:t>Data da extração – 04/10/2019</a:t>
            </a:r>
          </a:p>
        </p:txBody>
      </p:sp>
    </p:spTree>
    <p:extLst>
      <p:ext uri="{BB962C8B-B14F-4D97-AF65-F5344CB8AC3E}">
        <p14:creationId xmlns:p14="http://schemas.microsoft.com/office/powerpoint/2010/main" val="131236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5502304" y="3959750"/>
            <a:ext cx="3427808" cy="22183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486402" y="1049572"/>
            <a:ext cx="3427807" cy="2655735"/>
          </a:xfrm>
          <a:prstGeom prst="rect">
            <a:avLst/>
          </a:prstGeom>
          <a:solidFill>
            <a:srgbClr val="198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30588" y="1033671"/>
            <a:ext cx="4945712" cy="556769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15" name="Google Shape;115;p16"/>
          <p:cNvSpPr txBox="1">
            <a:spLocks noGrp="1"/>
          </p:cNvSpPr>
          <p:nvPr>
            <p:ph type="title"/>
          </p:nvPr>
        </p:nvSpPr>
        <p:spPr>
          <a:xfrm>
            <a:off x="645740" y="126588"/>
            <a:ext cx="7886700" cy="81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4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pt-BR" sz="44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pt-BR" sz="4400" b="1" i="0" u="none" strike="noStrike" cap="none" dirty="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Portfólio do IFRO</a:t>
            </a:r>
            <a:r>
              <a:rPr lang="pt-BR" sz="4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t-BR" sz="4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44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" name="Google Shape;116;p16"/>
          <p:cNvSpPr txBox="1">
            <a:spLocks noGrp="1"/>
          </p:cNvSpPr>
          <p:nvPr>
            <p:ph type="body" idx="1"/>
          </p:nvPr>
        </p:nvSpPr>
        <p:spPr>
          <a:xfrm>
            <a:off x="5653377" y="1033671"/>
            <a:ext cx="3308538" cy="5566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39700" lvl="1" indent="0" algn="ctr">
              <a:lnSpc>
                <a:spcPct val="100000"/>
              </a:lnSpc>
              <a:spcBef>
                <a:spcPts val="1000"/>
              </a:spcBef>
              <a:buSzPts val="1400"/>
              <a:buNone/>
            </a:pPr>
            <a:r>
              <a:rPr lang="pt-BR" sz="1400" b="1" dirty="0" smtClean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NÃO </a:t>
            </a:r>
            <a:r>
              <a:rPr lang="pt-BR" sz="1400" b="1" dirty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INICIADO </a:t>
            </a:r>
            <a:endParaRPr lang="pt-BR" sz="1400" b="1" dirty="0" smtClean="0">
              <a:solidFill>
                <a:schemeClr val="tx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28600" lvl="1" indent="-2286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+mj-lt"/>
              <a:buAutoNum type="arabicPeriod"/>
            </a:pPr>
            <a:r>
              <a:rPr lang="pt-BR" sz="1200" dirty="0" smtClean="0">
                <a:solidFill>
                  <a:srgbClr val="000000"/>
                </a:solidFill>
                <a:latin typeface="Arial"/>
                <a:ea typeface="Arial"/>
                <a:cs typeface="Arial"/>
              </a:rPr>
              <a:t>Fortalecimento </a:t>
            </a:r>
            <a:r>
              <a:rPr lang="pt-BR" sz="12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da Identidade Institucional</a:t>
            </a:r>
          </a:p>
          <a:p>
            <a:pPr marL="228600" lvl="1" indent="-2286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+mj-lt"/>
              <a:buAutoNum type="arabicPeriod"/>
            </a:pPr>
            <a:r>
              <a:rPr lang="pt-BR" sz="12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Open Sans"/>
              </a:rPr>
              <a:t>Gestão </a:t>
            </a:r>
            <a:r>
              <a:rPr lang="pt-BR" sz="1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Open Sans"/>
              </a:rPr>
              <a:t>por Competência</a:t>
            </a:r>
            <a:endParaRPr sz="1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1" indent="-2286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+mj-lt"/>
              <a:buAutoNum type="arabicPeriod"/>
            </a:pPr>
            <a:r>
              <a:rPr lang="pt-BR" sz="1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Open Sans"/>
              </a:rPr>
              <a:t>Modernização da Gestão Implantação do </a:t>
            </a:r>
            <a:r>
              <a:rPr lang="pt-BR" sz="12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Open Sans"/>
              </a:rPr>
              <a:t>Escritório de Gerenciamento de Projetos, Processos e Riscos</a:t>
            </a:r>
            <a:endParaRPr lang="pt-BR" sz="1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1" indent="-2286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+mj-lt"/>
              <a:buAutoNum type="arabicPeriod"/>
            </a:pPr>
            <a:r>
              <a:rPr lang="pt-BR" sz="1200" dirty="0" smtClean="0">
                <a:solidFill>
                  <a:srgbClr val="000000"/>
                </a:solidFill>
                <a:latin typeface="Arial"/>
                <a:ea typeface="Arial"/>
                <a:cs typeface="Arial"/>
              </a:rPr>
              <a:t>Regulamentação do Observatório do IFRO</a:t>
            </a:r>
          </a:p>
          <a:p>
            <a:pPr marL="228600" lvl="1" indent="-2286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+mj-lt"/>
              <a:buAutoNum type="arabicPeriod"/>
            </a:pPr>
            <a:endParaRPr sz="1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algn="just">
              <a:lnSpc>
                <a:spcPct val="150000"/>
              </a:lnSpc>
              <a:buNone/>
            </a:pPr>
            <a:endParaRPr lang="pt-BR" sz="1200" b="1" i="0" u="none" strike="noStrike" cap="none" dirty="0" smtClean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39700" lvl="1" indent="0" algn="ctr">
              <a:lnSpc>
                <a:spcPct val="100000"/>
              </a:lnSpc>
              <a:spcBef>
                <a:spcPts val="1000"/>
              </a:spcBef>
              <a:buSzPts val="1400"/>
              <a:buNone/>
            </a:pPr>
            <a:endParaRPr lang="pt-BR" sz="1400" b="1" dirty="0" smtClean="0">
              <a:solidFill>
                <a:schemeClr val="tx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39700" lvl="1" indent="0" algn="ctr">
              <a:lnSpc>
                <a:spcPct val="100000"/>
              </a:lnSpc>
              <a:spcBef>
                <a:spcPts val="1000"/>
              </a:spcBef>
              <a:buSzPts val="1400"/>
              <a:buNone/>
            </a:pPr>
            <a:r>
              <a:rPr lang="pt-BR" sz="1400" b="1" dirty="0" smtClean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FINALIZADO</a:t>
            </a:r>
          </a:p>
          <a:p>
            <a:pPr marL="368300" lvl="1" indent="-228600">
              <a:lnSpc>
                <a:spcPct val="100000"/>
              </a:lnSpc>
              <a:spcBef>
                <a:spcPts val="1000"/>
              </a:spcBef>
              <a:buSzPts val="1400"/>
              <a:buFont typeface="+mj-lt"/>
              <a:buAutoNum type="arabicPeriod"/>
            </a:pPr>
            <a:endParaRPr lang="pt-BR" sz="1200" dirty="0" smtClean="0">
              <a:solidFill>
                <a:schemeClr val="tx1"/>
              </a:solidFill>
              <a:latin typeface="+mn-lt"/>
              <a:ea typeface="Open Sans"/>
              <a:cs typeface="Open Sans"/>
              <a:sym typeface="Open Sans"/>
            </a:endParaRPr>
          </a:p>
          <a:p>
            <a:pPr marL="228600" lvl="1" indent="-2286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+mj-lt"/>
              <a:buAutoNum type="arabicPeriod"/>
            </a:pPr>
            <a:r>
              <a:rPr lang="pt-BR" sz="1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Open Sans"/>
              </a:rPr>
              <a:t>Institucionalização da </a:t>
            </a:r>
            <a:r>
              <a:rPr lang="pt-BR" sz="1200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Open Sans"/>
              </a:rPr>
              <a:t>EaD</a:t>
            </a:r>
            <a:endParaRPr lang="pt-BR" sz="1200" dirty="0">
              <a:solidFill>
                <a:srgbClr val="000000"/>
              </a:solidFill>
              <a:latin typeface="Arial"/>
              <a:ea typeface="Arial"/>
              <a:cs typeface="Arial"/>
              <a:sym typeface="Open Sans"/>
            </a:endParaRPr>
          </a:p>
          <a:p>
            <a:pPr marL="228600" lvl="1" indent="-2286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+mj-lt"/>
              <a:buAutoNum type="arabicPeriod"/>
            </a:pPr>
            <a:endParaRPr lang="pt-BR" sz="1200" dirty="0"/>
          </a:p>
          <a:p>
            <a:pPr marL="457200" marR="0" lvl="0" indent="-22860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1200" b="1" i="0" u="none" strike="noStrike" cap="none" dirty="0">
              <a:solidFill>
                <a:schemeClr val="tx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17" name="Google Shape;117;p16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118" name="Google Shape;118;p16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/>
              <a:ahLst/>
              <a:cxnLst/>
              <a:rect l="l" t="t" r="r" b="b"/>
              <a:pathLst>
                <a:path w="9145476" h="471377" extrusionOk="0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9" name="Google Shape;119;p1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20" name="Google Shape;120;p16"/>
          <p:cNvCxnSpPr/>
          <p:nvPr/>
        </p:nvCxnSpPr>
        <p:spPr>
          <a:xfrm>
            <a:off x="3779520" y="846459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1" name="Google Shape;121;p16"/>
          <p:cNvSpPr txBox="1"/>
          <p:nvPr/>
        </p:nvSpPr>
        <p:spPr>
          <a:xfrm>
            <a:off x="349857" y="1033670"/>
            <a:ext cx="4997205" cy="5758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5240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EM EXECUÇÃO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pt-B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Fortalecimento 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da Gestão </a:t>
            </a:r>
            <a:r>
              <a:rPr kumimoji="0" lang="pt-B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– Plano Anual de Trabalho/PAT</a:t>
            </a:r>
            <a:endParaRPr kumimoji="0" lang="pt-B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pt-B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Fortalecimento 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dos </a:t>
            </a:r>
            <a:r>
              <a:rPr kumimoji="0" lang="pt-BR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NAPNEs</a:t>
            </a:r>
            <a:endParaRPr kumimoji="0" lang="pt-B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Gestão Documental do IFRO.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pt-B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IFRO 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para Todos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IFRO sem Fronteiras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pt-B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Modernização 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da Gestão - Desenvolvimento do </a:t>
            </a:r>
            <a:r>
              <a:rPr kumimoji="0" lang="pt-B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Plano Diretor de Tecnologia da Informação 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do </a:t>
            </a:r>
            <a:r>
              <a:rPr kumimoji="0" lang="pt-B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IFRO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pt-B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Modernização 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da Gestão-Política de Gestão de Riscos </a:t>
            </a:r>
            <a:endParaRPr kumimoji="0" lang="pt-BR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pt-B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Planejar 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Para Crescer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Política de Comunicação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Programa Saúde e Segurança do </a:t>
            </a:r>
            <a:r>
              <a:rPr kumimoji="0" lang="pt-B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Servidor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pt-B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Open Sans"/>
              </a:rPr>
              <a:t>Programa 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Open Sans"/>
              </a:rPr>
              <a:t>de Qualificação, Capacitação e Valorização do </a:t>
            </a:r>
            <a:r>
              <a:rPr kumimoji="0" lang="pt-B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Open Sans"/>
              </a:rPr>
              <a:t>Servidor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pt-B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Open Sans"/>
              </a:rPr>
              <a:t>Fortalecimento da Gestão - Revisão do PDI 2018-2022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Orçamento Transparente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IFRO na Comunidade 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Integrar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Fortalecimento das Pesquisas de Apoio a Gestão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pt-B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Open Sans"/>
            </a:endParaRPr>
          </a:p>
          <a:p>
            <a:pPr marL="139700" marR="0" lvl="1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lang="pt-B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139700" marR="0" lvl="1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kumimoji="0" lang="pt-B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457200" marR="0" lvl="0" indent="-22860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78371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2" y="1193026"/>
            <a:ext cx="8547340" cy="143539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kumimoji="0" lang="pt-BR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467544" y="1268760"/>
            <a:ext cx="8352928" cy="5139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508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508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cxnSp>
        <p:nvCxnSpPr>
          <p:cNvPr id="10" name="Google Shape;152;p19"/>
          <p:cNvCxnSpPr/>
          <p:nvPr/>
        </p:nvCxnSpPr>
        <p:spPr>
          <a:xfrm flipH="1">
            <a:off x="683624" y="1844822"/>
            <a:ext cx="5904600" cy="864000"/>
          </a:xfrm>
          <a:prstGeom prst="bentConnector3">
            <a:avLst>
              <a:gd name="adj1" fmla="val 100068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graphicFrame>
        <p:nvGraphicFramePr>
          <p:cNvPr id="4" name="Tabela 3"/>
          <p:cNvGraphicFramePr>
            <a:graphicFrameLocks noGrp="1"/>
          </p:cNvGraphicFramePr>
          <p:nvPr>
            <p:extLst/>
          </p:nvPr>
        </p:nvGraphicFramePr>
        <p:xfrm>
          <a:off x="467543" y="2688843"/>
          <a:ext cx="8208623" cy="36469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51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57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7647">
                <a:tc gridSpan="2">
                  <a:txBody>
                    <a:bodyPr/>
                    <a:lstStyle/>
                    <a:p>
                      <a:pPr algn="ctr"/>
                      <a:r>
                        <a:rPr lang="pt-BR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Orçamento Transparente</a:t>
                      </a:r>
                      <a:r>
                        <a:rPr lang="pt-BR" sz="24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PROAD</a:t>
                      </a:r>
                      <a:endParaRPr lang="pt-BR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647">
                <a:tc>
                  <a:txBody>
                    <a:bodyPr/>
                    <a:lstStyle/>
                    <a:p>
                      <a:r>
                        <a:rPr lang="pt-BR" dirty="0" smtClean="0"/>
                        <a:t>Situação: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Encerrado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647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01/07/2018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647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30/06/2019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7647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Conclusão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14/08/2019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126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Produto</a:t>
                      </a:r>
                      <a:r>
                        <a:rPr lang="pt-BR" b="1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pt-BR" b="1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Painel de Orçamento e Finanças do IFRO: Publicação das informações orçamentárias e financeiras do IFRO no Painel de Indicadores.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6567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5781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068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5" y="795647"/>
            <a:ext cx="8795660" cy="5996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41416" y="149103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ExtraBold"/>
                <a:ea typeface="Open Sans ExtraBold"/>
                <a:cs typeface="Open Sans ExtraBold"/>
                <a:sym typeface="Open Sans ExtraBold"/>
              </a:rPr>
              <a:t>Estrutura do Projeto</a:t>
            </a:r>
            <a:endParaRPr kumimoji="0" lang="pt-BR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922869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085" y="1628200"/>
            <a:ext cx="439738" cy="43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060" y="1628201"/>
            <a:ext cx="439738" cy="43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555" y="1628202"/>
            <a:ext cx="439738" cy="43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116" y="1633303"/>
            <a:ext cx="439737" cy="43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207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40242" y="365127"/>
            <a:ext cx="8537944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Quanto ao alcance </a:t>
            </a:r>
            <a:r>
              <a:rPr kumimoji="0" lang="pt-BR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do objetivo estratégico</a:t>
            </a:r>
            <a:endParaRPr kumimoji="0" lang="pt-BR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45;p19"/>
          <p:cNvSpPr txBox="1">
            <a:spLocks/>
          </p:cNvSpPr>
          <p:nvPr/>
        </p:nvSpPr>
        <p:spPr>
          <a:xfrm>
            <a:off x="457201" y="1124745"/>
            <a:ext cx="8187070" cy="5382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A partir da </a:t>
            </a:r>
            <a:r>
              <a:rPr kumimoji="0" lang="pt-BR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publicização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dos 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dados de forma entendível para a comunidade externa, o </a:t>
            </a: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controle social</a:t>
            </a: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é fortalecido e naturalmente isso acarreta em uma </a:t>
            </a: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otimização/melhoria na aplicação dos recursos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, quer seja pelo efetivo controle gerado e/ou pela conscientização no uso dos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recursos.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Wingdings" panose="05000000000000000000" pitchFamily="2" charset="2"/>
              <a:buChar char="ü"/>
              <a:tabLst/>
              <a:defRPr/>
            </a:pPr>
            <a:endParaRPr kumimoji="0" lang="pt-BR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Com a informação atualizada e de fácil acesso, os gestores podem tomar </a:t>
            </a: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decisões mais racionais e efetivas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, que acarretam, naturalmente, numa </a:t>
            </a: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melhor aplicação dos recursos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Wingdings" panose="05000000000000000000" pitchFamily="2" charset="2"/>
              <a:buChar char="ü"/>
              <a:tabLst/>
              <a:defRPr/>
            </a:pPr>
            <a:endParaRPr kumimoji="0" lang="pt-BR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As informações publicadas permitem </a:t>
            </a: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o real conhecimento da realidade orçamentária da unidade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, e, a partir disso, podem </a:t>
            </a: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fomentar a captação de recursos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, quer seja por iniciativa dos servidores e dos próprios parceiros externos à instituição. </a:t>
            </a:r>
          </a:p>
        </p:txBody>
      </p:sp>
    </p:spTree>
    <p:extLst>
      <p:ext uri="{BB962C8B-B14F-4D97-AF65-F5344CB8AC3E}">
        <p14:creationId xmlns:p14="http://schemas.microsoft.com/office/powerpoint/2010/main" val="71376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7" y="593094"/>
            <a:ext cx="8976989" cy="217385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17151" y="0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kumimoji="0" lang="pt-BR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63222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534390" y="3883231"/>
            <a:ext cx="8427526" cy="2716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5400000">
            <a:off x="573473" y="1403638"/>
            <a:ext cx="1726893" cy="1377532"/>
          </a:xfrm>
          <a:prstGeom prst="bentConnector3">
            <a:avLst>
              <a:gd name="adj1" fmla="val 128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graphicFrame>
        <p:nvGraphicFramePr>
          <p:cNvPr id="2" name="Tabela 1"/>
          <p:cNvGraphicFramePr>
            <a:graphicFrameLocks noGrp="1"/>
          </p:cNvGraphicFramePr>
          <p:nvPr>
            <p:extLst/>
          </p:nvPr>
        </p:nvGraphicFramePr>
        <p:xfrm>
          <a:off x="237506" y="2766951"/>
          <a:ext cx="8811490" cy="38734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2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8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6233">
                <a:tc gridSpan="2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solidFill>
                            <a:prstClr val="black"/>
                          </a:solidFill>
                        </a:rPr>
                        <a:t>IFRO na Comunidade – PROEX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452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Situação: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Em andamento </a:t>
                      </a: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891">
                <a:tc>
                  <a:txBody>
                    <a:bodyPr/>
                    <a:lstStyle/>
                    <a:p>
                      <a:pPr marL="0"/>
                      <a:r>
                        <a:rPr lang="pt-BR" sz="14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sz="1400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16/05/2018</a:t>
                      </a: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452">
                <a:tc>
                  <a:txBody>
                    <a:bodyPr/>
                    <a:lstStyle/>
                    <a:p>
                      <a:pPr marL="0"/>
                      <a:r>
                        <a:rPr lang="pt-BR" sz="14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sz="1400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31/07/2019</a:t>
                      </a: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452">
                <a:tc>
                  <a:txBody>
                    <a:bodyPr/>
                    <a:lstStyle/>
                    <a:p>
                      <a:pPr marL="0"/>
                      <a:r>
                        <a:rPr lang="pt-BR" sz="14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Conclusão:</a:t>
                      </a:r>
                      <a:endParaRPr lang="pt-BR" sz="1400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12/09/2019</a:t>
                      </a: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28533">
                <a:tc>
                  <a:txBody>
                    <a:bodyPr/>
                    <a:lstStyle/>
                    <a:p>
                      <a:pPr marL="0"/>
                      <a:r>
                        <a:rPr lang="pt-BR" sz="14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Produto:</a:t>
                      </a:r>
                      <a:endParaRPr lang="pt-BR" sz="1400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 setores de suporte, as redes geradas, os cursos de atendimento a necessidades específicas, os protótipos e patentes, as publicações técnicas e científicas, o incremento de políticas de apoio às comunidades, grupos e setores, a certificação de competências de trabalhadores, são alguns dos produtos esperados.</a:t>
                      </a:r>
                    </a:p>
                    <a:p>
                      <a:pPr algn="just"/>
                      <a:r>
                        <a:rPr lang="pt-BR" sz="14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principal resultado é a indução do desenvolvimento regional por meio do ensino, pesquisa, extensão e inovação tecnológica.</a:t>
                      </a:r>
                      <a:endParaRPr lang="pt-BR" sz="1400" b="0" i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6233">
                <a:tc>
                  <a:txBody>
                    <a:bodyPr/>
                    <a:lstStyle/>
                    <a:p>
                      <a:pPr marL="0"/>
                      <a:r>
                        <a:rPr lang="pt-BR" sz="14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sz="1400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1.186.780,00</a:t>
                      </a: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6233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880.167,73</a:t>
                      </a: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843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21" y="837950"/>
            <a:ext cx="7553682" cy="5858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225873" y="35765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Estrutura do Projeto</a:t>
            </a:r>
            <a:endParaRPr kumimoji="0" lang="pt-BR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63222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651" y="1232229"/>
            <a:ext cx="608312" cy="6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735" y="1243784"/>
            <a:ext cx="740593" cy="620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228" y="2097371"/>
            <a:ext cx="700100" cy="7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9490" y="2855006"/>
            <a:ext cx="676112" cy="67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054" y="3422603"/>
            <a:ext cx="750274" cy="750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914" y="4041150"/>
            <a:ext cx="729257" cy="737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035" y="5146213"/>
            <a:ext cx="708931" cy="716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680" y="5703796"/>
            <a:ext cx="696548" cy="704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888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148856" y="35765"/>
            <a:ext cx="8813059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Quanto ao alcance do objetivo estratégico</a:t>
            </a:r>
            <a:endParaRPr kumimoji="0" lang="pt-BR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63222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45;p19"/>
          <p:cNvSpPr txBox="1">
            <a:spLocks/>
          </p:cNvSpPr>
          <p:nvPr/>
        </p:nvSpPr>
        <p:spPr>
          <a:xfrm>
            <a:off x="287079" y="1031358"/>
            <a:ext cx="8674836" cy="4710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Wingdings" panose="05000000000000000000" pitchFamily="2" charset="2"/>
              <a:buChar char="ü"/>
              <a:tabLst/>
              <a:defRPr/>
            </a:pPr>
            <a:endParaRPr kumimoji="0" lang="pt-BR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Ofertas cursos FIC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-  49 apenas 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em 2018 (diante de uma meta de 16 cursos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).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Wingdings" panose="05000000000000000000" pitchFamily="2" charset="2"/>
              <a:buChar char="ü"/>
              <a:tabLst/>
              <a:defRPr/>
            </a:pPr>
            <a:endParaRPr kumimoji="0" lang="pt-BR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Wingdings" panose="05000000000000000000" pitchFamily="2" charset="2"/>
              <a:buChar char="ü"/>
              <a:tabLst/>
              <a:defRPr/>
            </a:pPr>
            <a:endParaRPr kumimoji="0" lang="pt-BR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Aplicação de Projetos de Ensino, Pesquisa e </a:t>
            </a:r>
            <a:r>
              <a:rPr kumimoji="0" lang="pt-BR" sz="2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Extenção</a:t>
            </a:r>
            <a:r>
              <a:rPr kumimoji="0" lang="pt-BR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- A 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ação previu 16 projetos nos nove </a:t>
            </a:r>
            <a:r>
              <a:rPr kumimoji="0" lang="pt-BR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câmpi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do IFRO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. Os </a:t>
            </a:r>
            <a:r>
              <a:rPr kumimoji="0" lang="pt-BR" sz="2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Câmpi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Cacoal e Jaru, juntos, totalizaram 12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projetos.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Wingdings" panose="05000000000000000000" pitchFamily="2" charset="2"/>
              <a:buChar char="ü"/>
              <a:tabLst/>
              <a:defRPr/>
            </a:pPr>
            <a:endParaRPr kumimoji="0" lang="pt-BR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Na PROEX 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foram executados os editais 4 e 6 /2018 e  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12, 13 e 14 2019, sendo aplicado aproximadamente R$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292.398,73.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Na PROPESP foram executados os editais 15 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e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16/2018, 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sendo aplicado aproximadamente R$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219.400,00.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Na PROEN o 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valor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efetivo de 112.000,00 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é uma aproximação e se limita aos investimentos por meio do Programa Institucional de Bolsas de Iniciação à Docência (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PIBID.</a:t>
            </a:r>
            <a:endParaRPr kumimoji="0" lang="pt-BR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894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148856" y="35765"/>
            <a:ext cx="8813059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Quanto ao alcance do objetivo estratégico</a:t>
            </a:r>
            <a:endParaRPr kumimoji="0" lang="pt-BR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63222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45;p19"/>
          <p:cNvSpPr txBox="1">
            <a:spLocks/>
          </p:cNvSpPr>
          <p:nvPr/>
        </p:nvSpPr>
        <p:spPr>
          <a:xfrm>
            <a:off x="287079" y="1031358"/>
            <a:ext cx="8674836" cy="4710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Promoção de Eventos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: Apenas 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o </a:t>
            </a:r>
            <a:r>
              <a:rPr kumimoji="0" lang="pt-BR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Câmpus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Ji-Paraná gastou mais de R$ 10.000,00 com eventos, como o Day Software, e ainda não incluindo os Jogos (JIFRO, JIF-Norte e JIF Nacional); a Proex também lançou, em 2018 e 2019, os editais para as Feiras de Estágio, Emprego e Negócios, totalizando mais de R$ 30.000,00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Wingdings" panose="05000000000000000000" pitchFamily="2" charset="2"/>
              <a:buChar char="ü"/>
              <a:tabLst/>
              <a:defRPr/>
            </a:pPr>
            <a:endParaRPr kumimoji="0" lang="pt-BR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Implantação de Núcleos Temáticos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- Os 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projetos foram aprovados, e os recursos, já descentralizados, para um total de 8 projetos, que extrapola a meta de 7 projetos e a um valor bem abaixo do previsto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Wingdings" panose="05000000000000000000" pitchFamily="2" charset="2"/>
              <a:buChar char="ü"/>
              <a:tabLst/>
              <a:defRPr/>
            </a:pPr>
            <a:endParaRPr kumimoji="0" lang="pt-BR" sz="20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Implantação de Incubadora de Empresas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- Foi 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subsidiada a implantação da Incubadora do </a:t>
            </a:r>
            <a:r>
              <a:rPr kumimoji="0" lang="pt-BR" sz="20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Câmpus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Ji-Paraná.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Wingdings" panose="05000000000000000000" pitchFamily="2" charset="2"/>
              <a:buChar char="ü"/>
              <a:tabLst/>
              <a:defRPr/>
            </a:pPr>
            <a:endParaRPr kumimoji="0" lang="pt-BR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Wingdings" panose="05000000000000000000" pitchFamily="2" charset="2"/>
              <a:buChar char="ü"/>
              <a:tabLst/>
              <a:defRPr/>
            </a:pPr>
            <a:endParaRPr kumimoji="0" lang="pt-BR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99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/>
          <p:cNvGraphicFramePr>
            <a:graphicFrameLocks noGrp="1"/>
          </p:cNvGraphicFramePr>
          <p:nvPr>
            <p:extLst/>
          </p:nvPr>
        </p:nvGraphicFramePr>
        <p:xfrm>
          <a:off x="323758" y="2683820"/>
          <a:ext cx="8453572" cy="40138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8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34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108">
                <a:tc gridSpan="2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solidFill>
                            <a:prstClr val="black"/>
                          </a:solidFill>
                        </a:rPr>
                        <a:t>Integrar – PROPESP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041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Situação: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Em andamento</a:t>
                      </a: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008">
                <a:tc>
                  <a:txBody>
                    <a:bodyPr/>
                    <a:lstStyle/>
                    <a:p>
                      <a:pPr marL="0"/>
                      <a:r>
                        <a:rPr lang="pt-BR" sz="14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sz="1400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08/01/2018</a:t>
                      </a: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966">
                <a:tc>
                  <a:txBody>
                    <a:bodyPr/>
                    <a:lstStyle/>
                    <a:p>
                      <a:pPr marL="0"/>
                      <a:r>
                        <a:rPr lang="pt-BR" sz="14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sz="1400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31/12/2020</a:t>
                      </a: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/>
                      <a:r>
                        <a:rPr lang="pt-BR" sz="14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Conclusão:</a:t>
                      </a:r>
                      <a:endParaRPr lang="pt-BR" sz="1400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30/09/2019</a:t>
                      </a: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610">
                <a:tc>
                  <a:txBody>
                    <a:bodyPr/>
                    <a:lstStyle/>
                    <a:p>
                      <a:pPr marL="0"/>
                      <a:r>
                        <a:rPr lang="pt-BR" sz="14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Produto:</a:t>
                      </a:r>
                      <a:endParaRPr lang="pt-BR" sz="1400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Orientação Normativa sobre a </a:t>
                      </a:r>
                      <a:r>
                        <a:rPr lang="pt-BR" sz="1200" b="0" i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indissociabilidade</a:t>
                      </a:r>
                      <a:r>
                        <a:rPr lang="pt-BR" sz="12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ensino, pesquisa e extensão.</a:t>
                      </a:r>
                    </a:p>
                    <a:p>
                      <a:r>
                        <a:rPr lang="pt-BR" sz="12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Nove Editais de fomento a projetos de integração e fortalecimento das ações de ensino, pesquisa e extensão, por ano, contemplando todos os </a:t>
                      </a:r>
                      <a:r>
                        <a:rPr lang="pt-BR" sz="1200" b="0" i="1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Campi</a:t>
                      </a:r>
                      <a:r>
                        <a:rPr lang="pt-BR" sz="12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totalizando 27 editais, entre 2018 e 2020, 81 projetos de pesquisa e 81 bolsistas.</a:t>
                      </a:r>
                    </a:p>
                    <a:p>
                      <a:r>
                        <a:rPr lang="pt-BR" sz="12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Eventos de integração entre Ensino, Pesquisa e Extensão, realizados pela Reitoria (ENPEX e CONPEX) e pelos </a:t>
                      </a:r>
                      <a:r>
                        <a:rPr lang="pt-BR" sz="1200" b="0" i="1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Campi</a:t>
                      </a:r>
                      <a:r>
                        <a:rPr lang="pt-BR" sz="12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de acordo com as demandas locais.</a:t>
                      </a:r>
                    </a:p>
                    <a:p>
                      <a:r>
                        <a:rPr lang="pt-BR" sz="12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Regulamento da </a:t>
                      </a:r>
                      <a:r>
                        <a:rPr lang="pt-BR" sz="1200" b="0" i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curricularização</a:t>
                      </a:r>
                      <a:r>
                        <a:rPr lang="pt-BR" sz="12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 extensão nos cursos de graduação.</a:t>
                      </a:r>
                    </a:p>
                    <a:p>
                      <a:r>
                        <a:rPr lang="pt-BR" sz="12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Aplicação dos resultados dos projetos de pesquisas e das discussões e encaminhamentos das reuniões estratégicas de servidores, nos </a:t>
                      </a:r>
                      <a:r>
                        <a:rPr lang="pt-BR" sz="1200" b="0" i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PPCs</a:t>
                      </a:r>
                      <a:r>
                        <a:rPr lang="pt-BR" sz="12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dos cursos.</a:t>
                      </a:r>
                      <a:endParaRPr lang="pt-B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196">
                <a:tc>
                  <a:txBody>
                    <a:bodyPr/>
                    <a:lstStyle/>
                    <a:p>
                      <a:pPr marL="0"/>
                      <a:r>
                        <a:rPr lang="pt-BR" sz="14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sz="1400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1.803.932,52</a:t>
                      </a: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8758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Não foram apresentados valores</a:t>
                      </a: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12" y="557122"/>
            <a:ext cx="8453572" cy="212670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0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kumimoji="0" lang="pt-BR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52589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297712" y="2841240"/>
            <a:ext cx="8427526" cy="3503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10800000" flipV="1">
            <a:off x="628650" y="1186425"/>
            <a:ext cx="3274193" cy="1833221"/>
          </a:xfrm>
          <a:prstGeom prst="bentConnector3">
            <a:avLst>
              <a:gd name="adj1" fmla="val 99685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244412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Google Shape;149;p19"/>
          <p:cNvCxnSpPr/>
          <p:nvPr/>
        </p:nvCxnSpPr>
        <p:spPr>
          <a:xfrm>
            <a:off x="3779520" y="763222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25" y="903768"/>
            <a:ext cx="8534808" cy="5504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Google Shape;145;p19"/>
          <p:cNvSpPr txBox="1">
            <a:spLocks/>
          </p:cNvSpPr>
          <p:nvPr/>
        </p:nvSpPr>
        <p:spPr>
          <a:xfrm>
            <a:off x="641416" y="0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ExtraBold"/>
                <a:ea typeface="Open Sans ExtraBold"/>
                <a:cs typeface="Open Sans ExtraBold"/>
                <a:sym typeface="Open Sans ExtraBold"/>
              </a:rPr>
              <a:t>Estrutura do Projeto</a:t>
            </a:r>
            <a:endParaRPr kumimoji="0" lang="pt-BR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152" y="2819810"/>
            <a:ext cx="634013" cy="640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492" y="2052084"/>
            <a:ext cx="997347" cy="439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333" y="1885031"/>
            <a:ext cx="600211" cy="60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062" y="1885031"/>
            <a:ext cx="600211" cy="60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5720" y="5141251"/>
            <a:ext cx="634014" cy="640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297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rlito" panose="020F0502020204030204" pitchFamily="34" charset="0"/>
                <a:ea typeface="Open Sans" panose="020B0606030504020204" pitchFamily="34" charset="0"/>
                <a:cs typeface="Carlito" panose="020F0502020204030204" pitchFamily="34" charset="0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2" name="Retângulo 1"/>
          <p:cNvSpPr/>
          <p:nvPr/>
        </p:nvSpPr>
        <p:spPr>
          <a:xfrm>
            <a:off x="1839239" y="1973384"/>
            <a:ext cx="702190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>
                <a:latin typeface="Carlito" panose="020F0502020204030204" pitchFamily="34" charset="0"/>
                <a:cs typeface="Carlito" panose="020F0502020204030204" pitchFamily="34" charset="0"/>
              </a:rPr>
              <a:t>“</a:t>
            </a:r>
            <a:r>
              <a:rPr lang="pt-BR" i="1" dirty="0" smtClean="0">
                <a:latin typeface="Carlito" panose="020F0502020204030204" pitchFamily="34" charset="0"/>
                <a:cs typeface="Carlito" panose="020F0502020204030204" pitchFamily="34" charset="0"/>
              </a:rPr>
              <a:t>O </a:t>
            </a:r>
            <a:r>
              <a:rPr lang="pt-BR" i="1" dirty="0">
                <a:latin typeface="Carlito" panose="020F0502020204030204" pitchFamily="34" charset="0"/>
                <a:cs typeface="Carlito" panose="020F0502020204030204" pitchFamily="34" charset="0"/>
              </a:rPr>
              <a:t>monitoramento do Plano é essencial para que os dirigentes </a:t>
            </a:r>
            <a:r>
              <a:rPr lang="pt-BR" i="1" dirty="0" smtClean="0">
                <a:latin typeface="Carlito" panose="020F0502020204030204" pitchFamily="34" charset="0"/>
                <a:cs typeface="Carlito" panose="020F0502020204030204" pitchFamily="34" charset="0"/>
              </a:rPr>
              <a:t>da organização </a:t>
            </a:r>
            <a:r>
              <a:rPr lang="pt-BR" i="1" dirty="0">
                <a:latin typeface="Carlito" panose="020F0502020204030204" pitchFamily="34" charset="0"/>
                <a:cs typeface="Carlito" panose="020F0502020204030204" pitchFamily="34" charset="0"/>
              </a:rPr>
              <a:t>tenham </a:t>
            </a:r>
            <a:r>
              <a:rPr lang="pt-BR" i="1" dirty="0" smtClean="0">
                <a:latin typeface="Carlito" panose="020F0502020204030204" pitchFamily="34" charset="0"/>
                <a:cs typeface="Carlito" panose="020F0502020204030204" pitchFamily="34" charset="0"/>
              </a:rPr>
              <a:t>conhecimento sobre </a:t>
            </a:r>
            <a:r>
              <a:rPr lang="pt-BR" i="1" dirty="0">
                <a:latin typeface="Carlito" panose="020F0502020204030204" pitchFamily="34" charset="0"/>
                <a:cs typeface="Carlito" panose="020F0502020204030204" pitchFamily="34" charset="0"/>
              </a:rPr>
              <a:t>a forma como está evoluindo o processo e, assim, possam apreciar o resultado de sua ação </a:t>
            </a:r>
            <a:r>
              <a:rPr lang="pt-BR" i="1" dirty="0" smtClean="0">
                <a:latin typeface="Carlito" panose="020F0502020204030204" pitchFamily="34" charset="0"/>
                <a:cs typeface="Carlito" panose="020F0502020204030204" pitchFamily="34" charset="0"/>
              </a:rPr>
              <a:t>para ajustá-la</a:t>
            </a:r>
            <a:r>
              <a:rPr lang="pt-BR" i="1" dirty="0">
                <a:latin typeface="Carlito" panose="020F0502020204030204" pitchFamily="34" charset="0"/>
                <a:cs typeface="Carlito" panose="020F0502020204030204" pitchFamily="34" charset="0"/>
              </a:rPr>
              <a:t>, sempre que necessário</a:t>
            </a:r>
            <a:r>
              <a:rPr lang="pt-BR" dirty="0" smtClean="0">
                <a:latin typeface="Carlito" panose="020F0502020204030204" pitchFamily="34" charset="0"/>
                <a:cs typeface="Carlito" panose="020F0502020204030204" pitchFamily="34" charset="0"/>
              </a:rPr>
              <a:t>.”</a:t>
            </a:r>
          </a:p>
          <a:p>
            <a:pPr algn="just"/>
            <a:r>
              <a:rPr lang="pt-BR" sz="11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Fonte:</a:t>
            </a:r>
            <a:r>
              <a:rPr lang="pt-BR" sz="1100" dirty="0" smtClean="0">
                <a:latin typeface="Carlito" panose="020F0502020204030204" pitchFamily="34" charset="0"/>
                <a:cs typeface="Carlito" panose="020F0502020204030204" pitchFamily="34" charset="0"/>
              </a:rPr>
              <a:t> Plano Estratégico 2018-2022, pág. 79</a:t>
            </a:r>
            <a:r>
              <a:rPr lang="pt-BR" dirty="0" smtClean="0">
                <a:latin typeface="Carlito" panose="020F0502020204030204" pitchFamily="34" charset="0"/>
                <a:cs typeface="Carlito" panose="020F0502020204030204" pitchFamily="34" charset="0"/>
              </a:rPr>
              <a:t>.</a:t>
            </a:r>
          </a:p>
        </p:txBody>
      </p:sp>
      <p:pic>
        <p:nvPicPr>
          <p:cNvPr id="1026" name="Picture 2" descr="Resultado de imagem para acompanhamen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840" y="3861349"/>
            <a:ext cx="5556694" cy="184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pPr algn="ctr"/>
            <a:r>
              <a:rPr lang="pt-BR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Monitoramento do Plano</a:t>
            </a:r>
            <a:endParaRPr lang="pt-BR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1747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70" y="608388"/>
            <a:ext cx="8402830" cy="228365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9602" y="24885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kumimoji="0" lang="pt-BR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41956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72007" y="3136605"/>
            <a:ext cx="8976989" cy="3463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10800000" flipV="1">
            <a:off x="628651" y="2465773"/>
            <a:ext cx="2826930" cy="426271"/>
          </a:xfrm>
          <a:prstGeom prst="bentConnector3">
            <a:avLst>
              <a:gd name="adj1" fmla="val 100024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graphicFrame>
        <p:nvGraphicFramePr>
          <p:cNvPr id="2" name="Tabela 1"/>
          <p:cNvGraphicFramePr>
            <a:graphicFrameLocks noGrp="1"/>
          </p:cNvGraphicFramePr>
          <p:nvPr>
            <p:extLst/>
          </p:nvPr>
        </p:nvGraphicFramePr>
        <p:xfrm>
          <a:off x="414670" y="2965672"/>
          <a:ext cx="8325292" cy="3418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62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28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prstClr val="black"/>
                          </a:solidFill>
                        </a:rPr>
                        <a:t>Fortalecimento das</a:t>
                      </a:r>
                      <a:r>
                        <a:rPr lang="pt-BR" baseline="0" dirty="0" smtClean="0">
                          <a:solidFill>
                            <a:prstClr val="black"/>
                          </a:solidFill>
                        </a:rPr>
                        <a:t> Pesquisas de Apoio a Gestão – DPLAN / PRODIN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Situação: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Em</a:t>
                      </a:r>
                      <a:r>
                        <a:rPr lang="pt-BR" sz="1600" baseline="0" dirty="0" smtClean="0"/>
                        <a:t> andamento </a:t>
                      </a:r>
                      <a:endParaRPr lang="pt-B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sz="16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sz="1600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01/01/2018</a:t>
                      </a:r>
                      <a:endParaRPr lang="pt-B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sz="16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sz="1600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30/06/2019</a:t>
                      </a:r>
                      <a:endParaRPr lang="pt-B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sz="16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Conclusão:</a:t>
                      </a:r>
                      <a:endParaRPr lang="pt-BR" sz="1600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09/09/2019</a:t>
                      </a:r>
                      <a:endParaRPr lang="pt-B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sz="16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Produto:</a:t>
                      </a:r>
                      <a:endParaRPr lang="pt-BR" sz="1600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b="0" i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Política institucional de pesquisas de apoio à gestão do IFRO elaborada, regulamentada, sistematizada, organizada e implantada.</a:t>
                      </a:r>
                      <a:endParaRPr lang="pt-B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sz="16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sz="1600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1.780,00</a:t>
                      </a:r>
                      <a:endParaRPr lang="pt-B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0,00</a:t>
                      </a:r>
                      <a:endParaRPr lang="pt-B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745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48" y="967563"/>
            <a:ext cx="8804667" cy="5549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72140" y="248416"/>
            <a:ext cx="8674836" cy="719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Fortalecimento </a:t>
            </a:r>
            <a:r>
              <a:rPr kumimoji="0" lang="pt-BR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das Pesquisas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de Apoio a Gestão </a:t>
            </a:r>
            <a:endParaRPr kumimoji="0" lang="pt-BR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56643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293" y="2286000"/>
            <a:ext cx="881632" cy="891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967" y="2602282"/>
            <a:ext cx="1000125" cy="43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074" y="3530009"/>
            <a:ext cx="783932" cy="792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344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429" y="1204235"/>
            <a:ext cx="4832257" cy="552796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72140" y="173988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Fortalecimento </a:t>
            </a:r>
            <a:r>
              <a:rPr kumimoji="0" lang="pt-BR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das Pesquisas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de Apoio a Gestão </a:t>
            </a:r>
            <a:endParaRPr kumimoji="0" lang="pt-BR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88542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84887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18977" y="120578"/>
            <a:ext cx="8642937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Fortalecimento das Pesquisas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de Apoio a Gestão </a:t>
            </a: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23107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id="{C2269609-BCDE-4957-8508-49E9A76833AB}"/>
              </a:ext>
            </a:extLst>
          </p:cNvPr>
          <p:cNvSpPr/>
          <p:nvPr/>
        </p:nvSpPr>
        <p:spPr>
          <a:xfrm>
            <a:off x="427226" y="1441718"/>
            <a:ext cx="8272129" cy="5555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  <a:sym typeface="Arial"/>
              </a:rPr>
              <a:t>    </a:t>
            </a:r>
            <a:r>
              <a:rPr kumimoji="0" lang="pt-BR" altLang="pt-BR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  <a:sym typeface="Arial"/>
              </a:rPr>
              <a:t>Encaminhamentos: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alt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Estimar </a:t>
            </a:r>
            <a:r>
              <a:rPr kumimoji="0" lang="pt-BR" alt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quais os entraves que provocaram o atraso na execução do projeto. 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alt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Estabelecer quais as estratégias para finalizar a execução do projeto. 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alt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Mensurar quais os efeitos da execução do projetos estratégico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Fortalecimento das Pesquisas de Apoio a Gestão </a:t>
            </a:r>
            <a:r>
              <a:rPr kumimoji="0" lang="pt-BR" alt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para o Objetivo Estratégico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Aprimorar e integrar as ações de planejamento e gestão.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Solicitar 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deliberação do CODIR em relação ao projeto </a:t>
            </a: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Fortalecimento das Pesquisas de Apoio a Gestão </a:t>
            </a: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Arial"/>
              <a:sym typeface="Arial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pt-BR" alt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530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02" y="918262"/>
            <a:ext cx="8689241" cy="5741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2899" y="172336"/>
            <a:ext cx="8232124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pt-BR" spc="90" dirty="0" smtClean="0"/>
              <a:t>Percentual de Execução </a:t>
            </a:r>
            <a:endParaRPr spc="40" dirty="0"/>
          </a:p>
        </p:txBody>
      </p:sp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79520" y="858886"/>
            <a:ext cx="1567815" cy="0"/>
          </a:xfrm>
          <a:custGeom>
            <a:avLst/>
            <a:gdLst/>
            <a:ahLst/>
            <a:cxnLst/>
            <a:rect l="l" t="t" r="r" b="b"/>
            <a:pathLst>
              <a:path w="1567814">
                <a:moveTo>
                  <a:pt x="0" y="0"/>
                </a:moveTo>
                <a:lnTo>
                  <a:pt x="1567560" y="0"/>
                </a:lnTo>
              </a:path>
            </a:pathLst>
          </a:custGeom>
          <a:ln w="63500">
            <a:solidFill>
              <a:srgbClr val="756F6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92899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933700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74564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615173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12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118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33" y="939055"/>
            <a:ext cx="8781237" cy="5734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2899" y="172336"/>
            <a:ext cx="8232124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pt-BR" spc="90" dirty="0" smtClean="0"/>
              <a:t>Percentual de Atraso</a:t>
            </a:r>
            <a:endParaRPr spc="40" dirty="0"/>
          </a:p>
        </p:txBody>
      </p:sp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79520" y="858886"/>
            <a:ext cx="1567815" cy="0"/>
          </a:xfrm>
          <a:custGeom>
            <a:avLst/>
            <a:gdLst/>
            <a:ahLst/>
            <a:cxnLst/>
            <a:rect l="l" t="t" r="r" b="b"/>
            <a:pathLst>
              <a:path w="1567814">
                <a:moveTo>
                  <a:pt x="0" y="0"/>
                </a:moveTo>
                <a:lnTo>
                  <a:pt x="1567560" y="0"/>
                </a:lnTo>
              </a:path>
            </a:pathLst>
          </a:custGeom>
          <a:ln w="63500">
            <a:solidFill>
              <a:srgbClr val="756F6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92899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933700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74564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615173" y="5874283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4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12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109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18978" y="364913"/>
            <a:ext cx="8642937" cy="607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Projetos para análise</a:t>
            </a:r>
            <a:endParaRPr kumimoji="0" lang="pt-BR" sz="4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endParaRPr kumimoji="0" lang="pt-BR" sz="4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3232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id="{C2269609-BCDE-4957-8508-49E9A76833AB}"/>
              </a:ext>
            </a:extLst>
          </p:cNvPr>
          <p:cNvSpPr/>
          <p:nvPr/>
        </p:nvSpPr>
        <p:spPr>
          <a:xfrm>
            <a:off x="213757" y="736863"/>
            <a:ext cx="8748158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alt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  <a:sym typeface="Arial"/>
              </a:rPr>
              <a:t>	De acordo com os critérios estabelecidos para acionar os gestores para tomar decisões sobre os projetos classifica-se: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pt-BR" alt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Arial"/>
              <a:sym typeface="Arial"/>
            </a:endParaRPr>
          </a:p>
          <a:p>
            <a:pPr marL="342900" marR="0" lvl="8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t-BR" alt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  <a:sym typeface="Arial"/>
              </a:rPr>
              <a:t>Até 10% de atraso = </a:t>
            </a:r>
            <a:r>
              <a:rPr kumimoji="0" lang="pt-BR" alt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Nível </a:t>
            </a:r>
            <a:r>
              <a:rPr kumimoji="0" lang="pt-BR" alt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  <a:sym typeface="Arial"/>
              </a:rPr>
              <a:t>Pequeno – Acionar o líder do Projeto</a:t>
            </a:r>
          </a:p>
          <a:p>
            <a:pPr marL="342900" marR="0" lvl="8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alt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  <a:sym typeface="Arial"/>
              </a:rPr>
              <a:t>Programa de Saúde e Segurança do Servidor</a:t>
            </a:r>
          </a:p>
          <a:p>
            <a:pPr marL="342900" marR="0" lvl="8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alt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  <a:sym typeface="Arial"/>
              </a:rPr>
              <a:t>Gestão Documental do IFRO</a:t>
            </a:r>
          </a:p>
          <a:p>
            <a:pPr marL="342900" marR="0" lvl="8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t-BR" altLang="pt-BR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Arial"/>
              <a:sym typeface="Arial"/>
            </a:endParaRPr>
          </a:p>
          <a:p>
            <a:pPr marL="285750" marR="0" lvl="3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t-BR" alt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  <a:sym typeface="Arial"/>
              </a:rPr>
              <a:t>De 11% a 30%  de atraso = </a:t>
            </a:r>
            <a:r>
              <a:rPr kumimoji="0" lang="pt-BR" alt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Nível </a:t>
            </a:r>
            <a:r>
              <a:rPr kumimoji="0" lang="pt-BR" alt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  <a:sym typeface="Arial"/>
              </a:rPr>
              <a:t>Moderado – Acionar o responsável pela área (Pró-Reitoria ou Diretoria Sistêmica )</a:t>
            </a:r>
          </a:p>
          <a:p>
            <a:pPr marL="285750" marR="0" lvl="3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alt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  <a:sym typeface="Arial"/>
              </a:rPr>
              <a:t>Política de Comunicação</a:t>
            </a:r>
          </a:p>
          <a:p>
            <a:pPr marL="285750" marR="0" lvl="3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alt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  <a:sym typeface="Arial"/>
              </a:rPr>
              <a:t>Fortalecimento da Gestão Revisão do PDI 2018-2022</a:t>
            </a:r>
          </a:p>
          <a:p>
            <a:pPr marL="285750" marR="0" lvl="3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t-BR" altLang="pt-BR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Arial"/>
              <a:sym typeface="Arial"/>
            </a:endParaRPr>
          </a:p>
          <a:p>
            <a:pPr marL="342900" marR="0" lvl="3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t-BR" alt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  <a:sym typeface="Arial"/>
              </a:rPr>
              <a:t>De 31% a 60% de atraso = </a:t>
            </a:r>
            <a:r>
              <a:rPr kumimoji="0" lang="pt-BR" alt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Nível </a:t>
            </a:r>
            <a:r>
              <a:rPr kumimoji="0" lang="pt-BR" alt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  <a:sym typeface="Arial"/>
              </a:rPr>
              <a:t>Alto – Acionar CODIR acatando a sugestão do </a:t>
            </a:r>
            <a:r>
              <a:rPr kumimoji="0" lang="pt-BR" alt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responsável pela área (Pró-Reitoria ou Diretoria Sistêmica </a:t>
            </a:r>
            <a:r>
              <a:rPr kumimoji="0" lang="pt-BR" alt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)</a:t>
            </a:r>
          </a:p>
          <a:p>
            <a:pPr marL="342900" marR="0" lvl="3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alt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Modernização da Gestão Política de Gestão de Riscos</a:t>
            </a:r>
          </a:p>
          <a:p>
            <a:pPr marL="342900" marR="0" lvl="3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pt-BR" alt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  <a:sym typeface="Arial"/>
            </a:endParaRPr>
          </a:p>
          <a:p>
            <a:pPr marL="342900" marR="0" lvl="3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pt-BR" alt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  <a:sym typeface="Arial"/>
              </a:rPr>
              <a:t>De 61% a 100% de atraso = Nível Crítico – Acionar ao Colégio de Dirigentes – CODIR, sem acatar a decisão da área</a:t>
            </a:r>
            <a:r>
              <a:rPr kumimoji="0" lang="pt-BR" alt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  <a:sym typeface="Arial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alt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  <a:sym typeface="Arial"/>
              </a:rPr>
              <a:t>Modernização da Gestão Desenvolvimento do PDTI do IFRO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alt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  <a:sym typeface="Arial"/>
              </a:rPr>
              <a:t>Programa de Qualificação, Capacitação e Valorização do Servidor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alt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  <a:sym typeface="Arial"/>
              </a:rPr>
              <a:t>Fortalecimento da Gestão Plano Anual de Trabalho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alt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  <a:sym typeface="Arial"/>
              </a:rPr>
              <a:t>Fortalecimento dos </a:t>
            </a:r>
            <a:r>
              <a:rPr kumimoji="0" lang="pt-BR" altLang="pt-BR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  <a:sym typeface="Arial"/>
              </a:rPr>
              <a:t>NAPNEs</a:t>
            </a:r>
            <a:r>
              <a:rPr kumimoji="0" lang="pt-BR" altLang="pt-BR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  <a:sym typeface="Arial"/>
              </a:rPr>
              <a:t> 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pt-BR" alt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Arial"/>
              <a:sym typeface="Arial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pt-BR" altLang="pt-BR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Arial"/>
              <a:sym typeface="Arial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pt-BR" altLang="pt-B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62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40" y="539929"/>
            <a:ext cx="8448332" cy="236275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467544" y="0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kumimoji="0" lang="pt-BR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31323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" name="Google Shape;164;p20"/>
          <p:cNvCxnSpPr/>
          <p:nvPr/>
        </p:nvCxnSpPr>
        <p:spPr>
          <a:xfrm rot="10800000" flipV="1">
            <a:off x="637954" y="2507590"/>
            <a:ext cx="4397188" cy="395097"/>
          </a:xfrm>
          <a:prstGeom prst="bentConnector3">
            <a:avLst>
              <a:gd name="adj1" fmla="val 100295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graphicFrame>
        <p:nvGraphicFramePr>
          <p:cNvPr id="13" name="Tabela 12"/>
          <p:cNvGraphicFramePr>
            <a:graphicFrameLocks noGrp="1"/>
          </p:cNvGraphicFramePr>
          <p:nvPr>
            <p:extLst/>
          </p:nvPr>
        </p:nvGraphicFramePr>
        <p:xfrm>
          <a:off x="372139" y="2973821"/>
          <a:ext cx="8448332" cy="3291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8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98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9532"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prstClr val="black"/>
                          </a:solidFill>
                        </a:rPr>
                        <a:t>Política de Gestão de Riscos  - DPLAN/PRODIN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532">
                <a:tc>
                  <a:txBody>
                    <a:bodyPr/>
                    <a:lstStyle/>
                    <a:p>
                      <a:r>
                        <a:rPr lang="pt-BR" dirty="0" smtClean="0"/>
                        <a:t>Situação: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Em andamento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532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01/04/2018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9532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31/12/2019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532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execução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32,14%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9532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 Executado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46,43%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53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atraso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32,14%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9532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23.057,00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953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349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2" y="879640"/>
            <a:ext cx="7432531" cy="572487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72140" y="173988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Política de Gestão de Riscos</a:t>
            </a:r>
            <a:endParaRPr kumimoji="0" lang="pt-BR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867765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73865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134" y="878318"/>
            <a:ext cx="5196939" cy="594514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72140" y="173988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Política de Gestão de Riscos</a:t>
            </a:r>
            <a:endParaRPr kumimoji="0" lang="pt-BR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915265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21479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rlito" panose="020F0502020204030204" pitchFamily="34" charset="0"/>
                <a:ea typeface="Open Sans" panose="020B0606030504020204" pitchFamily="34" charset="0"/>
                <a:cs typeface="Carlito" panose="020F0502020204030204" pitchFamily="34" charset="0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10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6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Monitoramento através do Sistema Integrado de Planejamento</a:t>
            </a:r>
            <a:endParaRPr lang="pt-BR" sz="36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62073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01372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18977" y="120578"/>
            <a:ext cx="8642937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Política de Gestão de Riscos</a:t>
            </a:r>
            <a:endParaRPr kumimoji="0" lang="pt-BR" sz="4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23107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id="{C2269609-BCDE-4957-8508-49E9A76833AB}"/>
              </a:ext>
            </a:extLst>
          </p:cNvPr>
          <p:cNvSpPr/>
          <p:nvPr/>
        </p:nvSpPr>
        <p:spPr>
          <a:xfrm>
            <a:off x="427226" y="1441718"/>
            <a:ext cx="8272129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  <a:sym typeface="Arial"/>
              </a:rPr>
              <a:t>    </a:t>
            </a:r>
            <a:r>
              <a:rPr kumimoji="0" lang="pt-BR" altLang="pt-BR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/>
                <a:sym typeface="Arial"/>
              </a:rPr>
              <a:t>Proposta: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4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Arial"/>
              <a:sym typeface="Arial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t>Realizar força tarefa para elaborar os produtos pendentes .</a:t>
            </a: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Arial"/>
              <a:sym typeface="Arial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pt-BR" alt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646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2" y="1193026"/>
            <a:ext cx="8547340" cy="143539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kumimoji="0" lang="pt-BR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467544" y="1268760"/>
            <a:ext cx="8352928" cy="533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508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10800000" flipV="1">
            <a:off x="628651" y="1910719"/>
            <a:ext cx="3646468" cy="879981"/>
          </a:xfrm>
          <a:prstGeom prst="bentConnector3">
            <a:avLst>
              <a:gd name="adj1" fmla="val 100478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graphicFrame>
        <p:nvGraphicFramePr>
          <p:cNvPr id="4" name="Tabela 3"/>
          <p:cNvGraphicFramePr>
            <a:graphicFrameLocks noGrp="1"/>
          </p:cNvGraphicFramePr>
          <p:nvPr>
            <p:extLst/>
          </p:nvPr>
        </p:nvGraphicFramePr>
        <p:xfrm>
          <a:off x="467544" y="2790701"/>
          <a:ext cx="8229888" cy="34148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85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4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Modernização da Gestão Desenvolvimento do PDTI do IFRO – PRODIN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Situação: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Em</a:t>
                      </a:r>
                      <a:r>
                        <a:rPr lang="pt-BR" baseline="0" dirty="0" smtClean="0"/>
                        <a:t> andamento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01/07/2018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30/09/2019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execução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2,38%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094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 Executado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21,43%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atraso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78,57%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20.699,00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442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75" y="1473801"/>
            <a:ext cx="7540831" cy="512777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287079" y="173988"/>
            <a:ext cx="8674836" cy="1442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Modernização da Gestão Desenvolvimento do PDTI do IFRO </a:t>
            </a:r>
            <a:endParaRPr kumimoji="0" lang="pt-BR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401202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23179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664" y="1368127"/>
            <a:ext cx="5474525" cy="526806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287079" y="0"/>
            <a:ext cx="8674836" cy="1442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Modernização da Gestão Desenvolvimento do PDTI do IFRO </a:t>
            </a:r>
            <a:endParaRPr kumimoji="0" lang="pt-BR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321803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75283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32" y="1193026"/>
            <a:ext cx="8547340" cy="143539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8650" y="365127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kumimoji="0" lang="pt-BR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24744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467544" y="1270180"/>
            <a:ext cx="8352928" cy="533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5080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5400000">
            <a:off x="468104" y="2071270"/>
            <a:ext cx="879977" cy="558881"/>
          </a:xfrm>
          <a:prstGeom prst="bentConnector3">
            <a:avLst>
              <a:gd name="adj1" fmla="val -3980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graphicFrame>
        <p:nvGraphicFramePr>
          <p:cNvPr id="4" name="Tabela 3"/>
          <p:cNvGraphicFramePr>
            <a:graphicFrameLocks noGrp="1"/>
          </p:cNvGraphicFramePr>
          <p:nvPr>
            <p:extLst/>
          </p:nvPr>
        </p:nvGraphicFramePr>
        <p:xfrm>
          <a:off x="628650" y="2814143"/>
          <a:ext cx="7983722" cy="3337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15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52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indent="-381000" algn="ctr">
                        <a:buClr>
                          <a:prstClr val="black"/>
                        </a:buClr>
                        <a:buSzPts val="2400"/>
                      </a:pPr>
                      <a:r>
                        <a:rPr lang="pt-BR" dirty="0" smtClean="0">
                          <a:solidFill>
                            <a:prstClr val="black"/>
                          </a:solidFill>
                          <a:sym typeface="Open Sans"/>
                        </a:rPr>
                        <a:t>Programa de Qualificação, Capacitação e Valorização do Servidor</a:t>
                      </a:r>
                      <a:r>
                        <a:rPr lang="pt-BR" dirty="0" smtClean="0">
                          <a:solidFill>
                            <a:prstClr val="black"/>
                          </a:solidFill>
                        </a:rPr>
                        <a:t> - DGP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Situação: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Em andamento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01/02/2019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30/12/2019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execução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9,68</a:t>
                      </a:r>
                      <a:r>
                        <a:rPr lang="pt-BR" baseline="0" dirty="0" smtClean="0"/>
                        <a:t> </a:t>
                      </a:r>
                      <a:r>
                        <a:rPr lang="pt-BR" dirty="0" smtClean="0"/>
                        <a:t>%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 Executado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0%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atraso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100%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30.000,00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967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710" y="1390130"/>
            <a:ext cx="6591573" cy="52693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287079" y="173988"/>
            <a:ext cx="8674836" cy="1442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Open Sans"/>
              </a:rPr>
              <a:t>Programa de Qualificação, Capacitação e Valorização do Servidor</a:t>
            </a: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endParaRPr kumimoji="0" lang="pt-BR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369303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02701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695" y="1155553"/>
            <a:ext cx="4956245" cy="566980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287079" y="-100751"/>
            <a:ext cx="8674836" cy="1442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Open Sans"/>
              </a:rPr>
              <a:t>Programa de Qualificação, Capacitação e Valorização do Servidor</a:t>
            </a: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endParaRPr kumimoji="0" lang="pt-BR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55553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18416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70" y="608388"/>
            <a:ext cx="8402830" cy="228365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9602" y="24885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kumimoji="0" lang="pt-BR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41956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72007" y="3136605"/>
            <a:ext cx="8976989" cy="3463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10800000" flipV="1">
            <a:off x="628651" y="2465773"/>
            <a:ext cx="2826930" cy="426271"/>
          </a:xfrm>
          <a:prstGeom prst="bentConnector3">
            <a:avLst>
              <a:gd name="adj1" fmla="val 100024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graphicFrame>
        <p:nvGraphicFramePr>
          <p:cNvPr id="2" name="Tabela 1"/>
          <p:cNvGraphicFramePr>
            <a:graphicFrameLocks noGrp="1"/>
          </p:cNvGraphicFramePr>
          <p:nvPr>
            <p:extLst/>
          </p:nvPr>
        </p:nvGraphicFramePr>
        <p:xfrm>
          <a:off x="414670" y="2965672"/>
          <a:ext cx="8325292" cy="3337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62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28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prstClr val="black"/>
                          </a:solidFill>
                        </a:rPr>
                        <a:t>Fortalecimento da Gestão – Plano Anual de Trabalho  - DPLAN/PRODIN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Situação: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Em andamento 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01/09/2018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29/11/2019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execução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33,33%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 Executado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31,25%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atraso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62,50%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16.244,00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105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022" y="1188542"/>
            <a:ext cx="7084377" cy="545671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72140" y="173988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Fortalecimento da Gestão – </a:t>
            </a:r>
            <a:endParaRPr kumimoji="0" lang="pt-BR" sz="4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Plano </a:t>
            </a:r>
            <a:r>
              <a:rPr kumimoji="0" lang="pt-BR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Anual de Trabalho </a:t>
            </a: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88542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73319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504" y="1157740"/>
            <a:ext cx="4955945" cy="566945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372140" y="173988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Fortalecimento da Gestão – </a:t>
            </a:r>
            <a:endParaRPr kumimoji="0" lang="pt-BR" sz="4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Plano </a:t>
            </a:r>
            <a:r>
              <a:rPr kumimoji="0" lang="pt-BR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Anual de Trabalho </a:t>
            </a: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188542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37372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628650" y="278729"/>
            <a:ext cx="7886700" cy="1205058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/>
              <a:t>Gráfico de tarefas inseridas pela</a:t>
            </a:r>
            <a:r>
              <a:rPr lang="pt-BR" sz="4000" b="1" dirty="0"/>
              <a:t> </a:t>
            </a:r>
            <a:r>
              <a:rPr lang="pt-BR" sz="4000" b="1" dirty="0" smtClean="0"/>
              <a:t>Reitoria</a:t>
            </a:r>
            <a:endParaRPr lang="pt-BR" sz="40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273132" y="6407887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Integrado de Planejamento</a:t>
            </a:r>
            <a:endParaRPr lang="pt-BR" sz="1050" dirty="0"/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1B293282-780E-4EC1-B16B-BAC427DDA2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283387"/>
              </p:ext>
            </p:extLst>
          </p:nvPr>
        </p:nvGraphicFramePr>
        <p:xfrm>
          <a:off x="218005" y="1595887"/>
          <a:ext cx="8743911" cy="4468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056332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7" y="574158"/>
            <a:ext cx="8976989" cy="236042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629602" y="0"/>
            <a:ext cx="7886700" cy="9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ExtraBold"/>
                <a:ea typeface="Open Sans ExtraBold"/>
                <a:cs typeface="Open Sans ExtraBold"/>
                <a:sym typeface="Open Sans ExtraBold"/>
              </a:rPr>
              <a:t>Objetivos Estratégico </a:t>
            </a:r>
            <a:endParaRPr kumimoji="0" lang="pt-BR" sz="4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31323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" name="Google Shape;150;p19"/>
          <p:cNvSpPr txBox="1">
            <a:spLocks/>
          </p:cNvSpPr>
          <p:nvPr/>
        </p:nvSpPr>
        <p:spPr>
          <a:xfrm>
            <a:off x="534390" y="3883231"/>
            <a:ext cx="8427526" cy="2716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4064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cxnSp>
        <p:nvCxnSpPr>
          <p:cNvPr id="11" name="Google Shape;164;p20"/>
          <p:cNvCxnSpPr/>
          <p:nvPr/>
        </p:nvCxnSpPr>
        <p:spPr>
          <a:xfrm rot="10800000" flipV="1">
            <a:off x="534390" y="1304056"/>
            <a:ext cx="4979492" cy="1513572"/>
          </a:xfrm>
          <a:prstGeom prst="bentConnector3">
            <a:avLst>
              <a:gd name="adj1" fmla="val 99752"/>
            </a:avLst>
          </a:prstGeom>
          <a:noFill/>
          <a:ln w="101600" cap="flat" cmpd="sng">
            <a:solidFill>
              <a:srgbClr val="FF0000"/>
            </a:solidFill>
            <a:prstDash val="solid"/>
            <a:round/>
            <a:headEnd type="stealth" w="med" len="med"/>
            <a:tailEnd type="stealth" w="med" len="med"/>
          </a:ln>
        </p:spPr>
      </p:cxnSp>
      <p:graphicFrame>
        <p:nvGraphicFramePr>
          <p:cNvPr id="10" name="Tabela 9"/>
          <p:cNvGraphicFramePr>
            <a:graphicFrameLocks noGrp="1"/>
          </p:cNvGraphicFramePr>
          <p:nvPr>
            <p:extLst/>
          </p:nvPr>
        </p:nvGraphicFramePr>
        <p:xfrm>
          <a:off x="361507" y="2961453"/>
          <a:ext cx="8389088" cy="33757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7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51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9067">
                <a:tc gridSpan="2"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solidFill>
                            <a:prstClr val="black"/>
                          </a:solidFill>
                        </a:rPr>
                        <a:t>Fortalecimento dos </a:t>
                      </a:r>
                      <a:r>
                        <a:rPr lang="pt-BR" dirty="0" err="1" smtClean="0">
                          <a:solidFill>
                            <a:prstClr val="black"/>
                          </a:solidFill>
                        </a:rPr>
                        <a:t>NAPNEs</a:t>
                      </a:r>
                      <a:r>
                        <a:rPr lang="pt-BR" dirty="0" smtClean="0">
                          <a:solidFill>
                            <a:prstClr val="black"/>
                          </a:solidFill>
                        </a:rPr>
                        <a:t> – PROEN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Situação: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Em andamento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Início: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01/05/2018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Data prevista: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30/08/2019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execução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53,57%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 Executado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35,71%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% Em atraso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64,29%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/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 Previsto (R$):</a:t>
                      </a:r>
                      <a:endParaRPr lang="pt-BR" b="1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8.295,76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 Efetivo(R$):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0,00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514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156" y="980844"/>
            <a:ext cx="7420655" cy="571572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471069" y="173988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Fortalecimento dos </a:t>
            </a:r>
            <a:r>
              <a:rPr kumimoji="0" lang="pt-BR" sz="4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NAPNEs</a:t>
            </a:r>
            <a:r>
              <a:rPr kumimoji="0" lang="pt-BR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1007781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56060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436" y="690819"/>
            <a:ext cx="5331886" cy="609952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344716"/>
            <a:ext cx="9145905" cy="513715"/>
          </a:xfrm>
          <a:custGeom>
            <a:avLst/>
            <a:gdLst/>
            <a:ahLst/>
            <a:cxnLst/>
            <a:rect l="l" t="t" r="r" b="b"/>
            <a:pathLst>
              <a:path w="9145905" h="513715">
                <a:moveTo>
                  <a:pt x="7612888" y="0"/>
                </a:moveTo>
                <a:lnTo>
                  <a:pt x="7561382" y="4645"/>
                </a:lnTo>
                <a:lnTo>
                  <a:pt x="7515115" y="16783"/>
                </a:lnTo>
                <a:lnTo>
                  <a:pt x="7473469" y="35260"/>
                </a:lnTo>
                <a:lnTo>
                  <a:pt x="7435828" y="58923"/>
                </a:lnTo>
                <a:lnTo>
                  <a:pt x="7401574" y="86621"/>
                </a:lnTo>
                <a:lnTo>
                  <a:pt x="7370090" y="117200"/>
                </a:lnTo>
                <a:lnTo>
                  <a:pt x="7340759" y="149508"/>
                </a:lnTo>
                <a:lnTo>
                  <a:pt x="7312965" y="182393"/>
                </a:lnTo>
                <a:lnTo>
                  <a:pt x="7286090" y="214701"/>
                </a:lnTo>
                <a:lnTo>
                  <a:pt x="7259517" y="245280"/>
                </a:lnTo>
                <a:lnTo>
                  <a:pt x="7232629" y="272977"/>
                </a:lnTo>
                <a:lnTo>
                  <a:pt x="7175440" y="315118"/>
                </a:lnTo>
                <a:lnTo>
                  <a:pt x="7109586" y="331901"/>
                </a:lnTo>
                <a:lnTo>
                  <a:pt x="0" y="331901"/>
                </a:lnTo>
                <a:lnTo>
                  <a:pt x="0" y="513283"/>
                </a:lnTo>
                <a:lnTo>
                  <a:pt x="9144000" y="513283"/>
                </a:lnTo>
                <a:lnTo>
                  <a:pt x="9145524" y="8166"/>
                </a:lnTo>
                <a:lnTo>
                  <a:pt x="7612888" y="0"/>
                </a:lnTo>
                <a:close/>
              </a:path>
            </a:pathLst>
          </a:custGeom>
          <a:solidFill>
            <a:srgbClr val="00756D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8" name="Google Shape;26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5492" y="6407887"/>
            <a:ext cx="1296423" cy="3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5;p19"/>
          <p:cNvSpPr txBox="1">
            <a:spLocks/>
          </p:cNvSpPr>
          <p:nvPr/>
        </p:nvSpPr>
        <p:spPr>
          <a:xfrm>
            <a:off x="225873" y="35765"/>
            <a:ext cx="8674836" cy="86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400"/>
              <a:buFont typeface="Calibri"/>
              <a:buNone/>
              <a:tabLst/>
              <a:defRPr/>
            </a:pPr>
            <a:r>
              <a:rPr kumimoji="0" lang="pt-BR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Fortalecimento dos </a:t>
            </a:r>
            <a:r>
              <a:rPr kumimoji="0" lang="pt-BR" sz="4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NAPNEs</a:t>
            </a:r>
            <a:r>
              <a:rPr kumimoji="0" lang="pt-BR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</a:p>
        </p:txBody>
      </p:sp>
      <p:cxnSp>
        <p:nvCxnSpPr>
          <p:cNvPr id="7" name="Google Shape;149;p19"/>
          <p:cNvCxnSpPr/>
          <p:nvPr/>
        </p:nvCxnSpPr>
        <p:spPr>
          <a:xfrm>
            <a:off x="3779520" y="763222"/>
            <a:ext cx="1567543" cy="0"/>
          </a:xfrm>
          <a:prstGeom prst="straightConnector1">
            <a:avLst/>
          </a:prstGeom>
          <a:noFill/>
          <a:ln w="63500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85775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195254"/>
            <a:ext cx="7772400" cy="2227216"/>
          </a:xfrm>
        </p:spPr>
        <p:txBody>
          <a:bodyPr>
            <a:normAutofit/>
          </a:bodyPr>
          <a:lstStyle/>
          <a:p>
            <a:r>
              <a:rPr lang="pt-BR" sz="5400" b="1" dirty="0"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8</a:t>
            </a:r>
            <a:r>
              <a:rPr lang="pt-BR" sz="5400" b="1" dirty="0" smtClean="0"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ª </a:t>
            </a:r>
            <a:r>
              <a:rPr lang="pt-BR" sz="5400" b="1" dirty="0"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Reunião de Avaliação</a:t>
            </a:r>
            <a:br>
              <a:rPr lang="pt-BR" sz="5400" b="1" dirty="0"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pt-BR" sz="5400" b="1" dirty="0"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da Estratégia - R.A.E.</a:t>
            </a:r>
            <a:endParaRPr lang="pt-BR" sz="5400" b="1" dirty="0">
              <a:latin typeface="+mn-lt"/>
              <a:ea typeface="Open Sans Extrabold" charset="0"/>
              <a:cs typeface="Open Sans Extrabold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305" y="3775159"/>
            <a:ext cx="4536684" cy="126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39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729" y="495446"/>
            <a:ext cx="5132018" cy="643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8" descr="Imagem relacionad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34" y="1401511"/>
            <a:ext cx="7173007" cy="487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031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978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4486574" y="4477996"/>
            <a:ext cx="1162230" cy="589660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239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9: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Aprimorar e integrar as ações de planejamento e gestão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/>
          </p:nvPr>
        </p:nvGraphicFramePr>
        <p:xfrm>
          <a:off x="198181" y="1399571"/>
          <a:ext cx="878937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322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8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8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9.1 - Índice de Execução de Projetos Estratégicos Integrados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baseline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DPLAN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/>
          </p:nvPr>
        </p:nvGraphicFramePr>
        <p:xfrm>
          <a:off x="4572738" y="4883847"/>
          <a:ext cx="4274658" cy="1460876"/>
        </p:xfrm>
        <a:graphic>
          <a:graphicData uri="http://schemas.openxmlformats.org/drawingml/2006/table">
            <a:tbl>
              <a:tblPr/>
              <a:tblGrid>
                <a:gridCol w="42746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172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915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/>
          </p:nvPr>
        </p:nvGraphicFramePr>
        <p:xfrm>
          <a:off x="198182" y="3390900"/>
          <a:ext cx="8649213" cy="1383942"/>
        </p:xfrm>
        <a:graphic>
          <a:graphicData uri="http://schemas.openxmlformats.org/drawingml/2006/table">
            <a:tbl>
              <a:tblPr/>
              <a:tblGrid>
                <a:gridCol w="719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96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1995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53032">
                <a:tc gridSpan="12"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 Narrow"/>
                        </a:rPr>
                        <a:t>COLETA PERIÓDICA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0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Período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1TRI/2018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2TRI/2018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3TRI/2018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4TRI/2018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1TRI/2019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2TRI/2019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3TRI/2019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4TRI/2019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1TRI/2020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2TRI/2020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3TRI/2020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30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N1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30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N2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1*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7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30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Índice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ND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ND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ND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ND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ND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25,00%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133,33%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ND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ND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ND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ND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30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Meta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100,00%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100,00%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100,00%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100,00%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80,00%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80,00%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80,00%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80,00%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80,00%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80,00%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80,00%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5750">
                <a:tc gridSpan="12">
                  <a:txBody>
                    <a:bodyPr/>
                    <a:lstStyle/>
                    <a:p>
                      <a:pPr algn="l" fontAlgn="ctr"/>
                      <a:r>
                        <a:rPr lang="pt-B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Legenda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/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N1: Número de entregas de Projetos Estratégicos concluídos; 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N2: Total de entregas de Projetos Estratégicos planejados;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Indicador: (N1/N2)x100.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" name="Chart 1" descr="Chart 0"/>
          <p:cNvGraphicFramePr>
            <a:graphicFrameLocks/>
          </p:cNvGraphicFramePr>
          <p:nvPr>
            <p:extLst/>
          </p:nvPr>
        </p:nvGraphicFramePr>
        <p:xfrm>
          <a:off x="198182" y="1770411"/>
          <a:ext cx="8763733" cy="1582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/>
          </p:nvPr>
        </p:nvGraphicFramePr>
        <p:xfrm>
          <a:off x="198182" y="4883847"/>
          <a:ext cx="4320751" cy="1460876"/>
        </p:xfrm>
        <a:graphic>
          <a:graphicData uri="http://schemas.openxmlformats.org/drawingml/2006/table">
            <a:tbl>
              <a:tblPr/>
              <a:tblGrid>
                <a:gridCol w="43207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641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 Narrow"/>
                        </a:rPr>
                        <a:t>Análise de Desempenho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4466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         Na </a:t>
                      </a:r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programação estratégica 2019 aprovada na 6º RAE está previsto o encerramento de 3 projetos estratégicos </a:t>
                      </a:r>
                      <a:r>
                        <a:rPr lang="pt-B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(Modernização </a:t>
                      </a:r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da Gestão - Desenvolvimento do PDTI, Fortalecimento dos </a:t>
                      </a:r>
                      <a:r>
                        <a:rPr lang="pt-B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NAPNEs</a:t>
                      </a:r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, Programa de Qualificação, Capacitação e Valorização do Servidor) </a:t>
                      </a:r>
                      <a:r>
                        <a:rPr lang="pt-B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Nenhum </a:t>
                      </a:r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dos projetos foram concluídos. Porém houve a solicitação de encerramento dos projetos IFRO na Comunidade, Fortalecimento das Pesquisas de Apoio a Gestão e  Orçamento Transparente, que deveriam ter encerrado no 2º Trimestre de 2019. O </a:t>
                      </a:r>
                      <a:r>
                        <a:rPr lang="pt-B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Integrar</a:t>
                      </a:r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, devido ao fato do projeto não se </a:t>
                      </a:r>
                      <a:r>
                        <a:rPr lang="pt-B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enquadrar </a:t>
                      </a:r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nos critérios de projeto estratégico estabelecido pelo IFRO, também solicitou encerramento mesmo estando previsto para encerar em 2020.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Chart 1" descr="Chart 0"/>
          <p:cNvGraphicFramePr>
            <a:graphicFrameLocks/>
          </p:cNvGraphicFramePr>
          <p:nvPr>
            <p:extLst/>
          </p:nvPr>
        </p:nvGraphicFramePr>
        <p:xfrm>
          <a:off x="190871" y="1760886"/>
          <a:ext cx="8763734" cy="1533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64779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9: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Aprimorar e integrar as ações de planejamento e gestão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/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9.2</a:t>
                      </a:r>
                      <a:r>
                        <a:rPr lang="pt-BR" sz="1600" b="1" baseline="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 - </a:t>
                      </a: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Índice de Metas Alcançadas 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DPLAN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/>
          </p:nvPr>
        </p:nvGraphicFramePr>
        <p:xfrm>
          <a:off x="153825" y="5045877"/>
          <a:ext cx="4368964" cy="1219591"/>
        </p:xfrm>
        <a:graphic>
          <a:graphicData uri="http://schemas.openxmlformats.org/drawingml/2006/table">
            <a:tbl>
              <a:tblPr/>
              <a:tblGrid>
                <a:gridCol w="43689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Group 52"/>
          <p:cNvGraphicFramePr>
            <a:graphicFrameLocks/>
          </p:cNvGraphicFramePr>
          <p:nvPr>
            <p:extLst/>
          </p:nvPr>
        </p:nvGraphicFramePr>
        <p:xfrm>
          <a:off x="4572738" y="5042955"/>
          <a:ext cx="4389178" cy="1231059"/>
        </p:xfrm>
        <a:graphic>
          <a:graphicData uri="http://schemas.openxmlformats.org/drawingml/2006/table">
            <a:tbl>
              <a:tblPr/>
              <a:tblGrid>
                <a:gridCol w="4389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334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Recomendações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624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9" name="Tabela 18"/>
          <p:cNvGraphicFramePr>
            <a:graphicFrameLocks noGrp="1"/>
          </p:cNvGraphicFramePr>
          <p:nvPr>
            <p:extLst/>
          </p:nvPr>
        </p:nvGraphicFramePr>
        <p:xfrm>
          <a:off x="230131" y="3409950"/>
          <a:ext cx="8666320" cy="1410556"/>
        </p:xfrm>
        <a:graphic>
          <a:graphicData uri="http://schemas.openxmlformats.org/drawingml/2006/table">
            <a:tbl>
              <a:tblPr/>
              <a:tblGrid>
                <a:gridCol w="721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1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13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13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13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1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138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138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138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138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2138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2138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53032">
                <a:tc gridSpan="12"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 Narrow"/>
                        </a:rPr>
                        <a:t>COLETA PERIÓDICA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0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Período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1TRI/2019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2TRI/2019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3TRI/2019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4TRI/2019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1TRI/2020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2TRI/2020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3TRI/2020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4TRI/2020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1TRI/2021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2TRI/2021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3TRI/2021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30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N1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7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5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30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N2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12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28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30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Índice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58,33%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17,86%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#DIV/0!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#DIV/0!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#DIV/0!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#DIV/0!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#DIV/0!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#DIV/0!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#DIV/0!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#DIV/0!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30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Meta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80,00%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80,00%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80,00%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80,00%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2a RAE%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2a RAE%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2a RAE%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2a RAE%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2a RAE%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2a RAE%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2a RAE%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2364">
                <a:tc gridSpan="12">
                  <a:txBody>
                    <a:bodyPr/>
                    <a:lstStyle/>
                    <a:p>
                      <a:pPr algn="l" fontAlgn="ctr"/>
                      <a:r>
                        <a:rPr lang="pt-B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Legenda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/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N1: Número de metas do Planejamento Estratégico alcançadas no período; 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N2: Número de metas do Planejamento Estratégico propostas para o período;</a:t>
                      </a:r>
                      <a:b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</a:b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Indicador: (N1/N2)x100.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1" name="Chart 2" descr="Chart 0"/>
          <p:cNvGraphicFramePr>
            <a:graphicFrameLocks/>
          </p:cNvGraphicFramePr>
          <p:nvPr>
            <p:extLst/>
          </p:nvPr>
        </p:nvGraphicFramePr>
        <p:xfrm>
          <a:off x="153825" y="1789461"/>
          <a:ext cx="8742626" cy="1468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2220685" y="1915886"/>
            <a:ext cx="754744" cy="1341664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400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9: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Aprimorar e integrar as ações de planejamento e gestão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/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9.3 - Cultura de gestão estratégica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DPLAN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/>
          </p:nvPr>
        </p:nvGraphicFramePr>
        <p:xfrm>
          <a:off x="153825" y="5045877"/>
          <a:ext cx="8793622" cy="1219591"/>
        </p:xfrm>
        <a:graphic>
          <a:graphicData uri="http://schemas.openxmlformats.org/drawingml/2006/table">
            <a:tbl>
              <a:tblPr/>
              <a:tblGrid>
                <a:gridCol w="8793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Houve alteração nos critérios de mensuração, conforme ficou definido na 6ª RAE. Os indicadores da 7ª RAE em diante adotam esses novos critérios.</a:t>
                      </a:r>
                    </a:p>
                    <a:p>
                      <a:pPr marL="171450" marR="0" lvl="0" indent="-1714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pt-B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Quanto ao critério 1, apenas 1 Projeto Estratégico (IFRO sem Fronteiras) cumpriu os prazos das entregas no 2º Trimestre de 2019.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/>
          </p:nvPr>
        </p:nvGraphicFramePr>
        <p:xfrm>
          <a:off x="153824" y="3642179"/>
          <a:ext cx="8793627" cy="1224256"/>
        </p:xfrm>
        <a:graphic>
          <a:graphicData uri="http://schemas.openxmlformats.org/drawingml/2006/table">
            <a:tbl>
              <a:tblPr/>
              <a:tblGrid>
                <a:gridCol w="7319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9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9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9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18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97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97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97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97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97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97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53032">
                <a:tc gridSpan="12"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 Narrow"/>
                        </a:rPr>
                        <a:t>COLETA PERIÓDICA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0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Período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1TRI/2017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2TRI/2017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3TRI/2017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4TRI/2017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1TRI/2018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2TRI/2018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3TRI/2018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4TRI/2018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1TRI/2019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2TRI/2019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3TRI/2019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30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Critério 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30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Critério 2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30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Critério 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30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Critério 4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30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Indicador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41,67%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41,67%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66,67%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66,67%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16,67%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100,00%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100,00%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100,00%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66,67%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66,67%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30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Meta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75,00%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75,00%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75,00%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75,00%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100,00%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100,00%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100,00%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100,00%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100,00%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100,00%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100,00%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5" name="Chart 3" descr="Chart 0"/>
          <p:cNvGraphicFramePr>
            <a:graphicFrameLocks/>
          </p:cNvGraphicFramePr>
          <p:nvPr>
            <p:extLst/>
          </p:nvPr>
        </p:nvGraphicFramePr>
        <p:xfrm>
          <a:off x="153825" y="1770412"/>
          <a:ext cx="8833729" cy="1715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8113486" y="1770410"/>
            <a:ext cx="874068" cy="1715739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936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628650" y="261609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de ações inseridas pela</a:t>
            </a:r>
            <a:b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</a:br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Campi</a:t>
            </a:r>
            <a:endParaRPr lang="pt-BR" sz="40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12422" y="6374612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Integrado de Planejamento</a:t>
            </a:r>
            <a:endParaRPr lang="pt-BR" sz="1050" dirty="0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2887198"/>
              </p:ext>
            </p:extLst>
          </p:nvPr>
        </p:nvGraphicFramePr>
        <p:xfrm>
          <a:off x="439387" y="1664898"/>
          <a:ext cx="8376809" cy="4534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175165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9: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Aprimorar e integrar as ações de planejamento e gestão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Espaço Reservado para Conteúdo 5"/>
          <p:cNvGraphicFramePr>
            <a:graphicFrameLocks noGrp="1"/>
          </p:cNvGraphicFramePr>
          <p:nvPr>
            <p:ph idx="1"/>
            <p:extLst/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9.3 - Cultura de gestão estratégica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DPLAN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Group 52"/>
          <p:cNvGraphicFramePr>
            <a:graphicFrameLocks/>
          </p:cNvGraphicFramePr>
          <p:nvPr>
            <p:extLst/>
          </p:nvPr>
        </p:nvGraphicFramePr>
        <p:xfrm>
          <a:off x="175927" y="1791355"/>
          <a:ext cx="8793622" cy="4396828"/>
        </p:xfrm>
        <a:graphic>
          <a:graphicData uri="http://schemas.openxmlformats.org/drawingml/2006/table">
            <a:tbl>
              <a:tblPr/>
              <a:tblGrid>
                <a:gridCol w="8793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9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Descrição dos Critérios do Indicador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74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Fórmula de cálculo: </a:t>
                      </a: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(Total de pontos atribuídos aos critérios / Total de pontos possíveis dos critérios) x 100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5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Critério 1 – Projetos Estratégicos, faixa de avaliação: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0: Nenhum projeto estratégico em execução cumpriu os prazos estabelecidos;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1: Até 50% dos projetos estratégicos em execução cumpriram os prazos estabelecidos;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2: De 50% a 90% dos projetos estratégicos em execução cumpriram os prazos estabelecidos;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3: Acima de 90% dos projetos estratégicos em execução cumpriram os prazos estabelecidos.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Critério 2 – Mensuração dos indicadores, faixa de avaliação: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0: Ainda não foram medidos os indicadores estratégicos;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1: Até 50% dos indicadores estratégicos foram mensurados dentro do prazo;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2: De 50% a 90% dos indicadores estratégicos foram mensurados dentro do prazo;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3: Acima de 90% dos indicadores estratégicos foram mensurados dentro do prazo.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Critério 3 – Planos Anuais de Trabalho (</a:t>
                      </a:r>
                      <a:r>
                        <a:rPr kumimoji="0" lang="pt-BR" sz="105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PATs</a:t>
                      </a:r>
                      <a:r>
                        <a:rPr kumimoji="0" lang="pt-BR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faixa de avaliação: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0: Somatório das tarefas lançadas no PAT não atualizadas (atrasadas e/ou não gerenciáveis) superior a 90% das tarefas;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1: Somatório das tarefas lançadas no PAT não atualizadas (atrasadas e/ou não gerenciáveis) entre 50% e 90% das tarefas;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2: Somatório das tarefas lançadas no PAT não atualizadas (atrasadas e/ou não gerenciáveis) entre 10% e 50% das tarefas;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3: Somatório das tarefas lançadas no PAT não atualizadas (atrasadas e/ou não gerenciáveis) inferior a 10% das tarefas.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Critério 4 – Comunicação dos resultados, faixa de avaliação: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0: Não foram divulgados formalmente os resultados dos projetos ou dos indicadores;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1: Foram divulgados formalmente os resultados dos projetos e dos indicadores para o CODIR, fora do prazo;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2: Foram divulgados formalmente os resultados dos projetos e dos indicadores para o CODIR e para a comunidade externa, fora do prazo;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5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3: Foram divulgados formalmente os resultados dos projetos e dos indicadores para o CODIR e para a comunidade externa, dentro do prazo.</a:t>
                      </a: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0835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3076484" y="4264351"/>
            <a:ext cx="1162230" cy="803305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990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Objetivo11: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Fortalecer a comunicação institucional junto aos públicos estratégicos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/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11.1 - Índice de esforço de comunicação interna e externa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ASCOM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Group 52"/>
          <p:cNvGraphicFramePr>
            <a:graphicFrameLocks/>
          </p:cNvGraphicFramePr>
          <p:nvPr>
            <p:extLst/>
          </p:nvPr>
        </p:nvGraphicFramePr>
        <p:xfrm>
          <a:off x="153824" y="5596480"/>
          <a:ext cx="8808091" cy="811407"/>
        </p:xfrm>
        <a:graphic>
          <a:graphicData uri="http://schemas.openxmlformats.org/drawingml/2006/table">
            <a:tbl>
              <a:tblPr/>
              <a:tblGrid>
                <a:gridCol w="88080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881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Análise de Desempenho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56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95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42" marB="45742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153824" y="1953295"/>
          <a:ext cx="8808091" cy="2874736"/>
        </p:xfrm>
        <a:graphic>
          <a:graphicData uri="http://schemas.openxmlformats.org/drawingml/2006/table">
            <a:tbl>
              <a:tblPr/>
              <a:tblGrid>
                <a:gridCol w="733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3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3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31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31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30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31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318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318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318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318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318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43424">
                <a:tc gridSpan="12"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 Narrow"/>
                        </a:rPr>
                        <a:t>COLETA PERIÓDICA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70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1º Tri 2017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2º Tri 2017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3º Tri 2017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4º Tri 2017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1º Tri 2018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2º Tri 2018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3º Tri 2018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4º Tri 2018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1º Tri 2019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2º Tri 2019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3º Tri 2019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4º Tri 2019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707"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CRITÉRIO 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070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1546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6410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10135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14863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956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1845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1593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1393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1253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855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1216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070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3879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3879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3879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3879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956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1845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1593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1393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960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1850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1600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1400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0707"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CRITÉRIO 2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070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390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1720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2340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3050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375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285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310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410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855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280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390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070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1545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1545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1545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1545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375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285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310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410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380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290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310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410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0707"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CRITÉRIO 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070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4828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12847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25591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39849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3059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3440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2380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3055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2877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2582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3533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070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5082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5082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5082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5082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3059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3440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2380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3055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3060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3440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2380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3060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0707"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CRITÉRIO 4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070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805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3480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6870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4490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2910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4320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2350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2105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2030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3900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070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1090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1090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1090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1090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4490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2910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4320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2350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4490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2910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4320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2350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0707"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CRITÉRIO 5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070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3456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8834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13772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17868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980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870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1228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2042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1116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540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1214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070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6732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6732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6732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6732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980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870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1228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2042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980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870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1230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2050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graphicFrame>
        <p:nvGraphicFramePr>
          <p:cNvPr id="14" name="Tabela 13"/>
          <p:cNvGraphicFramePr>
            <a:graphicFrameLocks noGrp="1"/>
          </p:cNvGraphicFramePr>
          <p:nvPr>
            <p:extLst/>
          </p:nvPr>
        </p:nvGraphicFramePr>
        <p:xfrm>
          <a:off x="155873" y="5080285"/>
          <a:ext cx="8833730" cy="473728"/>
        </p:xfrm>
        <a:graphic>
          <a:graphicData uri="http://schemas.openxmlformats.org/drawingml/2006/table">
            <a:tbl>
              <a:tblPr/>
              <a:tblGrid>
                <a:gridCol w="98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348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3728"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580" marR="6580" marT="6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A proposta da </a:t>
                      </a:r>
                      <a:r>
                        <a:rPr lang="pt-B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Ascom</a:t>
                      </a: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é manter o desempenho trimestral de 2018 como meta para 2019. Cada critério apresenta seu desempenho trimestral, de acordo com as particularidades (sazonalidade) das atividades nas unidades presenciais. Neste ano a Assessoria de Comunicação conta com o afastamento de três servidores para capacitação em setores distintos. O objetivo é manter a produtividade com a redução significativa da equipe, composta por nove servidores. Apresentando assim uma redução de 1/3 do seu quadro. </a:t>
                      </a:r>
                    </a:p>
                  </a:txBody>
                  <a:tcPr marL="6580" marR="6580" marT="65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207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Objetivo11: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Fortalecer a comunicação institucional junto aos públicos estratégicos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/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11.1 - Índice de esforço de comunicação interna e externa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ASCOM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9375" y="16340138"/>
            <a:ext cx="9305925" cy="2473325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824" y="1770411"/>
            <a:ext cx="4493306" cy="1194482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177143" y="1872343"/>
            <a:ext cx="1886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¨CRITÉIRO 1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7130" y="1802003"/>
            <a:ext cx="4374464" cy="116289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6473371" y="2057009"/>
            <a:ext cx="2041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CRITÉRIO 2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873" y="3091542"/>
            <a:ext cx="4392904" cy="1167792"/>
          </a:xfrm>
          <a:prstGeom prst="rect">
            <a:avLst/>
          </a:prstGeom>
        </p:spPr>
      </p:pic>
      <p:sp>
        <p:nvSpPr>
          <p:cNvPr id="19" name="CaixaDeTexto 18"/>
          <p:cNvSpPr txBox="1"/>
          <p:nvPr/>
        </p:nvSpPr>
        <p:spPr>
          <a:xfrm>
            <a:off x="1959429" y="3265714"/>
            <a:ext cx="1820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CRITÉRIO 3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Imagem 1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130" y="3091542"/>
            <a:ext cx="4367629" cy="1189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ixaDeTexto 20"/>
          <p:cNvSpPr txBox="1"/>
          <p:nvPr/>
        </p:nvSpPr>
        <p:spPr>
          <a:xfrm>
            <a:off x="6460807" y="3251199"/>
            <a:ext cx="2041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CRITÉIRO 4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45321" y="4542490"/>
            <a:ext cx="5806912" cy="1518357"/>
          </a:xfrm>
          <a:prstGeom prst="rect">
            <a:avLst/>
          </a:prstGeom>
        </p:spPr>
      </p:pic>
      <p:sp>
        <p:nvSpPr>
          <p:cNvPr id="23" name="CaixaDeTexto 22"/>
          <p:cNvSpPr txBox="1"/>
          <p:nvPr/>
        </p:nvSpPr>
        <p:spPr>
          <a:xfrm>
            <a:off x="4064000" y="4746171"/>
            <a:ext cx="214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CRITÉIRO  5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6" name="Conector de seta reta 25"/>
          <p:cNvCxnSpPr/>
          <p:nvPr/>
        </p:nvCxnSpPr>
        <p:spPr>
          <a:xfrm>
            <a:off x="4064000" y="2057009"/>
            <a:ext cx="0" cy="3693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27"/>
          <p:cNvCxnSpPr/>
          <p:nvPr/>
        </p:nvCxnSpPr>
        <p:spPr>
          <a:xfrm>
            <a:off x="8313704" y="1907847"/>
            <a:ext cx="0" cy="5555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0"/>
          <p:cNvCxnSpPr/>
          <p:nvPr/>
        </p:nvCxnSpPr>
        <p:spPr>
          <a:xfrm>
            <a:off x="3933371" y="3091542"/>
            <a:ext cx="14515" cy="5948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de seta reta 32"/>
          <p:cNvCxnSpPr/>
          <p:nvPr/>
        </p:nvCxnSpPr>
        <p:spPr>
          <a:xfrm>
            <a:off x="8313704" y="3091542"/>
            <a:ext cx="0" cy="3443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de seta reta 34"/>
          <p:cNvCxnSpPr/>
          <p:nvPr/>
        </p:nvCxnSpPr>
        <p:spPr>
          <a:xfrm>
            <a:off x="6604000" y="4746171"/>
            <a:ext cx="14514" cy="7692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65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48" y="511276"/>
            <a:ext cx="7729179" cy="579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6973368" y="4264351"/>
            <a:ext cx="1085408" cy="803305"/>
          </a:xfrm>
          <a:custGeom>
            <a:avLst/>
            <a:gdLst>
              <a:gd name="connsiteX0" fmla="*/ 0 w 2657740"/>
              <a:gd name="connsiteY0" fmla="*/ 111365 h 668174"/>
              <a:gd name="connsiteX1" fmla="*/ 111365 w 2657740"/>
              <a:gd name="connsiteY1" fmla="*/ 0 h 668174"/>
              <a:gd name="connsiteX2" fmla="*/ 2546375 w 2657740"/>
              <a:gd name="connsiteY2" fmla="*/ 0 h 668174"/>
              <a:gd name="connsiteX3" fmla="*/ 2657740 w 2657740"/>
              <a:gd name="connsiteY3" fmla="*/ 111365 h 668174"/>
              <a:gd name="connsiteX4" fmla="*/ 2657740 w 2657740"/>
              <a:gd name="connsiteY4" fmla="*/ 556809 h 668174"/>
              <a:gd name="connsiteX5" fmla="*/ 2546375 w 2657740"/>
              <a:gd name="connsiteY5" fmla="*/ 668174 h 668174"/>
              <a:gd name="connsiteX6" fmla="*/ 111365 w 2657740"/>
              <a:gd name="connsiteY6" fmla="*/ 668174 h 668174"/>
              <a:gd name="connsiteX7" fmla="*/ 0 w 2657740"/>
              <a:gd name="connsiteY7" fmla="*/ 556809 h 668174"/>
              <a:gd name="connsiteX8" fmla="*/ 0 w 2657740"/>
              <a:gd name="connsiteY8" fmla="*/ 111365 h 668174"/>
              <a:gd name="connsiteX0" fmla="*/ 0 w 2658336"/>
              <a:gd name="connsiteY0" fmla="*/ 111365 h 668174"/>
              <a:gd name="connsiteX1" fmla="*/ 111365 w 2658336"/>
              <a:gd name="connsiteY1" fmla="*/ 0 h 668174"/>
              <a:gd name="connsiteX2" fmla="*/ 2606196 w 2658336"/>
              <a:gd name="connsiteY2" fmla="*/ 0 h 668174"/>
              <a:gd name="connsiteX3" fmla="*/ 2657740 w 2658336"/>
              <a:gd name="connsiteY3" fmla="*/ 111365 h 668174"/>
              <a:gd name="connsiteX4" fmla="*/ 2657740 w 2658336"/>
              <a:gd name="connsiteY4" fmla="*/ 556809 h 668174"/>
              <a:gd name="connsiteX5" fmla="*/ 2546375 w 2658336"/>
              <a:gd name="connsiteY5" fmla="*/ 668174 h 668174"/>
              <a:gd name="connsiteX6" fmla="*/ 111365 w 2658336"/>
              <a:gd name="connsiteY6" fmla="*/ 668174 h 668174"/>
              <a:gd name="connsiteX7" fmla="*/ 0 w 2658336"/>
              <a:gd name="connsiteY7" fmla="*/ 556809 h 668174"/>
              <a:gd name="connsiteX8" fmla="*/ 0 w 2658336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111367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546377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  <a:gd name="connsiteX0" fmla="*/ 2 w 2658338"/>
              <a:gd name="connsiteY0" fmla="*/ 111365 h 668174"/>
              <a:gd name="connsiteX1" fmla="*/ 60092 w 2658338"/>
              <a:gd name="connsiteY1" fmla="*/ 0 h 668174"/>
              <a:gd name="connsiteX2" fmla="*/ 2606198 w 2658338"/>
              <a:gd name="connsiteY2" fmla="*/ 0 h 668174"/>
              <a:gd name="connsiteX3" fmla="*/ 2657742 w 2658338"/>
              <a:gd name="connsiteY3" fmla="*/ 111365 h 668174"/>
              <a:gd name="connsiteX4" fmla="*/ 2657742 w 2658338"/>
              <a:gd name="connsiteY4" fmla="*/ 556809 h 668174"/>
              <a:gd name="connsiteX5" fmla="*/ 2606198 w 2658338"/>
              <a:gd name="connsiteY5" fmla="*/ 668174 h 668174"/>
              <a:gd name="connsiteX6" fmla="*/ 68638 w 2658338"/>
              <a:gd name="connsiteY6" fmla="*/ 668174 h 668174"/>
              <a:gd name="connsiteX7" fmla="*/ 2 w 2658338"/>
              <a:gd name="connsiteY7" fmla="*/ 556809 h 668174"/>
              <a:gd name="connsiteX8" fmla="*/ 2 w 2658338"/>
              <a:gd name="connsiteY8" fmla="*/ 111365 h 668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58338" h="668174">
                <a:moveTo>
                  <a:pt x="2" y="111365"/>
                </a:moveTo>
                <a:cubicBezTo>
                  <a:pt x="2" y="49860"/>
                  <a:pt x="-1413" y="0"/>
                  <a:pt x="60092" y="0"/>
                </a:cubicBezTo>
                <a:lnTo>
                  <a:pt x="2606198" y="0"/>
                </a:lnTo>
                <a:cubicBezTo>
                  <a:pt x="2667703" y="0"/>
                  <a:pt x="2657742" y="49860"/>
                  <a:pt x="2657742" y="111365"/>
                </a:cubicBezTo>
                <a:lnTo>
                  <a:pt x="2657742" y="556809"/>
                </a:lnTo>
                <a:cubicBezTo>
                  <a:pt x="2657742" y="618314"/>
                  <a:pt x="2667703" y="668174"/>
                  <a:pt x="2606198" y="668174"/>
                </a:cubicBezTo>
                <a:lnTo>
                  <a:pt x="68638" y="668174"/>
                </a:lnTo>
                <a:cubicBezTo>
                  <a:pt x="7133" y="668174"/>
                  <a:pt x="2" y="618314"/>
                  <a:pt x="2" y="556809"/>
                </a:cubicBezTo>
                <a:lnTo>
                  <a:pt x="2" y="111365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306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Autofit/>
          </a:bodyPr>
          <a:lstStyle/>
          <a:p>
            <a:pPr algn="ctr"/>
            <a:r>
              <a:rPr lang="pt-BR" altLang="en-US" sz="2800" b="1" dirty="0">
                <a:latin typeface="Calibri" pitchFamily="34" charset="0"/>
              </a:rPr>
              <a:t>Objetivo 12:</a:t>
            </a:r>
            <a:r>
              <a:rPr lang="pt-BR" altLang="en-US" sz="2500" b="1" dirty="0">
                <a:latin typeface="Calibri" pitchFamily="34" charset="0"/>
              </a:rPr>
              <a:t> </a:t>
            </a:r>
            <a:r>
              <a:rPr lang="pt-BR" altLang="en-US" sz="2800" b="1" dirty="0">
                <a:latin typeface="Calibri" pitchFamily="34" charset="0"/>
              </a:rPr>
              <a:t>Fortalecer a identidade institucional e o relacionamento interinstitucional</a:t>
            </a:r>
            <a:endParaRPr lang="pt-BR" sz="28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Espaço Reservado para Conteúdo 5"/>
          <p:cNvGraphicFramePr>
            <a:graphicFrameLocks noGrp="1"/>
          </p:cNvGraphicFramePr>
          <p:nvPr>
            <p:ph idx="1"/>
            <p:extLst/>
          </p:nvPr>
        </p:nvGraphicFramePr>
        <p:xfrm>
          <a:off x="153824" y="1399571"/>
          <a:ext cx="88337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5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5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12.1 - Índice de conhecimento da imagem institucional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Wingdings" pitchFamily="2" charset="2"/>
                        </a:rPr>
                        <a:t>l</a:t>
                      </a:r>
                      <a:endParaRPr lang="pt-BR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ASCOM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153824" y="4154948"/>
          <a:ext cx="8808091" cy="765160"/>
        </p:xfrm>
        <a:graphic>
          <a:graphicData uri="http://schemas.openxmlformats.org/drawingml/2006/table">
            <a:tbl>
              <a:tblPr/>
              <a:tblGrid>
                <a:gridCol w="733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3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3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31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31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30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31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318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318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318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318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318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53032">
                <a:tc gridSpan="12"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effectLst/>
                          <a:latin typeface="Arial Narrow"/>
                        </a:rPr>
                        <a:t>COLETA PERIÓDICA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2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0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1TRI/2017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2TRI/2017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3TRI/2017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4TRI/2017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1TRI/2018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2TRI/2018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3TRI/2018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4TRI/2018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1TRI/2019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2TRI/2019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3TRI/2019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4TRI/2019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3032"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pt-BR" sz="700" b="1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CRITÉRIO 1 - APARIÇÃO ESPONTÂNEA EM MÍDIA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30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1,81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1,88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1,70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1,59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1,71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1,44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1,63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1,51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1,89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1,66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1,65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30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1,80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1,80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1,80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1,80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1,80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1,80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1,80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1,80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1,80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1,80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1,80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1,80</a:t>
                      </a:r>
                    </a:p>
                  </a:txBody>
                  <a:tcPr marL="6654" marR="6654" marT="66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824" y="1770410"/>
            <a:ext cx="8504716" cy="2143221"/>
          </a:xfrm>
          <a:prstGeom prst="rect">
            <a:avLst/>
          </a:prstGeom>
        </p:spPr>
      </p:pic>
      <p:graphicFrame>
        <p:nvGraphicFramePr>
          <p:cNvPr id="9" name="Tabela 8"/>
          <p:cNvGraphicFramePr>
            <a:graphicFrameLocks noGrp="1"/>
          </p:cNvGraphicFramePr>
          <p:nvPr>
            <p:extLst/>
          </p:nvPr>
        </p:nvGraphicFramePr>
        <p:xfrm>
          <a:off x="153824" y="5102206"/>
          <a:ext cx="8991652" cy="530498"/>
        </p:xfrm>
        <a:graphic>
          <a:graphicData uri="http://schemas.openxmlformats.org/drawingml/2006/table">
            <a:tbl>
              <a:tblPr/>
              <a:tblGrid>
                <a:gridCol w="8991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0498">
                <a:tc>
                  <a:txBody>
                    <a:bodyPr/>
                    <a:lstStyle/>
                    <a:p>
                      <a:pPr algn="l" fontAlgn="ctr"/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3º trimestre 2019</a:t>
                      </a:r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- Foram replicadas 376 matérias positivas, 147 matérias neutras e 10 matérias negativas. Total de 533 matérias no trimestre. 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7982" marR="7982" marT="798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7141029" y="1973943"/>
            <a:ext cx="711200" cy="1939688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558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19240"/>
          </a:xfrm>
        </p:spPr>
        <p:txBody>
          <a:bodyPr>
            <a:normAutofit/>
          </a:bodyPr>
          <a:lstStyle/>
          <a:p>
            <a:pPr algn="ctr"/>
            <a:r>
              <a:rPr lang="pt-BR" sz="3500" b="1" dirty="0">
                <a:latin typeface="+mn-lt"/>
              </a:rPr>
              <a:t>Panorama Geral da Coleta de Indicadores </a:t>
            </a:r>
            <a:endParaRPr lang="pt-BR" sz="3500" b="1" dirty="0">
              <a:latin typeface="+mn-lt"/>
              <a:ea typeface="Open Sans" charset="0"/>
              <a:cs typeface="Open Sans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ela 10"/>
          <p:cNvGraphicFramePr>
            <a:graphicFrameLocks noGrp="1"/>
          </p:cNvGraphicFramePr>
          <p:nvPr>
            <p:extLst/>
          </p:nvPr>
        </p:nvGraphicFramePr>
        <p:xfrm>
          <a:off x="438114" y="2954239"/>
          <a:ext cx="8306512" cy="1524000"/>
        </p:xfrm>
        <a:graphic>
          <a:graphicData uri="http://schemas.openxmlformats.org/drawingml/2006/table">
            <a:tbl>
              <a:tblPr/>
              <a:tblGrid>
                <a:gridCol w="6971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COLETADOS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pt-BR" sz="2000" b="1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14004" marR="14004" marT="0" marB="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09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"NÃO FOI POSSÍVEL COLETAR"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pt-BR" sz="2000" b="1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4004" marR="14004" marT="0" marB="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109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NÃO COLETADOS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pt-BR" sz="2000" b="1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14004" marR="14004" marT="0" marB="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09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PASSÍVEIS DE COLETA </a:t>
                      </a:r>
                      <a:r>
                        <a:rPr lang="pt-BR" sz="20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(excluindo "não foi possível coletar")</a:t>
                      </a:r>
                      <a:endParaRPr lang="pt-BR" sz="2000" b="1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pt-BR" sz="2000" b="1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4004" marR="14004" marT="0" marB="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1097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0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 </a:t>
                      </a:r>
                      <a:r>
                        <a:rPr lang="pt-BR" sz="20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COLETADOS (em relação aos passíveis de coleta)</a:t>
                      </a:r>
                      <a:endParaRPr lang="pt-BR" sz="2000" b="1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pt-BR" sz="2000" b="1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4004" marR="14004" marT="0" marB="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22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cxnSp>
        <p:nvCxnSpPr>
          <p:cNvPr id="8" name="Conector Reto 7"/>
          <p:cNvCxnSpPr/>
          <p:nvPr/>
        </p:nvCxnSpPr>
        <p:spPr>
          <a:xfrm>
            <a:off x="3779520" y="1201780"/>
            <a:ext cx="1567543" cy="0"/>
          </a:xfrm>
          <a:prstGeom prst="line">
            <a:avLst/>
          </a:prstGeom>
          <a:ln w="635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729" y="495446"/>
            <a:ext cx="5132018" cy="643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C:\Users\1044293\Documents\Indicadores\Peter-Drucker-quote-0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35" y="1312536"/>
            <a:ext cx="8017329" cy="494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3257573" y="4142495"/>
            <a:ext cx="4678135" cy="755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 Unicode MS" panose="020B0604020202020204" pitchFamily="34" charset="-128"/>
                <a:cs typeface="Arial Unicode MS" panose="020B0604020202020204" pitchFamily="34" charset="-128"/>
              </a:rPr>
              <a:t>(O que você não pode </a:t>
            </a: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Arial Unicode MS" panose="020B0604020202020204" pitchFamily="34" charset="-128"/>
                <a:cs typeface="Arial Unicode MS" panose="020B0604020202020204" pitchFamily="34" charset="-128"/>
              </a:rPr>
              <a:t>medir,</a:t>
            </a: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 Unicode MS" panose="020B0604020202020204" pitchFamily="34" charset="-128"/>
                <a:cs typeface="Arial Unicode MS" panose="020B0604020202020204" pitchFamily="34" charset="-128"/>
              </a:rPr>
              <a:t>você não pode </a:t>
            </a: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/>
                <a:ea typeface="Arial Unicode MS" panose="020B0604020202020204" pitchFamily="34" charset="-128"/>
                <a:cs typeface="Arial Unicode MS" panose="020B0604020202020204" pitchFamily="34" charset="-128"/>
              </a:rPr>
              <a:t>gerir</a:t>
            </a: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1785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910149"/>
            <a:ext cx="7886700" cy="673324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pt-BR" b="1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PRODIN/DPLAN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4583473"/>
            <a:ext cx="6764927" cy="2061167"/>
          </a:xfrm>
        </p:spPr>
        <p:txBody>
          <a:bodyPr/>
          <a:lstStyle/>
          <a:p>
            <a:pPr marL="0" lvl="0" indent="0">
              <a:buClr>
                <a:schemeClr val="dk1"/>
              </a:buClr>
              <a:buSzPts val="2800"/>
              <a:buNone/>
            </a:pPr>
            <a:r>
              <a:rPr lang="pt-BR" u="sng" dirty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prodin@ifro.edu.br</a:t>
            </a:r>
            <a:r>
              <a:rPr lang="pt-BR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lang="pt-BR" dirty="0" smtClean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indent="0">
              <a:buClr>
                <a:schemeClr val="dk1"/>
              </a:buClr>
              <a:buSzPts val="2800"/>
              <a:buNone/>
            </a:pPr>
            <a:r>
              <a:rPr lang="pt-BR" u="sng" dirty="0" smtClean="0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dplan@ifro.edu.br</a:t>
            </a:r>
            <a:endParaRPr lang="pt-BR" u="sng" dirty="0" smtClean="0">
              <a:solidFill>
                <a:schemeClr val="hlink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indent="0">
              <a:buClr>
                <a:schemeClr val="dk1"/>
              </a:buClr>
              <a:buSzPts val="2800"/>
              <a:buNone/>
            </a:pPr>
            <a:r>
              <a:rPr lang="pt-BR" dirty="0" smtClean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</a:t>
            </a:r>
            <a:r>
              <a:rPr lang="pt-BR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69) 2182-9615</a:t>
            </a:r>
            <a:endParaRPr lang="pt-BR" dirty="0"/>
          </a:p>
          <a:p>
            <a:pPr marL="0" lvl="0" indent="0" algn="ctr">
              <a:buClr>
                <a:schemeClr val="dk1"/>
              </a:buClr>
              <a:buSzPts val="2800"/>
              <a:buNone/>
            </a:pP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77" y="732518"/>
            <a:ext cx="2024996" cy="2463529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 flipV="1">
            <a:off x="505097" y="3988526"/>
            <a:ext cx="4354" cy="2869474"/>
          </a:xfrm>
          <a:prstGeom prst="line">
            <a:avLst/>
          </a:prstGeom>
          <a:ln w="635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3700320" y="1038294"/>
            <a:ext cx="4624981" cy="1798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7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 Unicode MS" panose="020B0604020202020204" pitchFamily="34" charset="-128"/>
                <a:cs typeface="Arial Unicode MS" panose="020B0604020202020204" pitchFamily="34" charset="-128"/>
              </a:rPr>
              <a:t>Obrigado!</a:t>
            </a:r>
            <a:endParaRPr kumimoji="0" lang="pt-B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3272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de tarefas atrasadas - Reitoria</a:t>
            </a:r>
            <a:endParaRPr lang="pt-BR" sz="40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36252" y="6411303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Integrado de Planejamento</a:t>
            </a:r>
            <a:endParaRPr lang="pt-BR" sz="1050" dirty="0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748454CE-7E62-4826-8E19-00D9A55395BA}"/>
              </a:ext>
            </a:extLst>
          </p:cNvPr>
          <p:cNvGraphicFramePr>
            <a:graphicFrameLocks noGrp="1"/>
          </p:cNvGraphicFramePr>
          <p:nvPr/>
        </p:nvGraphicFramePr>
        <p:xfrm>
          <a:off x="-246784" y="428625"/>
          <a:ext cx="9637568" cy="600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1806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28650" y="55654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latin typeface="Carlito" panose="020F0502020204030204" pitchFamily="34" charset="0"/>
                <a:cs typeface="Carlito" panose="020F0502020204030204" pitchFamily="34" charset="0"/>
              </a:rPr>
              <a:t>Gráfico de tarefas atrasadas </a:t>
            </a:r>
            <a:r>
              <a:rPr lang="pt-BR" sz="4000" dirty="0" smtClean="0">
                <a:latin typeface="Carlito" panose="020F0502020204030204" pitchFamily="34" charset="0"/>
                <a:cs typeface="Carlito" panose="020F0502020204030204" pitchFamily="34" charset="0"/>
              </a:rPr>
              <a:t>–</a:t>
            </a:r>
            <a:br>
              <a:rPr lang="pt-BR" sz="4000" dirty="0" smtClean="0">
                <a:latin typeface="Carlito" panose="020F0502020204030204" pitchFamily="34" charset="0"/>
                <a:cs typeface="Carlito" panose="020F0502020204030204" pitchFamily="34" charset="0"/>
              </a:rPr>
            </a:br>
            <a:r>
              <a:rPr lang="pt-BR" sz="4000" dirty="0" smtClean="0">
                <a:latin typeface="Carlito" panose="020F0502020204030204" pitchFamily="34" charset="0"/>
                <a:cs typeface="Carlito" panose="020F0502020204030204" pitchFamily="34" charset="0"/>
              </a:rPr>
              <a:t>Campi</a:t>
            </a:r>
            <a:endParaRPr lang="pt-BR" sz="4000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49831" y="6407887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Integrado de Planejamento</a:t>
            </a:r>
            <a:endParaRPr lang="pt-BR" sz="1050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 noGrp="1"/>
          </p:cNvGraphicFramePr>
          <p:nvPr/>
        </p:nvGraphicFramePr>
        <p:xfrm>
          <a:off x="-250031" y="420687"/>
          <a:ext cx="9644063" cy="6016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9227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6344723"/>
            <a:ext cx="9145476" cy="513277"/>
            <a:chOff x="0" y="6344723"/>
            <a:chExt cx="9145476" cy="513277"/>
          </a:xfrm>
        </p:grpSpPr>
        <p:sp>
          <p:nvSpPr>
            <p:cNvPr id="5" name="Retângulo 5"/>
            <p:cNvSpPr/>
            <p:nvPr/>
          </p:nvSpPr>
          <p:spPr>
            <a:xfrm>
              <a:off x="0" y="6344723"/>
              <a:ext cx="9145476" cy="513277"/>
            </a:xfrm>
            <a:custGeom>
              <a:avLst/>
              <a:gdLst>
                <a:gd name="connsiteX0" fmla="*/ 0 w 9144000"/>
                <a:gd name="connsiteY0" fmla="*/ 0 h 478465"/>
                <a:gd name="connsiteX1" fmla="*/ 9144000 w 9144000"/>
                <a:gd name="connsiteY1" fmla="*/ 0 h 478465"/>
                <a:gd name="connsiteX2" fmla="*/ 9144000 w 9144000"/>
                <a:gd name="connsiteY2" fmla="*/ 478465 h 478465"/>
                <a:gd name="connsiteX3" fmla="*/ 0 w 9144000"/>
                <a:gd name="connsiteY3" fmla="*/ 478465 h 478465"/>
                <a:gd name="connsiteX4" fmla="*/ 0 w 9144000"/>
                <a:gd name="connsiteY4" fmla="*/ 0 h 478465"/>
                <a:gd name="connsiteX0" fmla="*/ 0 w 9144000"/>
                <a:gd name="connsiteY0" fmla="*/ 0 h 478465"/>
                <a:gd name="connsiteX1" fmla="*/ 6719777 w 9144000"/>
                <a:gd name="connsiteY1" fmla="*/ 7088 h 478465"/>
                <a:gd name="connsiteX2" fmla="*/ 9144000 w 9144000"/>
                <a:gd name="connsiteY2" fmla="*/ 0 h 478465"/>
                <a:gd name="connsiteX3" fmla="*/ 9144000 w 9144000"/>
                <a:gd name="connsiteY3" fmla="*/ 478465 h 478465"/>
                <a:gd name="connsiteX4" fmla="*/ 0 w 9144000"/>
                <a:gd name="connsiteY4" fmla="*/ 478465 h 478465"/>
                <a:gd name="connsiteX5" fmla="*/ 0 w 9144000"/>
                <a:gd name="connsiteY5" fmla="*/ 0 h 478465"/>
                <a:gd name="connsiteX0" fmla="*/ 0 w 9144000"/>
                <a:gd name="connsiteY0" fmla="*/ 0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0 h 478465"/>
                <a:gd name="connsiteX0" fmla="*/ 0 w 9144000"/>
                <a:gd name="connsiteY0" fmla="*/ 311888 h 478465"/>
                <a:gd name="connsiteX1" fmla="*/ 6159795 w 9144000"/>
                <a:gd name="connsiteY1" fmla="*/ 0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2707 w 9144000"/>
                <a:gd name="connsiteY1" fmla="*/ 340242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26065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6719777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6159795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11888 h 478465"/>
                <a:gd name="connsiteX1" fmla="*/ 7109636 w 9144000"/>
                <a:gd name="connsiteY1" fmla="*/ 311888 h 478465"/>
                <a:gd name="connsiteX2" fmla="*/ 7612912 w 9144000"/>
                <a:gd name="connsiteY2" fmla="*/ 7088 h 478465"/>
                <a:gd name="connsiteX3" fmla="*/ 9144000 w 9144000"/>
                <a:gd name="connsiteY3" fmla="*/ 0 h 478465"/>
                <a:gd name="connsiteX4" fmla="*/ 9144000 w 9144000"/>
                <a:gd name="connsiteY4" fmla="*/ 478465 h 478465"/>
                <a:gd name="connsiteX5" fmla="*/ 0 w 9144000"/>
                <a:gd name="connsiteY5" fmla="*/ 478465 h 478465"/>
                <a:gd name="connsiteX6" fmla="*/ 0 w 9144000"/>
                <a:gd name="connsiteY6" fmla="*/ 311888 h 478465"/>
                <a:gd name="connsiteX0" fmla="*/ 0 w 9144000"/>
                <a:gd name="connsiteY0" fmla="*/ 304800 h 471377"/>
                <a:gd name="connsiteX1" fmla="*/ 7109636 w 9144000"/>
                <a:gd name="connsiteY1" fmla="*/ 304800 h 471377"/>
                <a:gd name="connsiteX2" fmla="*/ 7612912 w 9144000"/>
                <a:gd name="connsiteY2" fmla="*/ 0 h 471377"/>
                <a:gd name="connsiteX3" fmla="*/ 9144000 w 9144000"/>
                <a:gd name="connsiteY3" fmla="*/ 5932 h 471377"/>
                <a:gd name="connsiteX4" fmla="*/ 9144000 w 9144000"/>
                <a:gd name="connsiteY4" fmla="*/ 471377 h 471377"/>
                <a:gd name="connsiteX5" fmla="*/ 0 w 9144000"/>
                <a:gd name="connsiteY5" fmla="*/ 471377 h 471377"/>
                <a:gd name="connsiteX6" fmla="*/ 0 w 9144000"/>
                <a:gd name="connsiteY6" fmla="*/ 304800 h 471377"/>
                <a:gd name="connsiteX0" fmla="*/ 0 w 9151088"/>
                <a:gd name="connsiteY0" fmla="*/ 304800 h 471377"/>
                <a:gd name="connsiteX1" fmla="*/ 7109636 w 9151088"/>
                <a:gd name="connsiteY1" fmla="*/ 304800 h 471377"/>
                <a:gd name="connsiteX2" fmla="*/ 7612912 w 9151088"/>
                <a:gd name="connsiteY2" fmla="*/ 0 h 471377"/>
                <a:gd name="connsiteX3" fmla="*/ 9151088 w 9151088"/>
                <a:gd name="connsiteY3" fmla="*/ 5932 h 471377"/>
                <a:gd name="connsiteX4" fmla="*/ 9144000 w 9151088"/>
                <a:gd name="connsiteY4" fmla="*/ 471377 h 471377"/>
                <a:gd name="connsiteX5" fmla="*/ 0 w 9151088"/>
                <a:gd name="connsiteY5" fmla="*/ 471377 h 471377"/>
                <a:gd name="connsiteX6" fmla="*/ 0 w 9151088"/>
                <a:gd name="connsiteY6" fmla="*/ 304800 h 471377"/>
                <a:gd name="connsiteX0" fmla="*/ 0 w 9158176"/>
                <a:gd name="connsiteY0" fmla="*/ 311888 h 478465"/>
                <a:gd name="connsiteX1" fmla="*/ 7109636 w 9158176"/>
                <a:gd name="connsiteY1" fmla="*/ 311888 h 478465"/>
                <a:gd name="connsiteX2" fmla="*/ 7612912 w 9158176"/>
                <a:gd name="connsiteY2" fmla="*/ 7088 h 478465"/>
                <a:gd name="connsiteX3" fmla="*/ 9158176 w 9158176"/>
                <a:gd name="connsiteY3" fmla="*/ 0 h 478465"/>
                <a:gd name="connsiteX4" fmla="*/ 9144000 w 9158176"/>
                <a:gd name="connsiteY4" fmla="*/ 478465 h 478465"/>
                <a:gd name="connsiteX5" fmla="*/ 0 w 9158176"/>
                <a:gd name="connsiteY5" fmla="*/ 478465 h 478465"/>
                <a:gd name="connsiteX6" fmla="*/ 0 w 9158176"/>
                <a:gd name="connsiteY6" fmla="*/ 311888 h 478465"/>
                <a:gd name="connsiteX0" fmla="*/ 0 w 9145476"/>
                <a:gd name="connsiteY0" fmla="*/ 304800 h 471377"/>
                <a:gd name="connsiteX1" fmla="*/ 7109636 w 9145476"/>
                <a:gd name="connsiteY1" fmla="*/ 304800 h 471377"/>
                <a:gd name="connsiteX2" fmla="*/ 7612912 w 9145476"/>
                <a:gd name="connsiteY2" fmla="*/ 0 h 471377"/>
                <a:gd name="connsiteX3" fmla="*/ 9145476 w 9145476"/>
                <a:gd name="connsiteY3" fmla="*/ 7491 h 471377"/>
                <a:gd name="connsiteX4" fmla="*/ 9144000 w 9145476"/>
                <a:gd name="connsiteY4" fmla="*/ 471377 h 471377"/>
                <a:gd name="connsiteX5" fmla="*/ 0 w 9145476"/>
                <a:gd name="connsiteY5" fmla="*/ 471377 h 471377"/>
                <a:gd name="connsiteX6" fmla="*/ 0 w 9145476"/>
                <a:gd name="connsiteY6" fmla="*/ 304800 h 47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5476" h="471377">
                  <a:moveTo>
                    <a:pt x="0" y="304800"/>
                  </a:moveTo>
                  <a:lnTo>
                    <a:pt x="7109636" y="304800"/>
                  </a:lnTo>
                  <a:cubicBezTo>
                    <a:pt x="7289208" y="302437"/>
                    <a:pt x="7341190" y="2363"/>
                    <a:pt x="7612912" y="0"/>
                  </a:cubicBezTo>
                  <a:lnTo>
                    <a:pt x="9145476" y="7491"/>
                  </a:lnTo>
                  <a:lnTo>
                    <a:pt x="9144000" y="471377"/>
                  </a:lnTo>
                  <a:lnTo>
                    <a:pt x="0" y="471377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0075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5493" y="6407887"/>
              <a:ext cx="1296423" cy="384532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628650" y="24435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>
                <a:latin typeface="Carlito" panose="020F0502020204030204" pitchFamily="34" charset="0"/>
                <a:cs typeface="Carlito" panose="020F0502020204030204" pitchFamily="34" charset="0"/>
              </a:rPr>
              <a:t>Gráfico – tarefas para atualizar - Reitoria</a:t>
            </a:r>
            <a:endParaRPr lang="pt-BR" sz="4000" b="1" dirty="0">
              <a:latin typeface="Carlito" panose="020F0502020204030204" pitchFamily="34" charset="0"/>
              <a:cs typeface="Carlito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54425" y="6407887"/>
            <a:ext cx="4507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/>
              <a:t>Fonte</a:t>
            </a:r>
            <a:r>
              <a:rPr lang="pt-BR" sz="1050" dirty="0" smtClean="0"/>
              <a:t>: PDI 2018-2022.  Sist. Integrado de Planejamento</a:t>
            </a:r>
            <a:endParaRPr lang="pt-BR" sz="1050" dirty="0"/>
          </a:p>
        </p:txBody>
      </p:sp>
      <p:graphicFrame>
        <p:nvGraphicFramePr>
          <p:cNvPr id="8" name="Gráfico 7"/>
          <p:cNvGraphicFramePr>
            <a:graphicFrameLocks noGrp="1"/>
          </p:cNvGraphicFramePr>
          <p:nvPr/>
        </p:nvGraphicFramePr>
        <p:xfrm>
          <a:off x="-250031" y="420687"/>
          <a:ext cx="9644063" cy="6016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7286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resentação9" id="{1EEF2544-3C89-6C43-A79D-4C1EB7F9944B}" vid="{EFAC732D-9AB4-6849-98A4-4BE2C4FC8308}"/>
    </a:ext>
  </a:extLst>
</a:theme>
</file>

<file path=ppt/theme/theme2.xml><?xml version="1.0" encoding="utf-8"?>
<a:theme xmlns:a="http://schemas.openxmlformats.org/drawingml/2006/main" name="1_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Apresentação 6ª R.A.E - INDICADORES (Nova versão)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resentação9" id="{1EEF2544-3C89-6C43-A79D-4C1EB7F9944B}" vid="{EFAC732D-9AB4-6849-98A4-4BE2C4FC8308}"/>
    </a:ext>
  </a:extLst>
</a:theme>
</file>

<file path=ppt/theme/theme6.xml><?xml version="1.0" encoding="utf-8"?>
<a:theme xmlns:a="http://schemas.openxmlformats.org/drawingml/2006/main" name="1_Apresentação 6ª R.A.E - INDICADORES (Nova versão)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resentação9" id="{1EEF2544-3C89-6C43-A79D-4C1EB7F9944B}" vid="{EFAC732D-9AB4-6849-98A4-4BE2C4FC8308}"/>
    </a:ext>
  </a:extLst>
</a:theme>
</file>

<file path=ppt/theme/theme7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Modelo de apresentação IFRO 2018 (branco)</Template>
  <TotalTime>4001</TotalTime>
  <Words>2880</Words>
  <Application>Microsoft Office PowerPoint</Application>
  <PresentationFormat>Apresentação na tela (4:3)</PresentationFormat>
  <Paragraphs>897</Paragraphs>
  <Slides>68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6</vt:i4>
      </vt:variant>
      <vt:variant>
        <vt:lpstr>Títulos de slides</vt:lpstr>
      </vt:variant>
      <vt:variant>
        <vt:i4>68</vt:i4>
      </vt:variant>
    </vt:vector>
  </HeadingPairs>
  <TitlesOfParts>
    <vt:vector size="87" baseType="lpstr">
      <vt:lpstr>Arial Unicode MS</vt:lpstr>
      <vt:lpstr>Arial</vt:lpstr>
      <vt:lpstr>Arial Narrow</vt:lpstr>
      <vt:lpstr>Calibri</vt:lpstr>
      <vt:lpstr>Calibri Light</vt:lpstr>
      <vt:lpstr>Carlito</vt:lpstr>
      <vt:lpstr>Lucida Sans</vt:lpstr>
      <vt:lpstr>Open Sans</vt:lpstr>
      <vt:lpstr>Open Sans Extrabold</vt:lpstr>
      <vt:lpstr>Open Sans Extrabold</vt:lpstr>
      <vt:lpstr>Open Sans Semibold</vt:lpstr>
      <vt:lpstr>Open Sans Semibold</vt:lpstr>
      <vt:lpstr>Wingdings</vt:lpstr>
      <vt:lpstr>Tema do Office</vt:lpstr>
      <vt:lpstr>1_Tema do Office</vt:lpstr>
      <vt:lpstr>2_Tema do Office</vt:lpstr>
      <vt:lpstr>Office Theme</vt:lpstr>
      <vt:lpstr>Apresentação 6ª R.A.E - INDICADORES (Nova versão)</vt:lpstr>
      <vt:lpstr>1_Apresentação 6ª R.A.E - INDICADORES (Nova versão)</vt:lpstr>
      <vt:lpstr>Plano Anual de Trabalho 2019</vt:lpstr>
      <vt:lpstr>Plano Anual de Trabalho - 2019</vt:lpstr>
      <vt:lpstr>Monitoramento do Plano</vt:lpstr>
      <vt:lpstr>Monitoramento através do Sistema Integrado de Planejamento</vt:lpstr>
      <vt:lpstr>Gráfico de tarefas inseridas pela Reitoria</vt:lpstr>
      <vt:lpstr>Gráfico de ações inseridas pela Campi</vt:lpstr>
      <vt:lpstr>Gráfico de tarefas atrasadas - Reitoria</vt:lpstr>
      <vt:lpstr>Gráfico de tarefas atrasadas – Campi</vt:lpstr>
      <vt:lpstr>Gráfico – tarefas para atualizar - Reitoria</vt:lpstr>
      <vt:lpstr>Gráfico – tarefas para atualizar - Campi</vt:lpstr>
      <vt:lpstr>Gráfico – tarefas em execução - Reitoria</vt:lpstr>
      <vt:lpstr>Gráfico – tarefas em execução - Campi</vt:lpstr>
      <vt:lpstr>Gráfico dos resultados obtidos por setores</vt:lpstr>
      <vt:lpstr>Gráfico dos resultados obtidos por setores</vt:lpstr>
      <vt:lpstr>Gráfico dos resultados obtidos</vt:lpstr>
      <vt:lpstr>Gráfico dos resultados obtidos </vt:lpstr>
      <vt:lpstr>Gráfico consolidado dos resultados</vt:lpstr>
      <vt:lpstr>Gráfico dos resultados do IFRO</vt:lpstr>
      <vt:lpstr>PORTFÓLIO DE PROJETOS </vt:lpstr>
      <vt:lpstr> Portfólio do IFRO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Percentual de Execução </vt:lpstr>
      <vt:lpstr>Percentual de Atraso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8ª Reunião de Avaliação da Estratégia - R.A.E.</vt:lpstr>
      <vt:lpstr>Apresentação do PowerPoint</vt:lpstr>
      <vt:lpstr>Apresentação do PowerPoint</vt:lpstr>
      <vt:lpstr>Apresentação do PowerPoint</vt:lpstr>
      <vt:lpstr>Objetivo 9: Aprimorar e integrar as ações de planejamento e gestão</vt:lpstr>
      <vt:lpstr>Objetivo 9: Aprimorar e integrar as ações de planejamento e gestão</vt:lpstr>
      <vt:lpstr>Objetivo 9: Aprimorar e integrar as ações de planejamento e gestão</vt:lpstr>
      <vt:lpstr>Objetivo 9: Aprimorar e integrar as ações de planejamento e gestão</vt:lpstr>
      <vt:lpstr>Apresentação do PowerPoint</vt:lpstr>
      <vt:lpstr>Objetivo11: Fortalecer a comunicação institucional junto aos públicos estratégicos</vt:lpstr>
      <vt:lpstr>Objetivo11: Fortalecer a comunicação institucional junto aos públicos estratégicos</vt:lpstr>
      <vt:lpstr>Apresentação do PowerPoint</vt:lpstr>
      <vt:lpstr>Objetivo 12: Fortalecer a identidade institucional e o relacionamento interinstitucional</vt:lpstr>
      <vt:lpstr>Panorama Geral da Coleta de Indicadores </vt:lpstr>
      <vt:lpstr>Apresentação do PowerPoint</vt:lpstr>
      <vt:lpstr>PRODIN/DPLAN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PAT 2018 2019</dc:title>
  <dc:creator>Jardel de Souza Pereira</dc:creator>
  <cp:lastModifiedBy>Patricia Ferreira da Costa</cp:lastModifiedBy>
  <cp:revision>194</cp:revision>
  <dcterms:created xsi:type="dcterms:W3CDTF">2018-05-08T01:25:48Z</dcterms:created>
  <dcterms:modified xsi:type="dcterms:W3CDTF">2019-11-18T15:23:40Z</dcterms:modified>
</cp:coreProperties>
</file>