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81"/>
  </p:notesMasterIdLst>
  <p:handoutMasterIdLst>
    <p:handoutMasterId r:id="rId82"/>
  </p:handoutMasterIdLst>
  <p:sldIdLst>
    <p:sldId id="257" r:id="rId6"/>
    <p:sldId id="307" r:id="rId7"/>
    <p:sldId id="352" r:id="rId8"/>
    <p:sldId id="353" r:id="rId9"/>
    <p:sldId id="354" r:id="rId10"/>
    <p:sldId id="355" r:id="rId11"/>
    <p:sldId id="356" r:id="rId12"/>
    <p:sldId id="357" r:id="rId13"/>
    <p:sldId id="431" r:id="rId14"/>
    <p:sldId id="361" r:id="rId15"/>
    <p:sldId id="351" r:id="rId16"/>
    <p:sldId id="362" r:id="rId17"/>
    <p:sldId id="363" r:id="rId18"/>
    <p:sldId id="364" r:id="rId19"/>
    <p:sldId id="415" r:id="rId20"/>
    <p:sldId id="417" r:id="rId21"/>
    <p:sldId id="420" r:id="rId22"/>
    <p:sldId id="421" r:id="rId23"/>
    <p:sldId id="418" r:id="rId24"/>
    <p:sldId id="365" r:id="rId25"/>
    <p:sldId id="410" r:id="rId26"/>
    <p:sldId id="411" r:id="rId27"/>
    <p:sldId id="366" r:id="rId28"/>
    <p:sldId id="406" r:id="rId29"/>
    <p:sldId id="407" r:id="rId30"/>
    <p:sldId id="408" r:id="rId31"/>
    <p:sldId id="409" r:id="rId32"/>
    <p:sldId id="367" r:id="rId33"/>
    <p:sldId id="405" r:id="rId34"/>
    <p:sldId id="368" r:id="rId35"/>
    <p:sldId id="402" r:id="rId36"/>
    <p:sldId id="403" r:id="rId37"/>
    <p:sldId id="404" r:id="rId38"/>
    <p:sldId id="369" r:id="rId39"/>
    <p:sldId id="399" r:id="rId40"/>
    <p:sldId id="400" r:id="rId41"/>
    <p:sldId id="401" r:id="rId42"/>
    <p:sldId id="370" r:id="rId43"/>
    <p:sldId id="398" r:id="rId44"/>
    <p:sldId id="412" r:id="rId45"/>
    <p:sldId id="413" r:id="rId46"/>
    <p:sldId id="414" r:id="rId47"/>
    <p:sldId id="371" r:id="rId48"/>
    <p:sldId id="396" r:id="rId49"/>
    <p:sldId id="397" r:id="rId50"/>
    <p:sldId id="372" r:id="rId51"/>
    <p:sldId id="393" r:id="rId52"/>
    <p:sldId id="394" r:id="rId53"/>
    <p:sldId id="395" r:id="rId54"/>
    <p:sldId id="373" r:id="rId55"/>
    <p:sldId id="390" r:id="rId56"/>
    <p:sldId id="391" r:id="rId57"/>
    <p:sldId id="392" r:id="rId58"/>
    <p:sldId id="374" r:id="rId59"/>
    <p:sldId id="388" r:id="rId60"/>
    <p:sldId id="389" r:id="rId61"/>
    <p:sldId id="375" r:id="rId62"/>
    <p:sldId id="385" r:id="rId63"/>
    <p:sldId id="386" r:id="rId64"/>
    <p:sldId id="387" r:id="rId65"/>
    <p:sldId id="376" r:id="rId66"/>
    <p:sldId id="382" r:id="rId67"/>
    <p:sldId id="383" r:id="rId68"/>
    <p:sldId id="384" r:id="rId69"/>
    <p:sldId id="378" r:id="rId70"/>
    <p:sldId id="379" r:id="rId71"/>
    <p:sldId id="380" r:id="rId72"/>
    <p:sldId id="381" r:id="rId73"/>
    <p:sldId id="426" r:id="rId74"/>
    <p:sldId id="428" r:id="rId75"/>
    <p:sldId id="429" r:id="rId76"/>
    <p:sldId id="430" r:id="rId77"/>
    <p:sldId id="422" r:id="rId78"/>
    <p:sldId id="425" r:id="rId79"/>
    <p:sldId id="423" r:id="rId8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35">
          <p15:clr>
            <a:srgbClr val="A4A3A4"/>
          </p15:clr>
        </p15:guide>
        <p15:guide id="2" orient="horz" pos="1253" userDrawn="1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orient="horz" pos="3022" userDrawn="1">
          <p15:clr>
            <a:srgbClr val="A4A3A4"/>
          </p15:clr>
        </p15:guide>
        <p15:guide id="6" orient="horz" pos="1752">
          <p15:clr>
            <a:srgbClr val="A4A3A4"/>
          </p15:clr>
        </p15:guide>
        <p15:guide id="7" orient="horz" pos="1298">
          <p15:clr>
            <a:srgbClr val="A4A3A4"/>
          </p15:clr>
        </p15:guide>
        <p15:guide id="9" pos="158">
          <p15:clr>
            <a:srgbClr val="A4A3A4"/>
          </p15:clr>
        </p15:guide>
        <p15:guide id="10" pos="5602">
          <p15:clr>
            <a:srgbClr val="A4A3A4"/>
          </p15:clr>
        </p15:guide>
        <p15:guide id="11" pos="2880">
          <p15:clr>
            <a:srgbClr val="A4A3A4"/>
          </p15:clr>
        </p15:guide>
        <p15:guide id="13" pos="4332">
          <p15:clr>
            <a:srgbClr val="A4A3A4"/>
          </p15:clr>
        </p15:guide>
        <p15:guide id="14" pos="3560">
          <p15:clr>
            <a:srgbClr val="A4A3A4"/>
          </p15:clr>
        </p15:guide>
        <p15:guide id="15" pos="4967" userDrawn="1">
          <p15:clr>
            <a:srgbClr val="A4A3A4"/>
          </p15:clr>
        </p15:guide>
        <p15:guide id="16" orient="horz" pos="2704" userDrawn="1">
          <p15:clr>
            <a:srgbClr val="A4A3A4"/>
          </p15:clr>
        </p15:guide>
        <p15:guide id="17" orient="horz" pos="2659" userDrawn="1">
          <p15:clr>
            <a:srgbClr val="A4A3A4"/>
          </p15:clr>
        </p15:guide>
        <p15:guide id="18" orient="horz" pos="2614" userDrawn="1">
          <p15:clr>
            <a:srgbClr val="A4A3A4"/>
          </p15:clr>
        </p15:guide>
        <p15:guide id="19" orient="horz" pos="1344" userDrawn="1">
          <p15:clr>
            <a:srgbClr val="A4A3A4"/>
          </p15:clr>
        </p15:guide>
        <p15:guide id="20" pos="6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FF0000"/>
    <a:srgbClr val="FFFF00"/>
    <a:srgbClr val="3366FF"/>
    <a:srgbClr val="3399FF"/>
    <a:srgbClr val="0066CC"/>
    <a:srgbClr val="E8D0D0"/>
    <a:srgbClr val="969696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0" autoAdjust="0"/>
  </p:normalViewPr>
  <p:slideViewPr>
    <p:cSldViewPr showGuides="1">
      <p:cViewPr>
        <p:scale>
          <a:sx n="66" d="100"/>
          <a:sy n="66" d="100"/>
        </p:scale>
        <p:origin x="-2934" y="-1044"/>
      </p:cViewPr>
      <p:guideLst>
        <p:guide orient="horz" pos="935"/>
        <p:guide orient="horz" pos="1253"/>
        <p:guide orient="horz" pos="3929"/>
        <p:guide orient="horz" pos="3022"/>
        <p:guide orient="horz" pos="1752"/>
        <p:guide orient="horz" pos="1298"/>
        <p:guide orient="horz" pos="2704"/>
        <p:guide orient="horz" pos="2659"/>
        <p:guide orient="horz" pos="2614"/>
        <p:guide orient="horz" pos="1344"/>
        <p:guide pos="158"/>
        <p:guide pos="5602"/>
        <p:guide pos="2880"/>
        <p:guide pos="4332"/>
        <p:guide pos="3560"/>
        <p:guide pos="4967"/>
        <p:guide pos="6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15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61" Type="http://schemas.openxmlformats.org/officeDocument/2006/relationships/slide" Target="slides/slide56.xml"/><Relationship Id="rId8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D8C125C-0F35-4BCE-B817-004BB086F075}" type="datetimeFigureOut">
              <a:rPr lang="pt-BR"/>
              <a:pPr>
                <a:defRPr/>
              </a:pPr>
              <a:t>02/05/2019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50D1067-19A5-478F-A86E-BD6CB9EF8A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5113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79ACF-ACF8-4B8F-A4A5-7F881785BAA9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7FB21-AACF-46E0-B942-838C6B983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169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DDF6F-E35C-4447-8524-7C175F105B9B}" type="datetimeFigureOut">
              <a:rPr lang="pt-BR"/>
              <a:pPr>
                <a:defRPr/>
              </a:pPr>
              <a:t>02/05/2019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DD0C1-D1AF-41EE-B830-C1778F4FCF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605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B2BE1-3F7C-45F5-8478-BF8B09A576CC}" type="datetimeFigureOut">
              <a:rPr lang="pt-BR"/>
              <a:pPr>
                <a:defRPr/>
              </a:pPr>
              <a:t>02/05/2019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71B2-3710-4F20-997F-321981EAF5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05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C72D-7216-46DF-AD43-54F51F897CE4}" type="datetimeFigureOut">
              <a:rPr lang="pt-BR"/>
              <a:pPr>
                <a:defRPr/>
              </a:pPr>
              <a:t>02/05/2019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F55F-AA35-4EA7-A559-0B395384E9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383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E2821-6810-4A11-A6F1-7F2F099F9FA3}" type="datetimeFigureOut">
              <a:rPr lang="pt-BR"/>
              <a:pPr>
                <a:defRPr/>
              </a:pPr>
              <a:t>02/05/2019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E6669-AE83-456D-8CB1-6F54CE9187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891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60D7E-5F8E-4860-893D-2D04CF87A8EB}" type="datetimeFigureOut">
              <a:rPr lang="pt-BR"/>
              <a:pPr>
                <a:defRPr/>
              </a:pPr>
              <a:t>02/05/2019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D81D6-024C-4F07-B8DA-08908D9EE9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167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312C7-8EFA-41E0-AF82-99529D4D810D}" type="datetimeFigureOut">
              <a:rPr lang="pt-BR"/>
              <a:pPr>
                <a:defRPr/>
              </a:pPr>
              <a:t>02/05/2019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9BB74-B2D9-4909-92D0-857BEAF4F1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4736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C23A6-2677-4F0F-9BAA-33C417402003}" type="datetimeFigureOut">
              <a:rPr lang="pt-BR"/>
              <a:pPr>
                <a:defRPr/>
              </a:pPr>
              <a:t>02/05/2019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6F5CD-09EA-4C64-BF97-95F67E1EA8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603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2CA19-6EC4-4869-8C32-C4A15F8F6041}" type="datetimeFigureOut">
              <a:rPr lang="pt-BR"/>
              <a:pPr>
                <a:defRPr/>
              </a:pPr>
              <a:t>02/05/2019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9980B-BC4E-4AD4-936E-A68E31D110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1456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40E1D-B1C0-439F-8648-7F9464AD7FC3}" type="datetimeFigureOut">
              <a:rPr lang="pt-BR"/>
              <a:pPr>
                <a:defRPr/>
              </a:pPr>
              <a:t>02/05/2019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15939-4925-47A9-A95F-C3F484FE71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505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9D3F-02B7-4361-910B-6FBB4C14F30A}" type="datetimeFigureOut">
              <a:rPr lang="pt-BR"/>
              <a:pPr>
                <a:defRPr/>
              </a:pPr>
              <a:t>02/05/2019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E812E-3A59-438E-9871-376BD39A7A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941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F5F32-5D51-477E-90EB-E6F2C88D5E11}" type="datetimeFigureOut">
              <a:rPr lang="pt-BR"/>
              <a:pPr>
                <a:defRPr/>
              </a:pPr>
              <a:t>02/05/2019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06F31-5450-4E3D-AAB2-8F8ACAC23D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88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81C4D-84ED-44C9-9986-548186A8960C}" type="datetimeFigureOut">
              <a:rPr lang="pt-BR"/>
              <a:pPr>
                <a:defRPr/>
              </a:pPr>
              <a:t>02/05/2019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22C7F-1D99-4BC0-8149-5719A5C29B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9567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F4879-FC67-4299-9FE7-0EFE8C1EE683}" type="datetimeFigureOut">
              <a:rPr lang="pt-BR"/>
              <a:pPr>
                <a:defRPr/>
              </a:pPr>
              <a:t>02/05/2019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C8E1F-4359-4A3E-BAA0-14E220A54B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115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E8B17-A2B5-4AE8-B7D4-C8C38E8749E5}" type="datetimeFigureOut">
              <a:rPr lang="pt-BR"/>
              <a:pPr>
                <a:defRPr/>
              </a:pPr>
              <a:t>02/05/2019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535B5-57E9-4C2D-B224-C0C66966B8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948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85503-9C1F-479E-B253-489D677E73BA}" type="datetimeFigureOut">
              <a:rPr lang="pt-BR"/>
              <a:pPr>
                <a:defRPr/>
              </a:pPr>
              <a:t>02/05/2019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F15B9-E770-44A3-A466-2ECA8B4C8A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45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2BEFE-77B3-4E7E-98C8-5B821A81DC20}" type="datetimeFigureOut">
              <a:rPr lang="pt-BR"/>
              <a:pPr>
                <a:defRPr/>
              </a:pPr>
              <a:t>02/05/2019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0FD57-56CE-4F8E-A600-BAD7D6184A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34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1F386-DF45-40E3-BF9B-B1BCEE56352B}" type="datetimeFigureOut">
              <a:rPr lang="pt-BR"/>
              <a:pPr>
                <a:defRPr/>
              </a:pPr>
              <a:t>02/05/2019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5D98A-95E6-4A9F-A825-BDE6F3DBBE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482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49E90-58D3-48A7-85DE-05AADC52F610}" type="datetimeFigureOut">
              <a:rPr lang="pt-BR"/>
              <a:pPr>
                <a:defRPr/>
              </a:pPr>
              <a:t>02/05/2019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C33F0-7BE3-4C4C-BCA9-9B9DBC6F32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7684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2F48D-1AA6-4491-BF68-8A9F6587E648}" type="datetimeFigureOut">
              <a:rPr lang="pt-BR"/>
              <a:pPr>
                <a:defRPr/>
              </a:pPr>
              <a:t>02/05/2019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DED8C-D5A9-40DC-BE23-7DC5493AE9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00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30E38-D2C7-4EF6-9BD8-F4AAC0A2C332}" type="datetimeFigureOut">
              <a:rPr lang="pt-BR"/>
              <a:pPr>
                <a:defRPr/>
              </a:pPr>
              <a:t>02/05/2019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9650A-131C-4301-8D19-6B8463AAA7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56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2A75F-090B-4949-91B1-CBCA6B4A92D5}" type="datetimeFigureOut">
              <a:rPr lang="pt-BR"/>
              <a:pPr>
                <a:defRPr/>
              </a:pPr>
              <a:t>02/05/2019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89EDA-83EC-456F-958E-5B30A6AFE2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248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13A66-129A-4A1A-B007-E285B0FC14F3}" type="datetimeFigureOut">
              <a:rPr lang="pt-BR"/>
              <a:pPr>
                <a:defRPr/>
              </a:pPr>
              <a:t>02/05/2019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FC4EB-4D21-49C8-8249-8D903F732C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003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D2841B-6D44-4AA1-AE76-912CF5EF780F}" type="datetimeFigureOut">
              <a:rPr lang="pt-BR"/>
              <a:pPr>
                <a:defRPr/>
              </a:pPr>
              <a:t>02/05/2019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CC865B-A98A-4449-AE37-F10771C098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457200" y="260648"/>
            <a:ext cx="1932991" cy="1130676"/>
            <a:chOff x="457201" y="210762"/>
            <a:chExt cx="1932991" cy="1130676"/>
          </a:xfrm>
        </p:grpSpPr>
        <p:pic>
          <p:nvPicPr>
            <p:cNvPr id="8" name="Imagem 7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7947" y="210762"/>
              <a:ext cx="1012245" cy="1130675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457201" y="210763"/>
              <a:ext cx="920746" cy="1130675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8C9074-2BD8-42B2-8188-8833A941A9AB}" type="datetimeFigureOut">
              <a:rPr lang="pt-BR"/>
              <a:pPr>
                <a:defRPr/>
              </a:pPr>
              <a:t>02/05/2019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125FF7-5D78-46F2-B7D1-8B0577D8B2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/>
          <p:cNvSpPr txBox="1">
            <a:spLocks noChangeArrowheads="1"/>
          </p:cNvSpPr>
          <p:nvPr/>
        </p:nvSpPr>
        <p:spPr bwMode="auto">
          <a:xfrm>
            <a:off x="250825" y="2997200"/>
            <a:ext cx="86423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4000" dirty="0" smtClean="0">
                <a:latin typeface="Calibri" pitchFamily="34" charset="0"/>
              </a:rPr>
              <a:t>1ª Reunião de Avaliação da Estratégia</a:t>
            </a:r>
            <a:endParaRPr lang="pt-BR" sz="4000" dirty="0">
              <a:latin typeface="Calibri" pitchFamily="34" charset="0"/>
            </a:endParaRPr>
          </a:p>
          <a:p>
            <a:pPr algn="ctr" eaLnBrk="1" hangingPunct="1"/>
            <a:r>
              <a:rPr lang="pt-BR" sz="4000" dirty="0" smtClean="0">
                <a:latin typeface="Calibri" pitchFamily="34" charset="0"/>
              </a:rPr>
              <a:t>Gestão Estratégica IFRO</a:t>
            </a:r>
            <a:endParaRPr lang="pt-BR" sz="4000" dirty="0">
              <a:latin typeface="Calibri" pitchFamily="34" charset="0"/>
            </a:endParaRPr>
          </a:p>
        </p:txBody>
      </p:sp>
      <p:sp>
        <p:nvSpPr>
          <p:cNvPr id="3075" name="CaixaDeTexto 1"/>
          <p:cNvSpPr txBox="1">
            <a:spLocks noChangeArrowheads="1"/>
          </p:cNvSpPr>
          <p:nvPr/>
        </p:nvSpPr>
        <p:spPr bwMode="auto">
          <a:xfrm>
            <a:off x="250825" y="6300788"/>
            <a:ext cx="86423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 dirty="0" smtClean="0">
                <a:latin typeface="Calibri" pitchFamily="34" charset="0"/>
              </a:rPr>
              <a:t>Porto Velho, 14 de setembro de 2017</a:t>
            </a:r>
            <a:endParaRPr lang="pt-BR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6948264" y="5445224"/>
            <a:ext cx="1944911" cy="7920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30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703832"/>
              </p:ext>
            </p:extLst>
          </p:nvPr>
        </p:nvGraphicFramePr>
        <p:xfrm>
          <a:off x="250825" y="1484313"/>
          <a:ext cx="8642350" cy="51757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Índice de execução orçamentária com projetos estratégicos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886502"/>
              </p:ext>
            </p:extLst>
          </p:nvPr>
        </p:nvGraphicFramePr>
        <p:xfrm>
          <a:off x="250825" y="4851825"/>
          <a:ext cx="4249738" cy="1381125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Não iniciado o desenvolvimento dos projetos estratégicos. Desta forma, o indicador ainda não será coletado. Está previsto o início da execução monitorada dos projetos a partir de 2018.1.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010697"/>
              </p:ext>
            </p:extLst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Acompanhar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monitoramento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dos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projetos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partir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 2018.1;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Definir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 meta de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execução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dos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projetos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3a RAE.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260648"/>
            <a:ext cx="65630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Otimizar a aplicação e fomentar a captação de recursos orçamentários e </a:t>
            </a:r>
            <a:r>
              <a:rPr lang="pt-BR" altLang="en-US" sz="2400" b="1" dirty="0" err="1">
                <a:latin typeface="Calibri" pitchFamily="34" charset="0"/>
              </a:rPr>
              <a:t>extraorçamentários</a:t>
            </a:r>
            <a:endParaRPr lang="pt-BR" altLang="en-US" sz="2400" b="1" dirty="0">
              <a:latin typeface="Calibri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4292601"/>
            <a:ext cx="8651957" cy="498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tângulo 7"/>
          <p:cNvSpPr/>
          <p:nvPr/>
        </p:nvSpPr>
        <p:spPr>
          <a:xfrm>
            <a:off x="2530545" y="2505670"/>
            <a:ext cx="4082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Não Coletado</a:t>
            </a:r>
            <a:endParaRPr lang="pt-BR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50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714404"/>
              </p:ext>
            </p:extLst>
          </p:nvPr>
        </p:nvGraphicFramePr>
        <p:xfrm>
          <a:off x="250825" y="1484313"/>
          <a:ext cx="8642350" cy="51757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Taxa de recursos </a:t>
                      </a:r>
                      <a:r>
                        <a:rPr lang="pt-BR" sz="1600" b="1" dirty="0" err="1" smtClean="0">
                          <a:latin typeface="+mn-lt"/>
                          <a:cs typeface="Arial" pitchFamily="34" charset="0"/>
                        </a:rPr>
                        <a:t>extraorçamentários</a:t>
                      </a: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 disponibilizados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875436"/>
              </p:ext>
            </p:extLst>
          </p:nvPr>
        </p:nvGraphicFramePr>
        <p:xfrm>
          <a:off x="250825" y="4851825"/>
          <a:ext cx="4249738" cy="1381125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Inseridos como recursos </a:t>
                      </a:r>
                      <a:r>
                        <a:rPr kumimoji="0" lang="pt-B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extraorçamentários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os valores existentes relativos à: </a:t>
                      </a:r>
                      <a:r>
                        <a:rPr kumimoji="0" lang="pt-B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Pronatec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kumimoji="0" lang="pt-B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eTec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TED, Emendas, Editais externos, AUXPE, Convênios, Recurso PNAE. Valor supera a meta estipulada para 2017. Considerado valor de orçamento sem pessoal.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5508948"/>
              </p:ext>
            </p:extLst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Coletar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2a RAE.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260648"/>
            <a:ext cx="65630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Otimizar a aplicação e fomentar a captação de recursos orçamentários e </a:t>
            </a:r>
            <a:r>
              <a:rPr lang="pt-BR" altLang="en-US" sz="2400" b="1" dirty="0" err="1">
                <a:latin typeface="Calibri" pitchFamily="34" charset="0"/>
              </a:rPr>
              <a:t>extraorçamentários</a:t>
            </a:r>
            <a:endParaRPr lang="pt-BR" altLang="en-US" sz="2400" b="1" dirty="0">
              <a:latin typeface="Calibri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4292599"/>
            <a:ext cx="8651957" cy="5087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6" y="2071576"/>
            <a:ext cx="8642350" cy="21495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98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070242"/>
              </p:ext>
            </p:extLst>
          </p:nvPr>
        </p:nvGraphicFramePr>
        <p:xfrm>
          <a:off x="250825" y="1484313"/>
          <a:ext cx="8642350" cy="51757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Índice de custeio destinado à ações institucionais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8780680"/>
              </p:ext>
            </p:extLst>
          </p:nvPr>
        </p:nvGraphicFramePr>
        <p:xfrm>
          <a:off x="250825" y="4851825"/>
          <a:ext cx="4249738" cy="1381125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Coleta foi parcialmente realizada. Necessário refinamento das informações referentes às despesas indispensáveis, para que o número possa ser apresentado.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426747"/>
              </p:ext>
            </p:extLst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Coletar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2a RAE;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a 2a RAE.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260648"/>
            <a:ext cx="65630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Otimizar a aplicação e fomentar a captação de recursos orçamentários e </a:t>
            </a:r>
            <a:r>
              <a:rPr lang="pt-BR" altLang="en-US" sz="2400" b="1" dirty="0" err="1">
                <a:latin typeface="Calibri" pitchFamily="34" charset="0"/>
              </a:rPr>
              <a:t>extraorçamentários</a:t>
            </a:r>
            <a:endParaRPr lang="pt-BR" altLang="en-US" sz="2400" b="1" dirty="0"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30545" y="2505670"/>
            <a:ext cx="4082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Não Coletado</a:t>
            </a:r>
            <a:endParaRPr lang="pt-BR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4316776"/>
            <a:ext cx="8642350" cy="4806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304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4552750" y="5445224"/>
            <a:ext cx="1944911" cy="7920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289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757925"/>
              </p:ext>
            </p:extLst>
          </p:nvPr>
        </p:nvGraphicFramePr>
        <p:xfrm>
          <a:off x="250825" y="1484313"/>
          <a:ext cx="8642350" cy="51757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Índice da infraestrutura física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372378"/>
              </p:ext>
            </p:extLst>
          </p:nvPr>
        </p:nvGraphicFramePr>
        <p:xfrm>
          <a:off x="250825" y="4851825"/>
          <a:ext cx="4249738" cy="1381125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Instrumento de coleta do indicador montado e utilizado para apuração. Meta cumprida para o ano. Importante o cumprimento das ações definidas no PDI para que o indicador evolua de acordo com as metas definidas.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899287"/>
              </p:ext>
            </p:extLst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Coletar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2a RAE.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445314"/>
            <a:ext cx="65630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Ampliar e consolidar a infraestrutura acadêmica, administrativa e tecnológica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" y="2064768"/>
            <a:ext cx="8633883" cy="21563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2" y="4292600"/>
            <a:ext cx="8633883" cy="5050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56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5084469"/>
              </p:ext>
            </p:extLst>
          </p:nvPr>
        </p:nvGraphicFramePr>
        <p:xfrm>
          <a:off x="250825" y="1484313"/>
          <a:ext cx="8642350" cy="51757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Taxa de unidades conectadas à INFOVIA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7550278"/>
              </p:ext>
            </p:extLst>
          </p:nvPr>
        </p:nvGraphicFramePr>
        <p:xfrm>
          <a:off x="250825" y="4851825"/>
          <a:ext cx="4249738" cy="1381125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Apenas as unidades </a:t>
                      </a:r>
                      <a:r>
                        <a:rPr kumimoji="0" lang="pt-B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Calama</a:t>
                      </a: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Zona Norte foram conectadas à </a:t>
                      </a:r>
                      <a:r>
                        <a:rPr kumimoji="0" lang="pt-B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Infovia</a:t>
                      </a: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As demais unidades previstas (Reitoria, Ariquemes, Jaru e Ji-Paraná) não foram conectadas – problemas de licitação do Governo do Estado.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094484"/>
              </p:ext>
            </p:extLst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Coletar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2a RAE;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Reavaliar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2018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diante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de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acordo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 a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resolução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das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questões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junto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Governo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Estado.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445314"/>
            <a:ext cx="65630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Ampliar e consolidar a infraestrutura acadêmica, administrativa e tecnológica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" y="2069042"/>
            <a:ext cx="8633883" cy="21521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4292600"/>
            <a:ext cx="8642350" cy="5048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307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003459"/>
              </p:ext>
            </p:extLst>
          </p:nvPr>
        </p:nvGraphicFramePr>
        <p:xfrm>
          <a:off x="250825" y="1484313"/>
          <a:ext cx="8642350" cy="51757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Taxa de disponibilidade de serviço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205930"/>
              </p:ext>
            </p:extLst>
          </p:nvPr>
        </p:nvGraphicFramePr>
        <p:xfrm>
          <a:off x="250825" y="4851825"/>
          <a:ext cx="4249738" cy="1381125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Houve apenas 2 ocorrências de interrupção do serviços (2 quedas de energia que geraram 2 dias de interrupção – Zona Norte), que não impactaram o atingimento da meta no 1° Semestre.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944619"/>
              </p:ext>
            </p:extLst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Coletar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2a RAE.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445314"/>
            <a:ext cx="65630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Ampliar e consolidar a infraestrutura acadêmica, administrativa e tecnológica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" y="2069042"/>
            <a:ext cx="8633883" cy="21521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73" y="4292600"/>
            <a:ext cx="8629502" cy="5135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727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815445"/>
              </p:ext>
            </p:extLst>
          </p:nvPr>
        </p:nvGraphicFramePr>
        <p:xfrm>
          <a:off x="250825" y="1484313"/>
          <a:ext cx="8642350" cy="51757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Índice da infraestrutura tecnológica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4613011"/>
              </p:ext>
            </p:extLst>
          </p:nvPr>
        </p:nvGraphicFramePr>
        <p:xfrm>
          <a:off x="250825" y="4851825"/>
          <a:ext cx="4249738" cy="1493608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é anual e, devido à sua periodicidade, será coletado apenas na 2ª RAE (prevista para Janeiro-Fevereiro/2018). Foi realizada tentativa de coleta da posição atual do número para definição das metas. Informação apresentada </a:t>
                      </a:r>
                      <a:r>
                        <a:rPr kumimoji="0" lang="pt-BR" sz="12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</a:t>
                      </a: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contempla informações dos </a:t>
                      </a:r>
                      <a:r>
                        <a:rPr kumimoji="0" lang="pt-BR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campi </a:t>
                      </a: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Zona Norte, </a:t>
                      </a:r>
                      <a:r>
                        <a:rPr kumimoji="0" lang="pt-B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Calama</a:t>
                      </a: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Cacoal, Colorado do Oeste e Guajará-Mirim.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883265"/>
              </p:ext>
            </p:extLst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Buscar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informações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dos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demais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campi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Coletar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2a RAE;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a 2a RAE.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445314"/>
            <a:ext cx="65630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Ampliar e consolidar a infraestrutura acadêmica, administrativa e tecnológica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6" y="4292600"/>
            <a:ext cx="8642350" cy="5132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2" y="2065864"/>
            <a:ext cx="8633883" cy="20838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511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625137"/>
              </p:ext>
            </p:extLst>
          </p:nvPr>
        </p:nvGraphicFramePr>
        <p:xfrm>
          <a:off x="250825" y="1484313"/>
          <a:ext cx="8642350" cy="51757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Taxa de implementação das ações do PDTI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84551"/>
              </p:ext>
            </p:extLst>
          </p:nvPr>
        </p:nvGraphicFramePr>
        <p:xfrm>
          <a:off x="250825" y="4851825"/>
          <a:ext cx="4249738" cy="1381125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Realizadas 5 das 10 ações previstas para o ano. Importante ressaltar que parte das ações realizadas não estão formalmente inseridas no PDTI. Necessária formalização para reprogramação das ações previstas e que não serão realizadas.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644350"/>
              </p:ext>
            </p:extLst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Formalizar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inserção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reprogramação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ações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PDTI;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Coletar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2a RAE.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445314"/>
            <a:ext cx="65630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Ampliar e consolidar a infraestrutura acadêmica, administrativa e tecnológica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" y="2069042"/>
            <a:ext cx="8633883" cy="21521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99" y="4288316"/>
            <a:ext cx="8633783" cy="5091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35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250826" y="663079"/>
            <a:ext cx="8651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de-DE" altLang="en-US" sz="2400" b="1" dirty="0" smtClean="0">
                <a:latin typeface="Calibri" pitchFamily="34" charset="0"/>
              </a:rPr>
              <a:t>Pauta – Reunião de Avaliação da Estratégia</a:t>
            </a:r>
            <a:endParaRPr lang="pt-BR" altLang="en-US" sz="2400" b="1" dirty="0">
              <a:latin typeface="Calibri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250825" y="2060575"/>
            <a:ext cx="8651957" cy="5760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b="1" dirty="0" smtClean="0">
                <a:solidFill>
                  <a:schemeClr val="tx1"/>
                </a:solidFill>
                <a:ea typeface="Times New Roman" pitchFamily="18" charset="0"/>
              </a:rPr>
              <a:t>STATUS DO PROJETO</a:t>
            </a:r>
            <a:endParaRPr lang="pt-BR" sz="2000" b="1" dirty="0">
              <a:solidFill>
                <a:schemeClr val="tx1"/>
              </a:solidFill>
              <a:ea typeface="Times New Roman" pitchFamily="18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50825" y="2879652"/>
            <a:ext cx="8651957" cy="5760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b="1" dirty="0" smtClean="0">
                <a:solidFill>
                  <a:schemeClr val="tx1"/>
                </a:solidFill>
                <a:ea typeface="Times New Roman" pitchFamily="18" charset="0"/>
              </a:rPr>
              <a:t>CONCEITOS – REUNIÃO DE AVALIAÇÃO DA ESTRATÉGIA</a:t>
            </a:r>
            <a:endParaRPr lang="pt-BR" sz="2000" b="1" dirty="0">
              <a:solidFill>
                <a:schemeClr val="tx1"/>
              </a:solidFill>
              <a:ea typeface="Times New Roman" pitchFamily="18" charset="0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250825" y="3698729"/>
            <a:ext cx="8651957" cy="5760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b="1" dirty="0" smtClean="0">
                <a:solidFill>
                  <a:schemeClr val="tx1"/>
                </a:solidFill>
                <a:ea typeface="Times New Roman" pitchFamily="18" charset="0"/>
              </a:rPr>
              <a:t>STATUS – INDICADORES ESTRATÉGICOS</a:t>
            </a:r>
            <a:endParaRPr lang="pt-BR" sz="2000" b="1" dirty="0">
              <a:solidFill>
                <a:schemeClr val="tx1"/>
              </a:solidFill>
              <a:ea typeface="Times New Roman" pitchFamily="18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250825" y="4517806"/>
            <a:ext cx="8651957" cy="5760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b="1" dirty="0">
                <a:solidFill>
                  <a:schemeClr val="tx1"/>
                </a:solidFill>
                <a:ea typeface="Times New Roman" pitchFamily="18" charset="0"/>
              </a:rPr>
              <a:t>RESOLUÇÃO DE DÚVIDAS DOS </a:t>
            </a:r>
            <a:r>
              <a:rPr lang="pt-BR" sz="2000" b="1" dirty="0" smtClean="0">
                <a:solidFill>
                  <a:schemeClr val="tx1"/>
                </a:solidFill>
                <a:ea typeface="Times New Roman" pitchFamily="18" charset="0"/>
              </a:rPr>
              <a:t>PRESENTES E OUTROS ASSUNTOS</a:t>
            </a:r>
            <a:endParaRPr lang="pt-BR" sz="2000" b="1" dirty="0">
              <a:solidFill>
                <a:schemeClr val="tx1"/>
              </a:solidFill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48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2483768" y="5445224"/>
            <a:ext cx="1944911" cy="7920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1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854839"/>
              </p:ext>
            </p:extLst>
          </p:nvPr>
        </p:nvGraphicFramePr>
        <p:xfrm>
          <a:off x="250825" y="1484313"/>
          <a:ext cx="8642350" cy="51757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Taxa de implementação das ações voltadas à valorização dos servidores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810458"/>
              </p:ext>
            </p:extLst>
          </p:nvPr>
        </p:nvGraphicFramePr>
        <p:xfrm>
          <a:off x="250825" y="4851825"/>
          <a:ext cx="4249738" cy="1381125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 9 ações previstas, apenas 3 foram iniciadas (PIQ, CISSP e Exames Periódicos). Sugestão seria de avaliar, de acordo com o programado no PDI todas as ações, calibrando o indicador pela data de término da ação.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665133"/>
              </p:ext>
            </p:extLst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Reavaliar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ações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voltadas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valorização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dos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servidores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445314"/>
            <a:ext cx="65630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Valorizar os servidores e melhorar o ambiente organizacional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6" y="2062849"/>
            <a:ext cx="8642350" cy="21947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57" y="4292601"/>
            <a:ext cx="8643318" cy="50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7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906456"/>
              </p:ext>
            </p:extLst>
          </p:nvPr>
        </p:nvGraphicFramePr>
        <p:xfrm>
          <a:off x="250825" y="1484313"/>
          <a:ext cx="8642350" cy="51757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Índice de Clima Organizacional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640470"/>
              </p:ext>
            </p:extLst>
          </p:nvPr>
        </p:nvGraphicFramePr>
        <p:xfrm>
          <a:off x="250825" y="4851825"/>
          <a:ext cx="4249738" cy="1381125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só poderá ser coletado após a realização da Pesquisa de Clima Organizacional em todos os </a:t>
                      </a:r>
                      <a:r>
                        <a:rPr kumimoji="0" lang="pt-BR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campi</a:t>
                      </a: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que está prevista apenas para 2018.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603923"/>
              </p:ext>
            </p:extLst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Avaliar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previsão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coleta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baseado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execução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projeto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“</a:t>
                      </a: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 de Qualificação, Capacitação e Valorização do Servidor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(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Aí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!).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445314"/>
            <a:ext cx="65630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Valorizar os servidores e melhorar o ambiente organizacional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30545" y="2505670"/>
            <a:ext cx="4082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Não Coletado</a:t>
            </a:r>
            <a:endParaRPr lang="pt-BR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4292600"/>
            <a:ext cx="8651957" cy="5185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204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424411" y="5445224"/>
            <a:ext cx="1944911" cy="7920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071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948724"/>
              </p:ext>
            </p:extLst>
          </p:nvPr>
        </p:nvGraphicFramePr>
        <p:xfrm>
          <a:off x="250825" y="1484313"/>
          <a:ext cx="8642350" cy="51757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Índice de capacitação do quadro de servidores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529618"/>
              </p:ext>
            </p:extLst>
          </p:nvPr>
        </p:nvGraphicFramePr>
        <p:xfrm>
          <a:off x="250825" y="4851825"/>
          <a:ext cx="4249738" cy="1859368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apurado foi de 184 servidores (capacitações </a:t>
                      </a:r>
                      <a:r>
                        <a:rPr kumimoji="0" lang="pt-BR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kumimoji="0" lang="pt-BR" sz="12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company</a:t>
                      </a: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com, pelo menos, 20 horas de capacitação. Considerando os números associados às capacitações do Planejamento Estratégico, teremos aproximadamente mais 30 pessoas a serem inseridas ao final do projeto. Necessário o aprimoramento do instrumento de coleta para contemplar a totalidade das capacitações. Para refinamento do indicador e estabelecimento das metas, sugere-se que isso seja realizado na 2ª RAE.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040060"/>
              </p:ext>
            </p:extLst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Coletar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2a RAE;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2a RAE.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260648"/>
            <a:ext cx="65630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Intensificar a capacitação e a qualificação de servidores, com foco nos resultados institucionais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10" y="2064354"/>
            <a:ext cx="8627566" cy="21568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39" y="4292600"/>
            <a:ext cx="8653936" cy="5272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940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909727"/>
              </p:ext>
            </p:extLst>
          </p:nvPr>
        </p:nvGraphicFramePr>
        <p:xfrm>
          <a:off x="250825" y="1484313"/>
          <a:ext cx="8642350" cy="51757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Investimento Médio em Capacitação e Qualificação por Servidor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651347"/>
              </p:ext>
            </p:extLst>
          </p:nvPr>
        </p:nvGraphicFramePr>
        <p:xfrm>
          <a:off x="250825" y="4851825"/>
          <a:ext cx="4249738" cy="1381125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Informação não coletada. Necessidade de alinhamento das áreas envolvidas (DGP, PROPESP e DOF) para garantia de coleta da informação.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040060"/>
              </p:ext>
            </p:extLst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Coletar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2a RAE;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2a RAE.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260648"/>
            <a:ext cx="65630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Intensificar a capacitação e a qualificação de servidores, com foco nos resultados institucionais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30545" y="2505670"/>
            <a:ext cx="4082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Não Coletado</a:t>
            </a:r>
            <a:endParaRPr lang="pt-BR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6" y="4292600"/>
            <a:ext cx="8642350" cy="5064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65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997044"/>
              </p:ext>
            </p:extLst>
          </p:nvPr>
        </p:nvGraphicFramePr>
        <p:xfrm>
          <a:off x="250825" y="1484313"/>
          <a:ext cx="8642350" cy="51757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IQCD (Índice de Qualificação do Corpo Docente)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337089"/>
              </p:ext>
            </p:extLst>
          </p:nvPr>
        </p:nvGraphicFramePr>
        <p:xfrm>
          <a:off x="250825" y="4851825"/>
          <a:ext cx="4249738" cy="1381125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Proposta de metas estabelecida com base nas informações relacionadas aos afastamentos e com a premissa de que todos os docentes ingressantes entrarão com apenas a graduação. Não foram consideradas as informações do PIQ, Minter e </a:t>
                      </a:r>
                      <a:r>
                        <a:rPr kumimoji="0" lang="pt-B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Dinter</a:t>
                      </a: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807546"/>
              </p:ext>
            </p:extLst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Discutir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validar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propostas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Coletar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2a RAE.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260648"/>
            <a:ext cx="65630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Intensificar a capacitação e a qualificação de servidores, com foco nos resultados institucionais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6" y="4292601"/>
            <a:ext cx="8642350" cy="5106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18" y="2062223"/>
            <a:ext cx="8631758" cy="21920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901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754495"/>
              </p:ext>
            </p:extLst>
          </p:nvPr>
        </p:nvGraphicFramePr>
        <p:xfrm>
          <a:off x="250825" y="1484313"/>
          <a:ext cx="8642350" cy="51757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IQCTA (Índice de Qualificação do Corpo Técnico-Administrativo)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05911"/>
              </p:ext>
            </p:extLst>
          </p:nvPr>
        </p:nvGraphicFramePr>
        <p:xfrm>
          <a:off x="250825" y="4851825"/>
          <a:ext cx="4249738" cy="1381125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Proposta de metas estabelecida com base nas informações relacionadas aos afastamentos e com a premissa de que todos os </a:t>
                      </a:r>
                      <a:r>
                        <a:rPr kumimoji="0" lang="pt-B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TAEs</a:t>
                      </a: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ingressantes entrarão com apenas o ensino médio. Não foram consideradas as informações do PIQ, Minter e </a:t>
                      </a:r>
                      <a:r>
                        <a:rPr kumimoji="0" lang="pt-BR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Dinter</a:t>
                      </a: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807546"/>
              </p:ext>
            </p:extLst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Discutir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validar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propostas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Coletar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2a RAE.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260648"/>
            <a:ext cx="65630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Intensificar a capacitação e a qualificação de servidores, com foco nos resultados institucionais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54" y="2069126"/>
            <a:ext cx="8626822" cy="21520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54" y="4288401"/>
            <a:ext cx="8626821" cy="5090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48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6641856" y="4252996"/>
            <a:ext cx="1607365" cy="8712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12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978176"/>
              </p:ext>
            </p:extLst>
          </p:nvPr>
        </p:nvGraphicFramePr>
        <p:xfrm>
          <a:off x="250825" y="1484313"/>
          <a:ext cx="8642350" cy="51757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Índice de conhecimento da imagem institucional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833185"/>
              </p:ext>
            </p:extLst>
          </p:nvPr>
        </p:nvGraphicFramePr>
        <p:xfrm>
          <a:off x="250825" y="4851825"/>
          <a:ext cx="4249738" cy="1493608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Proposta de retirada do critério 1 do indicador (não há ferramenta para monitoramento da informação de engajamento). Para o critério 2, foram consideradas apenas as informações de clipping. Por ser ainda uma informação parcial, sugerimos definir a meta apenas a partir da 2ª RAE, com a possibilidade de ter a informação completa.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74134"/>
              </p:ext>
            </p:extLst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Discutir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validar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retirada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critério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Coletar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2a RAE;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2a RAE.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445314"/>
            <a:ext cx="65630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Fortalecer a identidade institucional e o relacionamento interinstitucional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3886447"/>
            <a:ext cx="8651957" cy="9109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6" y="2063378"/>
            <a:ext cx="8642350" cy="17654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97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250826" y="663079"/>
            <a:ext cx="8651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de-DE" altLang="en-US" sz="2400" b="1" dirty="0" smtClean="0">
                <a:latin typeface="Calibri" pitchFamily="34" charset="0"/>
              </a:rPr>
              <a:t>Pauta – Reunião de Avaliação da Estratégia</a:t>
            </a:r>
            <a:endParaRPr lang="pt-BR" altLang="en-US" sz="2400" b="1" dirty="0">
              <a:latin typeface="Calibri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250825" y="2060575"/>
            <a:ext cx="8651957" cy="57606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b="1" dirty="0" smtClean="0">
                <a:solidFill>
                  <a:schemeClr val="bg1"/>
                </a:solidFill>
                <a:ea typeface="Times New Roman" pitchFamily="18" charset="0"/>
              </a:rPr>
              <a:t>STATUS DO PROJETO</a:t>
            </a:r>
            <a:endParaRPr lang="pt-BR" sz="2000" b="1" dirty="0">
              <a:solidFill>
                <a:schemeClr val="bg1"/>
              </a:solidFill>
              <a:ea typeface="Times New Roman" pitchFamily="18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50825" y="2879652"/>
            <a:ext cx="8651957" cy="5760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b="1" dirty="0" smtClean="0">
                <a:solidFill>
                  <a:schemeClr val="tx1"/>
                </a:solidFill>
                <a:ea typeface="Times New Roman" pitchFamily="18" charset="0"/>
              </a:rPr>
              <a:t>CONCEITOS – REUNIÃO DE AVALIAÇÃO DA ESTRATÉGIA</a:t>
            </a:r>
            <a:endParaRPr lang="pt-BR" sz="2000" b="1" dirty="0">
              <a:solidFill>
                <a:schemeClr val="tx1"/>
              </a:solidFill>
              <a:ea typeface="Times New Roman" pitchFamily="18" charset="0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250825" y="3698729"/>
            <a:ext cx="8651957" cy="5760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b="1" dirty="0" smtClean="0">
                <a:solidFill>
                  <a:schemeClr val="tx1"/>
                </a:solidFill>
                <a:ea typeface="Times New Roman" pitchFamily="18" charset="0"/>
              </a:rPr>
              <a:t>STATUS – INDICADORES ESTRATÉGICOS</a:t>
            </a:r>
            <a:endParaRPr lang="pt-BR" sz="2000" b="1" dirty="0">
              <a:solidFill>
                <a:schemeClr val="tx1"/>
              </a:solidFill>
              <a:ea typeface="Times New Roman" pitchFamily="18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250825" y="4517806"/>
            <a:ext cx="8651957" cy="5760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b="1" dirty="0">
                <a:solidFill>
                  <a:schemeClr val="tx1"/>
                </a:solidFill>
                <a:ea typeface="Times New Roman" pitchFamily="18" charset="0"/>
              </a:rPr>
              <a:t>RESOLUÇÃO DE DÚVIDAS DOS PRESENTES E OUTROS </a:t>
            </a:r>
            <a:r>
              <a:rPr lang="pt-BR" sz="2000" b="1" dirty="0" smtClean="0">
                <a:solidFill>
                  <a:schemeClr val="tx1"/>
                </a:solidFill>
                <a:ea typeface="Times New Roman" pitchFamily="18" charset="0"/>
              </a:rPr>
              <a:t>ASSUNTOS</a:t>
            </a:r>
            <a:endParaRPr lang="pt-BR" sz="2000" b="1" dirty="0">
              <a:solidFill>
                <a:schemeClr val="tx1"/>
              </a:solidFill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4716016" y="4252996"/>
            <a:ext cx="1607365" cy="8712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66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274610"/>
              </p:ext>
            </p:extLst>
          </p:nvPr>
        </p:nvGraphicFramePr>
        <p:xfrm>
          <a:off x="250825" y="1484313"/>
          <a:ext cx="8642350" cy="51757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Índice de padronização dos processos e métodos de trabalho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68917"/>
              </p:ext>
            </p:extLst>
          </p:nvPr>
        </p:nvGraphicFramePr>
        <p:xfrm>
          <a:off x="250825" y="4851825"/>
          <a:ext cx="4249738" cy="1381125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iniciado o desenvolvimento dos projetos estratégicos (Projeto “Modernização da Gestão”). Desta forma, o indicador ainda não será coletado.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548228"/>
              </p:ext>
            </p:extLst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Avaliar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previsão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coleta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baseado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execução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projeto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“</a:t>
                      </a: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Modernização da Gestão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”.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445314"/>
            <a:ext cx="65630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Otimizar e sistematizar os processos de trabalho</a:t>
            </a:r>
          </a:p>
        </p:txBody>
      </p:sp>
      <p:sp>
        <p:nvSpPr>
          <p:cNvPr id="9" name="Retângulo 8"/>
          <p:cNvSpPr/>
          <p:nvPr/>
        </p:nvSpPr>
        <p:spPr>
          <a:xfrm>
            <a:off x="2530545" y="2505670"/>
            <a:ext cx="4082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Não Coletado</a:t>
            </a:r>
            <a:endParaRPr lang="pt-BR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4292600"/>
            <a:ext cx="864235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2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345565"/>
              </p:ext>
            </p:extLst>
          </p:nvPr>
        </p:nvGraphicFramePr>
        <p:xfrm>
          <a:off x="250825" y="1484313"/>
          <a:ext cx="8642350" cy="51757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Índice de desenvolvimento de sistemas e modernização de rotinas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061535"/>
              </p:ext>
            </p:extLst>
          </p:nvPr>
        </p:nvGraphicFramePr>
        <p:xfrm>
          <a:off x="250825" y="4851825"/>
          <a:ext cx="4249738" cy="1381125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apurado junto a DGTI. Podem haver divergências quanto ao posicionamento sobre cada sistema. Para evolução do número, importante o alinhamento sobre a priorização dos sistemas relacionados à gestão orçamentária e financeira, à gestão de custos e ao controle de obras.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54185"/>
              </p:ext>
            </p:extLst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Alinhar previamente sobre cada nota atribuída pela DGTI aos sistemas;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Priorizar sistemas a serem trabalhados e que possuem nota 0;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Coletar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2a RAE.</a:t>
                      </a:r>
                      <a:endParaRPr kumimoji="0" lang="pt-B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pt-BR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445314"/>
            <a:ext cx="65630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Otimizar e sistematizar os processos de trabalho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" y="2069042"/>
            <a:ext cx="8633883" cy="21521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4292600"/>
            <a:ext cx="8642351" cy="5257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775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67090"/>
              </p:ext>
            </p:extLst>
          </p:nvPr>
        </p:nvGraphicFramePr>
        <p:xfrm>
          <a:off x="250825" y="1484313"/>
          <a:ext cx="8642350" cy="51757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Índice de otimização dos processos críticos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68917"/>
              </p:ext>
            </p:extLst>
          </p:nvPr>
        </p:nvGraphicFramePr>
        <p:xfrm>
          <a:off x="250825" y="4851825"/>
          <a:ext cx="4249738" cy="1381125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iniciado o desenvolvimento dos projetos estratégicos (Projeto “Modernização da Gestão”). Desta forma, o indicador ainda não será coletado.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548228"/>
              </p:ext>
            </p:extLst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Avaliar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previsão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coleta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baseado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execução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projeto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“</a:t>
                      </a: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Modernização da Gestão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”.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445314"/>
            <a:ext cx="65630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Otimizar e sistematizar os processos de trabalho</a:t>
            </a:r>
          </a:p>
        </p:txBody>
      </p:sp>
      <p:sp>
        <p:nvSpPr>
          <p:cNvPr id="9" name="Retângulo 8"/>
          <p:cNvSpPr/>
          <p:nvPr/>
        </p:nvSpPr>
        <p:spPr>
          <a:xfrm>
            <a:off x="2530545" y="2505670"/>
            <a:ext cx="4082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Não Coletado</a:t>
            </a:r>
            <a:endParaRPr lang="pt-BR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117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3079082" y="4252996"/>
            <a:ext cx="1607365" cy="8712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93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89401"/>
              </p:ext>
            </p:extLst>
          </p:nvPr>
        </p:nvGraphicFramePr>
        <p:xfrm>
          <a:off x="250825" y="1484313"/>
          <a:ext cx="8642350" cy="51757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Índice de Execução de Projetos Estratégicos Integrados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41615"/>
              </p:ext>
            </p:extLst>
          </p:nvPr>
        </p:nvGraphicFramePr>
        <p:xfrm>
          <a:off x="250825" y="4851825"/>
          <a:ext cx="4249738" cy="1381125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iniciado o desenvolvimento dos projetos estratégicos. Desta forma, o indicador ainda não será coletado. Está previsto o início da execução monitorada dos projetos a partir de 2018.1.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643543"/>
              </p:ext>
            </p:extLst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Coletar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3a RAE;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3a RAE.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445314"/>
            <a:ext cx="65630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Aprimorar e integrar as ações de planejamento e gestão</a:t>
            </a:r>
          </a:p>
        </p:txBody>
      </p:sp>
      <p:sp>
        <p:nvSpPr>
          <p:cNvPr id="9" name="Retângulo 8"/>
          <p:cNvSpPr/>
          <p:nvPr/>
        </p:nvSpPr>
        <p:spPr>
          <a:xfrm>
            <a:off x="2530545" y="2505670"/>
            <a:ext cx="4082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Não Coletado</a:t>
            </a:r>
            <a:endParaRPr lang="pt-BR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6" y="4292601"/>
            <a:ext cx="8642350" cy="5202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156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97489"/>
              </p:ext>
            </p:extLst>
          </p:nvPr>
        </p:nvGraphicFramePr>
        <p:xfrm>
          <a:off x="250825" y="1484313"/>
          <a:ext cx="8642350" cy="51757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Índice de Metas Alcançadas 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135848"/>
              </p:ext>
            </p:extLst>
          </p:nvPr>
        </p:nvGraphicFramePr>
        <p:xfrm>
          <a:off x="250825" y="4851825"/>
          <a:ext cx="4249738" cy="1676488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Foram consideradas para apuração do indicador apenas aqueles que foram enviados para coleta. Certamente, no final do ano, teremos uma maior apuração de indicadores e, por isso, recomenda-se a definição da meta para a 2ª RAE. Foram coletados 12 indicadores com metas estabelecidas e 7 deles tiveram suas metas alcançadas. Outros 10 indicadores foram coletados, visando o estabelecimento de metas.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605394"/>
              </p:ext>
            </p:extLst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Coletar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2a RAE;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2a RAE.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445314"/>
            <a:ext cx="65630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Aprimorar e integrar as ações de planejamento e gestão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82" y="4292600"/>
            <a:ext cx="8647593" cy="5048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82" y="2078309"/>
            <a:ext cx="8647593" cy="21428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105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275298"/>
              </p:ext>
            </p:extLst>
          </p:nvPr>
        </p:nvGraphicFramePr>
        <p:xfrm>
          <a:off x="250825" y="1484313"/>
          <a:ext cx="8642350" cy="51757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Cultura de gestão estratégica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785255"/>
              </p:ext>
            </p:extLst>
          </p:nvPr>
        </p:nvGraphicFramePr>
        <p:xfrm>
          <a:off x="250825" y="4851825"/>
          <a:ext cx="4249738" cy="1381125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ainda abaixo da meta, mas em crescimento. Existe potencial para aumento do indicador e superação da meta, comunicando-se formalmente os resultados da 1ª RAE, além do crescimento da coleta dos indicadores.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980575"/>
              </p:ext>
            </p:extLst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Reforçar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definido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Gestão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IFRO, para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garantia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coleta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dos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indicadores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Coletar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2a RAE;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2a RAE.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445314"/>
            <a:ext cx="65630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Aprimorar e integrar as ações de planejamento e gestão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24" y="4289372"/>
            <a:ext cx="8634851" cy="5080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25" y="2070098"/>
            <a:ext cx="8634850" cy="21510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70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1197249" y="4252996"/>
            <a:ext cx="1607365" cy="8712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809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7176652"/>
              </p:ext>
            </p:extLst>
          </p:nvPr>
        </p:nvGraphicFramePr>
        <p:xfrm>
          <a:off x="250825" y="1484313"/>
          <a:ext cx="8642350" cy="51757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Índice de esforço de comunicação interna e externa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8192371"/>
              </p:ext>
            </p:extLst>
          </p:nvPr>
        </p:nvGraphicFramePr>
        <p:xfrm>
          <a:off x="250825" y="4851825"/>
          <a:ext cx="4249738" cy="1493608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Granularidade muito grande das informações – periodicidade mensal. Proposta de mudança da periodicidade da informação de Mensal para Trimestral.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Proposta de unificação dos critérios 3 e 4 (Jornalismo e Redes Sociais), unificando as metas. Inserção de novo critério 4, relativo às revisões de texto.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8773994"/>
              </p:ext>
            </p:extLst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Deliberar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sobre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mudança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periodicidade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Deliberar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sobre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unificação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dos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critérios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inserção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novo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critério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validando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meta;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Coletar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2a RAE.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445314"/>
            <a:ext cx="65630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Fortalecer a comunicação institucional junto aos públicos estratégicos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6" y="2388029"/>
            <a:ext cx="8642350" cy="19085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578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250826" y="663079"/>
            <a:ext cx="8651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de-DE" altLang="en-US" sz="2400" b="1" dirty="0" smtClean="0">
                <a:latin typeface="Calibri" pitchFamily="34" charset="0"/>
              </a:rPr>
              <a:t>Status do Projeto</a:t>
            </a:r>
            <a:endParaRPr lang="pt-BR" altLang="en-US" sz="2400" b="1" dirty="0">
              <a:latin typeface="Calibri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484784"/>
            <a:ext cx="6624736" cy="475676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608" y="2764333"/>
            <a:ext cx="44291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275" y="2764333"/>
            <a:ext cx="44291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64333"/>
            <a:ext cx="44291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64333"/>
            <a:ext cx="44291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608" y="3221857"/>
            <a:ext cx="44291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275" y="3221857"/>
            <a:ext cx="44291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21857"/>
            <a:ext cx="44291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21857"/>
            <a:ext cx="44291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275" y="3709852"/>
            <a:ext cx="44291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09852"/>
            <a:ext cx="44291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09852"/>
            <a:ext cx="44291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275" y="4140599"/>
            <a:ext cx="44291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0599"/>
            <a:ext cx="44291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0599"/>
            <a:ext cx="44291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719791"/>
            <a:ext cx="44291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150538"/>
            <a:ext cx="44291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98123"/>
            <a:ext cx="44291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98123"/>
            <a:ext cx="44291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Seta para a direita 32"/>
          <p:cNvSpPr/>
          <p:nvPr/>
        </p:nvSpPr>
        <p:spPr>
          <a:xfrm>
            <a:off x="4923531" y="5640690"/>
            <a:ext cx="315913" cy="227013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4" name="Seta para a direita 33"/>
          <p:cNvSpPr/>
          <p:nvPr/>
        </p:nvSpPr>
        <p:spPr>
          <a:xfrm>
            <a:off x="4923531" y="5192849"/>
            <a:ext cx="315913" cy="227013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5" name="Seta para a direita 34"/>
          <p:cNvSpPr/>
          <p:nvPr/>
        </p:nvSpPr>
        <p:spPr>
          <a:xfrm>
            <a:off x="7659835" y="5602584"/>
            <a:ext cx="315913" cy="227013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6" name="Seta para a direita 35"/>
          <p:cNvSpPr/>
          <p:nvPr/>
        </p:nvSpPr>
        <p:spPr>
          <a:xfrm>
            <a:off x="7659835" y="3407939"/>
            <a:ext cx="315913" cy="227013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7" name="Seta para a direita 36"/>
          <p:cNvSpPr/>
          <p:nvPr/>
        </p:nvSpPr>
        <p:spPr>
          <a:xfrm>
            <a:off x="7659835" y="2951160"/>
            <a:ext cx="315913" cy="227013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30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9064568"/>
              </p:ext>
            </p:extLst>
          </p:nvPr>
        </p:nvGraphicFramePr>
        <p:xfrm>
          <a:off x="250825" y="1484313"/>
          <a:ext cx="8642350" cy="51757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Índice de esforço de comunicação interna e externa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445314"/>
            <a:ext cx="65630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Fortalecer a comunicação institucional junto aos públicos estratégicos</a:t>
            </a:r>
          </a:p>
        </p:txBody>
      </p:sp>
      <p:sp>
        <p:nvSpPr>
          <p:cNvPr id="6" name="CaixaDeTexto 5"/>
          <p:cNvSpPr txBox="1"/>
          <p:nvPr/>
        </p:nvSpPr>
        <p:spPr>
          <a:xfrm rot="16200000">
            <a:off x="-103874" y="296325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+mj-lt"/>
              </a:rPr>
              <a:t>Critério 1</a:t>
            </a:r>
            <a:endParaRPr lang="pt-BR" dirty="0">
              <a:latin typeface="+mj-lt"/>
            </a:endParaRPr>
          </a:p>
        </p:txBody>
      </p:sp>
      <p:sp>
        <p:nvSpPr>
          <p:cNvPr id="13" name="CaixaDeTexto 12"/>
          <p:cNvSpPr txBox="1"/>
          <p:nvPr/>
        </p:nvSpPr>
        <p:spPr>
          <a:xfrm rot="16200000">
            <a:off x="-103874" y="505526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+mj-lt"/>
              </a:rPr>
              <a:t>Critério 2</a:t>
            </a:r>
            <a:endParaRPr lang="pt-BR" dirty="0">
              <a:latin typeface="+mj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472" y="2069042"/>
            <a:ext cx="7910703" cy="20806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72" y="4229584"/>
            <a:ext cx="7910703" cy="20089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148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007835"/>
              </p:ext>
            </p:extLst>
          </p:nvPr>
        </p:nvGraphicFramePr>
        <p:xfrm>
          <a:off x="250825" y="1484313"/>
          <a:ext cx="8642350" cy="51757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Índice de esforço de comunicação interna e externa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445314"/>
            <a:ext cx="65630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Fortalecer a comunicação institucional junto aos públicos estratégicos</a:t>
            </a:r>
          </a:p>
        </p:txBody>
      </p:sp>
      <p:sp>
        <p:nvSpPr>
          <p:cNvPr id="6" name="CaixaDeTexto 5"/>
          <p:cNvSpPr txBox="1"/>
          <p:nvPr/>
        </p:nvSpPr>
        <p:spPr>
          <a:xfrm rot="16200000">
            <a:off x="-103874" y="296325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+mj-lt"/>
              </a:rPr>
              <a:t>Critério 3</a:t>
            </a:r>
            <a:endParaRPr lang="pt-BR" dirty="0">
              <a:latin typeface="+mj-lt"/>
            </a:endParaRPr>
          </a:p>
        </p:txBody>
      </p:sp>
      <p:sp>
        <p:nvSpPr>
          <p:cNvPr id="13" name="CaixaDeTexto 12"/>
          <p:cNvSpPr txBox="1"/>
          <p:nvPr/>
        </p:nvSpPr>
        <p:spPr>
          <a:xfrm rot="16200000">
            <a:off x="-103874" y="505526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+mj-lt"/>
              </a:rPr>
              <a:t>Critério 4</a:t>
            </a:r>
            <a:endParaRPr lang="pt-BR" dirty="0">
              <a:latin typeface="+mj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060576"/>
            <a:ext cx="7921625" cy="20947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4221163"/>
            <a:ext cx="7914298" cy="20161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227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128941"/>
              </p:ext>
            </p:extLst>
          </p:nvPr>
        </p:nvGraphicFramePr>
        <p:xfrm>
          <a:off x="250825" y="1484313"/>
          <a:ext cx="8642350" cy="51757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Índice de esforço de comunicação interna e externa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445314"/>
            <a:ext cx="65630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Fortalecer a comunicação institucional junto aos públicos estratégicos</a:t>
            </a:r>
          </a:p>
        </p:txBody>
      </p:sp>
      <p:sp>
        <p:nvSpPr>
          <p:cNvPr id="6" name="CaixaDeTexto 5"/>
          <p:cNvSpPr txBox="1"/>
          <p:nvPr/>
        </p:nvSpPr>
        <p:spPr>
          <a:xfrm rot="16200000">
            <a:off x="-103874" y="296325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+mj-lt"/>
              </a:rPr>
              <a:t>Critério 5</a:t>
            </a:r>
            <a:endParaRPr lang="pt-BR" dirty="0">
              <a:latin typeface="+mj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2" y="2069969"/>
            <a:ext cx="7921624" cy="201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3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7266560" y="2790324"/>
            <a:ext cx="1607365" cy="105427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0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559256"/>
              </p:ext>
            </p:extLst>
          </p:nvPr>
        </p:nvGraphicFramePr>
        <p:xfrm>
          <a:off x="250825" y="1484313"/>
          <a:ext cx="8642350" cy="57853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Índice de Relação entre Entrada e Saída de Recursos dos Projetos estabelecidos por meio de parcerias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042554"/>
              </p:ext>
            </p:extLst>
          </p:nvPr>
        </p:nvGraphicFramePr>
        <p:xfrm>
          <a:off x="250825" y="4851825"/>
          <a:ext cx="4249738" cy="1381125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Identificado apenas o valor do convênio com a SEDUC no valor de R$ 5.691.144,00. Como não houve saída de recursos e para evitar que o valor fique dividido por zero, sugestão é de considerar Entradas – Saídas, ao invés de Entradas / Saídas.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254784"/>
              </p:ext>
            </p:extLst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Deliberar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sobre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mudança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formula de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cálculo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coleta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2a RAE;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Fazer a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definição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das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2a RAE.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260648"/>
            <a:ext cx="65630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Desenvolver parcerias com o setor produtivo e instituições de ensino e pesquisa, nacionais e internacionais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4292601"/>
            <a:ext cx="8651957" cy="5071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2" y="2141323"/>
            <a:ext cx="8633883" cy="207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9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743475"/>
              </p:ext>
            </p:extLst>
          </p:nvPr>
        </p:nvGraphicFramePr>
        <p:xfrm>
          <a:off x="250825" y="1484313"/>
          <a:ext cx="8642350" cy="51757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Índice de Parcerias Estabelecidas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554657"/>
              </p:ext>
            </p:extLst>
          </p:nvPr>
        </p:nvGraphicFramePr>
        <p:xfrm>
          <a:off x="250825" y="4851825"/>
          <a:ext cx="4249738" cy="1676488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Informação não coletada. Importante a atualização das informações para a 2ª RAE. Além disso, sugere-se o compartilhamento da planilha de parcerias para todos os envolvidos, para que a mesma seja complementada com todas as parcerias do IFRO. Sugere-se também que, por uma visão mais ampla, que a mesma estivesse sob responsabilidade do Gabinete da Reitoria.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48940"/>
              </p:ext>
            </p:extLst>
          </p:nvPr>
        </p:nvGraphicFramePr>
        <p:xfrm>
          <a:off x="4643438" y="4855077"/>
          <a:ext cx="4249737" cy="1676432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Compartilhar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Planilha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Parcerias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para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atualização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complete das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informações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responsável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Coletar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2a RAE;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a 2a RAE.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260648"/>
            <a:ext cx="65630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Desenvolver parcerias com o setor produtivo e instituições de ensino e pesquisa, nacionais e internacionais</a:t>
            </a:r>
          </a:p>
        </p:txBody>
      </p:sp>
      <p:sp>
        <p:nvSpPr>
          <p:cNvPr id="9" name="Retângulo 8"/>
          <p:cNvSpPr/>
          <p:nvPr/>
        </p:nvSpPr>
        <p:spPr>
          <a:xfrm>
            <a:off x="2530545" y="2505670"/>
            <a:ext cx="4082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Não Coletado</a:t>
            </a:r>
            <a:endParaRPr lang="pt-BR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6" y="4292601"/>
            <a:ext cx="8642350" cy="5087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5525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5580112" y="2790324"/>
            <a:ext cx="1607365" cy="105427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4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030405"/>
              </p:ext>
            </p:extLst>
          </p:nvPr>
        </p:nvGraphicFramePr>
        <p:xfrm>
          <a:off x="250825" y="1484313"/>
          <a:ext cx="8642350" cy="51757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Número de Cursos de Atualização Pedagógica e Tecnológica para Servidores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/>
          </p:nvPr>
        </p:nvGraphicFramePr>
        <p:xfrm>
          <a:off x="250825" y="4851825"/>
          <a:ext cx="4249738" cy="1381125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é anual e, devido à sua periodicidade, será coletado apenas na 2ª RAE (prevista para Janeiro-Fevereiro/2018).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/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coleta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2a RAE;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Fazer a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definição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das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2a RAE.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260648"/>
            <a:ext cx="65630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Aprimorar e intensificar o desenvolvimento e o uso de tecnologias e metodologias educacionais</a:t>
            </a:r>
          </a:p>
        </p:txBody>
      </p:sp>
      <p:sp>
        <p:nvSpPr>
          <p:cNvPr id="9" name="Retângulo 8"/>
          <p:cNvSpPr/>
          <p:nvPr/>
        </p:nvSpPr>
        <p:spPr>
          <a:xfrm>
            <a:off x="2530545" y="2505670"/>
            <a:ext cx="4082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Não Coletado</a:t>
            </a:r>
            <a:endParaRPr lang="pt-BR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6" y="4292600"/>
            <a:ext cx="8642350" cy="5048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26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854002"/>
              </p:ext>
            </p:extLst>
          </p:nvPr>
        </p:nvGraphicFramePr>
        <p:xfrm>
          <a:off x="250825" y="1484313"/>
          <a:ext cx="8642350" cy="57853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Número de Registros de Propriedade Intelectual de Tecnologias Educacionais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360348"/>
              </p:ext>
            </p:extLst>
          </p:nvPr>
        </p:nvGraphicFramePr>
        <p:xfrm>
          <a:off x="250825" y="4851825"/>
          <a:ext cx="4249738" cy="1381125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Informação não coletada. Necessária a definição de um instrumento adequado de coleta, considerando não apenas os registros de propriedade intelectual, mas reforçando o que seja relacionado a tecnologias educacionais.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/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coleta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2a RAE;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Fazer a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definição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das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2a RAE.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260648"/>
            <a:ext cx="65630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Aprimorar e intensificar o desenvolvimento e o uso de tecnologias e metodologias educacionais</a:t>
            </a:r>
          </a:p>
        </p:txBody>
      </p:sp>
      <p:sp>
        <p:nvSpPr>
          <p:cNvPr id="9" name="Retângulo 8"/>
          <p:cNvSpPr/>
          <p:nvPr/>
        </p:nvSpPr>
        <p:spPr>
          <a:xfrm>
            <a:off x="2530545" y="2505670"/>
            <a:ext cx="4082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Não Coletado</a:t>
            </a:r>
            <a:endParaRPr lang="pt-BR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4292601"/>
            <a:ext cx="8651957" cy="5048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33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4832057"/>
              </p:ext>
            </p:extLst>
          </p:nvPr>
        </p:nvGraphicFramePr>
        <p:xfrm>
          <a:off x="250825" y="1484313"/>
          <a:ext cx="8642350" cy="57853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Taxa de Atendimento de Alunos com Demandas de Tecnologias e Metodologias Educacionais Inclusivas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473328"/>
              </p:ext>
            </p:extLst>
          </p:nvPr>
        </p:nvGraphicFramePr>
        <p:xfrm>
          <a:off x="250825" y="4851825"/>
          <a:ext cx="4249738" cy="1381125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Informação não foi coletada. Importante que, pelo fato da informação ter sido coletada para definição da meta, ela seja atualizada para a 2ª RAE, de acordo com a periodicidade definida (semestral). Importante também a instrumentalização da área para melhor apuração da informação.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276521"/>
              </p:ext>
            </p:extLst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coleta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(1° e 2°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Semestres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para 2a RAE.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260648"/>
            <a:ext cx="65630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Aprimorar e intensificar o desenvolvimento e o uso de tecnologias e metodologias educacionais</a:t>
            </a:r>
          </a:p>
        </p:txBody>
      </p:sp>
      <p:sp>
        <p:nvSpPr>
          <p:cNvPr id="9" name="Retângulo 8"/>
          <p:cNvSpPr/>
          <p:nvPr/>
        </p:nvSpPr>
        <p:spPr>
          <a:xfrm>
            <a:off x="2530545" y="2505670"/>
            <a:ext cx="4082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Não Coletado</a:t>
            </a:r>
            <a:endParaRPr lang="pt-BR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4292600"/>
            <a:ext cx="8642350" cy="5048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99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250826" y="663079"/>
            <a:ext cx="8651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de-DE" altLang="en-US" sz="2400" b="1" dirty="0" smtClean="0">
                <a:latin typeface="Calibri" pitchFamily="34" charset="0"/>
              </a:rPr>
              <a:t>Pauta – Reunião de Avaliação da Estratégia</a:t>
            </a:r>
            <a:endParaRPr lang="pt-BR" altLang="en-US" sz="2400" b="1" dirty="0">
              <a:latin typeface="Calibri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250825" y="2060575"/>
            <a:ext cx="8651957" cy="5760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b="1" dirty="0">
                <a:solidFill>
                  <a:schemeClr val="tx1"/>
                </a:solidFill>
                <a:ea typeface="Times New Roman" pitchFamily="18" charset="0"/>
              </a:rPr>
              <a:t>STATUS DO PROJETO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50825" y="2879652"/>
            <a:ext cx="8651957" cy="57606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b="1" dirty="0">
                <a:solidFill>
                  <a:schemeClr val="bg1"/>
                </a:solidFill>
                <a:ea typeface="Times New Roman" pitchFamily="18" charset="0"/>
              </a:rPr>
              <a:t>CONCEITOS – REUNIÃO DE AVALIAÇÃO DA ESTRATÉGIA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250825" y="3698729"/>
            <a:ext cx="8651957" cy="5760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b="1" dirty="0" smtClean="0">
                <a:solidFill>
                  <a:schemeClr val="tx1"/>
                </a:solidFill>
                <a:ea typeface="Times New Roman" pitchFamily="18" charset="0"/>
              </a:rPr>
              <a:t>STATUS – INDICADORES ESTRATÉGICOS</a:t>
            </a:r>
            <a:endParaRPr lang="pt-BR" sz="2000" b="1" dirty="0">
              <a:solidFill>
                <a:schemeClr val="tx1"/>
              </a:solidFill>
              <a:ea typeface="Times New Roman" pitchFamily="18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250825" y="4517806"/>
            <a:ext cx="8651957" cy="5760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b="1" dirty="0">
                <a:solidFill>
                  <a:schemeClr val="tx1"/>
                </a:solidFill>
                <a:ea typeface="Times New Roman" pitchFamily="18" charset="0"/>
              </a:rPr>
              <a:t>RESOLUÇÃO DE DÚVIDAS DOS PRESENTES E OUTROS </a:t>
            </a:r>
            <a:r>
              <a:rPr lang="pt-BR" sz="2000" b="1" dirty="0" smtClean="0">
                <a:solidFill>
                  <a:schemeClr val="tx1"/>
                </a:solidFill>
                <a:ea typeface="Times New Roman" pitchFamily="18" charset="0"/>
              </a:rPr>
              <a:t>ASSUNTOS</a:t>
            </a:r>
            <a:endParaRPr lang="pt-BR" sz="2000" b="1" dirty="0">
              <a:solidFill>
                <a:schemeClr val="tx1"/>
              </a:solidFill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59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3866178" y="2790324"/>
            <a:ext cx="1607365" cy="105427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94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1096427"/>
              </p:ext>
            </p:extLst>
          </p:nvPr>
        </p:nvGraphicFramePr>
        <p:xfrm>
          <a:off x="250825" y="1484313"/>
          <a:ext cx="8642350" cy="57853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Taxa de estudantes Participantes de Projetos de Ensino, Pesquisa, Extensão e Inovação Tecnológica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728058"/>
              </p:ext>
            </p:extLst>
          </p:nvPr>
        </p:nvGraphicFramePr>
        <p:xfrm>
          <a:off x="250825" y="4851825"/>
          <a:ext cx="4249738" cy="1676488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é anual e, devido à sua periodicidade, será coletado apenas na 2ª RAE (prevista para Janeiro-Fevereiro/2018). Indicador foi coletado para que fosse possível fazer uma definição das metas. Importante ressaltar que o valor coletado contempla apenas os bolsistas e pode ter duplicidade de estudantes. Sugere-se o refinamento da informação para a 2ª RAE, para que seja possível o estabelecimento das metas.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0872263"/>
              </p:ext>
            </p:extLst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coleta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2a RAE;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Fazer a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definição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das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2a RAE.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445314"/>
            <a:ext cx="65630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Fortalecer e integrar as ações de ensino, pesquisa, extensão e inovação tecnológica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6" y="4292600"/>
            <a:ext cx="8642350" cy="5170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86" y="2064027"/>
            <a:ext cx="8651957" cy="21490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629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405967"/>
              </p:ext>
            </p:extLst>
          </p:nvPr>
        </p:nvGraphicFramePr>
        <p:xfrm>
          <a:off x="250825" y="1484313"/>
          <a:ext cx="8642350" cy="57853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Taxa de servidores envolvidos em projetos de ensino, pesquisa, extensão e inovação tecnológica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244071"/>
              </p:ext>
            </p:extLst>
          </p:nvPr>
        </p:nvGraphicFramePr>
        <p:xfrm>
          <a:off x="250825" y="4851825"/>
          <a:ext cx="4249738" cy="1676488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é anual e, devido à sua periodicidade, será coletado apenas na 2ª RAE (prevista para Janeiro-Fevereiro/2018). Indicador foi coletado para que fosse possível fazer uma definição das metas. Importante ressaltar que o valor coletado pode ter duplicidade de servidores. Sugere-se o refinamento da informação para a 2ª RAE, para que seja possível o estabelecimento das metas.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596537"/>
              </p:ext>
            </p:extLst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coleta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2a RAE;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Fazer a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definição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das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2a RAE.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445314"/>
            <a:ext cx="65630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Fortalecer e integrar as ações de ensino, pesquisa, extensão e inovação tecnológica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6" y="4292600"/>
            <a:ext cx="8642350" cy="5170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56" y="2071441"/>
            <a:ext cx="8639220" cy="21526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43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518460"/>
              </p:ext>
            </p:extLst>
          </p:nvPr>
        </p:nvGraphicFramePr>
        <p:xfrm>
          <a:off x="250825" y="1484313"/>
          <a:ext cx="8642350" cy="57853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Taxa de projetos com integração entre Ensino, Pesquisa, Extensão e/ou Inovação Tecnológica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977086"/>
              </p:ext>
            </p:extLst>
          </p:nvPr>
        </p:nvGraphicFramePr>
        <p:xfrm>
          <a:off x="250825" y="4851825"/>
          <a:ext cx="4249738" cy="1493608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é anual e, devido à sua periodicidade, será coletado apenas na 2ª RAE (prevista para Janeiro-Fevereiro/2018). Indicador foi coletado para que fosse possível fazer uma definição das metas. Importante reforçar a necessidade de organização do “dono” do projeto, para que não exista duplicidade de contagem (responsável pelo edital para a ser o “dono” do projeto).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/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coleta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2a RAE;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Fazer a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definição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das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2a RAE.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445314"/>
            <a:ext cx="65630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Fortalecer e integrar as ações de ensino, pesquisa, extensão e inovação tecnológica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6" y="4292600"/>
            <a:ext cx="8642350" cy="5170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29" y="2064028"/>
            <a:ext cx="8637353" cy="21571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02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2176486" y="2790324"/>
            <a:ext cx="1607365" cy="105427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5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043729"/>
              </p:ext>
            </p:extLst>
          </p:nvPr>
        </p:nvGraphicFramePr>
        <p:xfrm>
          <a:off x="250825" y="1484313"/>
          <a:ext cx="8642350" cy="51757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Taxa de cursos voltados aos arranjos produtivos, culturais e sociais locais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344084"/>
              </p:ext>
            </p:extLst>
          </p:nvPr>
        </p:nvGraphicFramePr>
        <p:xfrm>
          <a:off x="250825" y="4851825"/>
          <a:ext cx="4249738" cy="1381125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é anual e, devido à sua periodicidade, será coletado apenas na 2ª RAE (prevista para Janeiro-Fevereiro/2018). 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233001"/>
              </p:ext>
            </p:extLst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coleta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2a RAE;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Fazer a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definição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das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2a RAE.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260648"/>
            <a:ext cx="65630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Consolidar e expandir cursos em consonância com os arranjos produtivos, culturais e sociais locais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54" y="4292600"/>
            <a:ext cx="8636422" cy="504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tângulo 8"/>
          <p:cNvSpPr/>
          <p:nvPr/>
        </p:nvSpPr>
        <p:spPr>
          <a:xfrm>
            <a:off x="2530545" y="2505670"/>
            <a:ext cx="4082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Não Coletado</a:t>
            </a:r>
            <a:endParaRPr lang="pt-BR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6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2286"/>
              </p:ext>
            </p:extLst>
          </p:nvPr>
        </p:nvGraphicFramePr>
        <p:xfrm>
          <a:off x="250825" y="1484313"/>
          <a:ext cx="8642350" cy="57853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Taxa de matrícula em cursos voltados aos arranjos produtivos, culturais e sociais locais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472870"/>
              </p:ext>
            </p:extLst>
          </p:nvPr>
        </p:nvGraphicFramePr>
        <p:xfrm>
          <a:off x="250825" y="4851825"/>
          <a:ext cx="4249738" cy="1381125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é anual e, devido à sua periodicidade, será coletado apenas na 2ª RAE (prevista para Janeiro-Fevereiro/2018). 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999538"/>
              </p:ext>
            </p:extLst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coleta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2a RAE;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Fazer a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definição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das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2a RAE.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260648"/>
            <a:ext cx="65630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Consolidar e expandir cursos em consonância com os arranjos produtivos, culturais e sociais locais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54" y="4292600"/>
            <a:ext cx="8636422" cy="504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tângulo 8"/>
          <p:cNvSpPr/>
          <p:nvPr/>
        </p:nvSpPr>
        <p:spPr>
          <a:xfrm>
            <a:off x="2530545" y="2505670"/>
            <a:ext cx="4082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Não Coletado</a:t>
            </a:r>
            <a:endParaRPr lang="pt-BR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598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457919" y="2790324"/>
            <a:ext cx="1607365" cy="105427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84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444800"/>
              </p:ext>
            </p:extLst>
          </p:nvPr>
        </p:nvGraphicFramePr>
        <p:xfrm>
          <a:off x="250825" y="1484313"/>
          <a:ext cx="8642350" cy="51757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Índice de Oferta de Cursos na modalidade EAD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868555"/>
              </p:ext>
            </p:extLst>
          </p:nvPr>
        </p:nvGraphicFramePr>
        <p:xfrm>
          <a:off x="250825" y="4851825"/>
          <a:ext cx="4249738" cy="1859368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Foram realizados 5 cursos de EAD (3 previstos no PDI e 2 com apoio do Governo), dos 7 previstos no PDI, gerando o percentual apresentado e cumprindo desde já a meta prevista para o ano de 2017. Expectativa é que não haja nenhum novo curso para o 2° semestre, mantendo o número para o final do ano. Dúvida durante a coleta do número: serão considerados apenas os cursos que estavam no PDI ou, caso haja suporte do Governo, serão considerados para o numerador do indicador?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9007208"/>
              </p:ext>
            </p:extLst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Deliberar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sobre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dúvida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surgida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coleta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Atualizar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a 2a RAE.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445314"/>
            <a:ext cx="65630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</a:t>
            </a:r>
            <a:r>
              <a:rPr lang="pt-BR" altLang="en-US" sz="2400" b="1">
                <a:latin typeface="Calibri" pitchFamily="34" charset="0"/>
              </a:rPr>
              <a:t>: Fortalecer e ampliar as atividades de educação a </a:t>
            </a:r>
            <a:r>
              <a:rPr lang="pt-BR" altLang="en-US" sz="2400" b="1" smtClean="0">
                <a:latin typeface="Calibri" pitchFamily="34" charset="0"/>
              </a:rPr>
              <a:t>distância</a:t>
            </a:r>
            <a:endParaRPr lang="pt-BR" altLang="en-US" sz="2400" b="1" dirty="0">
              <a:latin typeface="Calibri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32" y="4292601"/>
            <a:ext cx="8642350" cy="5067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32" y="2060576"/>
            <a:ext cx="8632743" cy="21605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125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444576"/>
              </p:ext>
            </p:extLst>
          </p:nvPr>
        </p:nvGraphicFramePr>
        <p:xfrm>
          <a:off x="250825" y="1484313"/>
          <a:ext cx="8642350" cy="51757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Taxa de Ocupação das Vagas para Cursos EAD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532762"/>
              </p:ext>
            </p:extLst>
          </p:nvPr>
        </p:nvGraphicFramePr>
        <p:xfrm>
          <a:off x="250825" y="4851825"/>
          <a:ext cx="4249738" cy="1381125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Valores coletados envolveram apenas cursos concomitantes EAD. Indicador já cumpre a meta prevista para o ano de 2017.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213711"/>
              </p:ext>
            </p:extLst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Atualizar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a 2a RAE.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445314"/>
            <a:ext cx="65630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</a:t>
            </a:r>
            <a:r>
              <a:rPr lang="pt-BR" altLang="en-US" sz="2400" b="1">
                <a:latin typeface="Calibri" pitchFamily="34" charset="0"/>
              </a:rPr>
              <a:t>: Fortalecer e ampliar as atividades de educação a </a:t>
            </a:r>
            <a:r>
              <a:rPr lang="pt-BR" altLang="en-US" sz="2400" b="1" smtClean="0">
                <a:latin typeface="Calibri" pitchFamily="34" charset="0"/>
              </a:rPr>
              <a:t>distância</a:t>
            </a:r>
            <a:endParaRPr lang="pt-BR" altLang="en-US" sz="2400" b="1" dirty="0">
              <a:latin typeface="Calibri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4292600"/>
            <a:ext cx="8651957" cy="502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2067092"/>
            <a:ext cx="8642350" cy="21540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113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2339752" y="404664"/>
            <a:ext cx="65630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Construção de uma “ponte”: da estratégia aos resultados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7" y="1556792"/>
            <a:ext cx="8642348" cy="448895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85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328612"/>
              </p:ext>
            </p:extLst>
          </p:nvPr>
        </p:nvGraphicFramePr>
        <p:xfrm>
          <a:off x="250825" y="1484313"/>
          <a:ext cx="8642350" cy="51757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Índice de Efetividade dos Cursos EAD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01959"/>
              </p:ext>
            </p:extLst>
          </p:nvPr>
        </p:nvGraphicFramePr>
        <p:xfrm>
          <a:off x="250825" y="4851825"/>
          <a:ext cx="4249738" cy="1381125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é anual e, devido à sua periodicidade, será coletado apenas na 2ª RAE (prevista para Janeiro-Fevereiro/2018). Pesquisa sobre os cursos EAD será disponibilizada no período entre 18 e 29/Setembro, para que seja possível apurar os resultados e coletar a linha de base do indicador.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975774"/>
              </p:ext>
            </p:extLst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Atualizar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a 2a RAE;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de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acordo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pesquisa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inicial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para a 2a RAE.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445314"/>
            <a:ext cx="65630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</a:t>
            </a:r>
            <a:r>
              <a:rPr lang="pt-BR" altLang="en-US" sz="2400" b="1">
                <a:latin typeface="Calibri" pitchFamily="34" charset="0"/>
              </a:rPr>
              <a:t>: Fortalecer e ampliar as atividades de educação a </a:t>
            </a:r>
            <a:r>
              <a:rPr lang="pt-BR" altLang="en-US" sz="2400" b="1" smtClean="0">
                <a:latin typeface="Calibri" pitchFamily="34" charset="0"/>
              </a:rPr>
              <a:t>distância</a:t>
            </a:r>
            <a:endParaRPr lang="pt-BR" altLang="en-US" sz="2400" b="1" dirty="0"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30545" y="2505670"/>
            <a:ext cx="4082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Não Coletado</a:t>
            </a:r>
            <a:endParaRPr lang="pt-BR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4292601"/>
            <a:ext cx="8642351" cy="5048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71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6067753" y="1759891"/>
            <a:ext cx="2847545" cy="7920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477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133909"/>
              </p:ext>
            </p:extLst>
          </p:nvPr>
        </p:nvGraphicFramePr>
        <p:xfrm>
          <a:off x="250825" y="1484313"/>
          <a:ext cx="8642350" cy="51757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Volume de Empreendimentos Incubados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606165"/>
              </p:ext>
            </p:extLst>
          </p:nvPr>
        </p:nvGraphicFramePr>
        <p:xfrm>
          <a:off x="250825" y="4851825"/>
          <a:ext cx="4249738" cy="1859368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Apesar do indicador ser anual, número foi apurado para dar a situação do momento. Cabe ressaltar que pode haver mudança no número até o final do ano. Existência de 4 empreendimentos incubados no Zona Norte e mais 4 no </a:t>
                      </a:r>
                      <a:r>
                        <a:rPr kumimoji="0" lang="pt-B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Calama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cumprindo a meta proposta para 2017. Proposta de revisão das metas para os próximos anos, de acordo com revisão interna da PROEX, considerando os empreendimentos que entram e saem, de acordo com a graduação (2021 – 32 / 25, 2022 – 34 / 49).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01105"/>
              </p:ext>
            </p:extLst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Discutir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validar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metas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propostas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Atualizar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a 2a RAE.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445314"/>
            <a:ext cx="65630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Soluções inovadoras para o avanço científico, tecnológico e produtivo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2060576"/>
            <a:ext cx="8642350" cy="21605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6" y="4292600"/>
            <a:ext cx="8642350" cy="5147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315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947112"/>
              </p:ext>
            </p:extLst>
          </p:nvPr>
        </p:nvGraphicFramePr>
        <p:xfrm>
          <a:off x="250825" y="1484313"/>
          <a:ext cx="8642350" cy="51757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Taxa de Empreendimentos Incubados com Graduação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716647"/>
              </p:ext>
            </p:extLst>
          </p:nvPr>
        </p:nvGraphicFramePr>
        <p:xfrm>
          <a:off x="250825" y="4851825"/>
          <a:ext cx="4249738" cy="1381125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é anual e, devido à sua periodicidade, será coletado apenas na 2ª RAE (prevista para Janeiro-Fevereiro/2018). Como não há previsão de graduação para este ano, o indicador ficará em 0,00%. Solicitada alteração da meta para 2022 (de 75% para 70%, mantendo o mesmo valor de 2021).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529874"/>
              </p:ext>
            </p:extLst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Discutir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validar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alteração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meta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proposta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Atualizar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a 2a RAE.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445314"/>
            <a:ext cx="65630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Soluções inovadoras para o avanço científico, tecnológico e produtivo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26" y="4292600"/>
            <a:ext cx="8627949" cy="5220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tângulo 8"/>
          <p:cNvSpPr/>
          <p:nvPr/>
        </p:nvSpPr>
        <p:spPr>
          <a:xfrm>
            <a:off x="2530545" y="2505670"/>
            <a:ext cx="4082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Não Coletado</a:t>
            </a:r>
            <a:endParaRPr lang="pt-BR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496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046867"/>
              </p:ext>
            </p:extLst>
          </p:nvPr>
        </p:nvGraphicFramePr>
        <p:xfrm>
          <a:off x="250825" y="1484313"/>
          <a:ext cx="8642350" cy="51757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Taxa de Tecnologias Transferidas para a Sociedade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8010778"/>
              </p:ext>
            </p:extLst>
          </p:nvPr>
        </p:nvGraphicFramePr>
        <p:xfrm>
          <a:off x="250825" y="4851825"/>
          <a:ext cx="4249738" cy="1381125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é anual e, devido à sua periodicidade, será coletado apenas na 2ª RAE (prevista para Janeiro-Fevereiro/2018). 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828696"/>
              </p:ext>
            </p:extLst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Atualizar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a 2a RAE.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445314"/>
            <a:ext cx="65630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Soluções inovadoras para o avanço científico, tecnológico e produtivo</a:t>
            </a:r>
          </a:p>
        </p:txBody>
      </p:sp>
      <p:sp>
        <p:nvSpPr>
          <p:cNvPr id="9" name="Retângulo 8"/>
          <p:cNvSpPr/>
          <p:nvPr/>
        </p:nvSpPr>
        <p:spPr>
          <a:xfrm>
            <a:off x="2530545" y="2505670"/>
            <a:ext cx="4082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Não Coletado</a:t>
            </a:r>
            <a:endParaRPr lang="pt-BR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4292600"/>
            <a:ext cx="8651957" cy="5204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822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395536" y="1759891"/>
            <a:ext cx="2847545" cy="7920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91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856742"/>
              </p:ext>
            </p:extLst>
          </p:nvPr>
        </p:nvGraphicFramePr>
        <p:xfrm>
          <a:off x="250825" y="1484313"/>
          <a:ext cx="8642350" cy="51757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Taxa de Inserção no Mundo de Trabalho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153448"/>
              </p:ext>
            </p:extLst>
          </p:nvPr>
        </p:nvGraphicFramePr>
        <p:xfrm>
          <a:off x="250825" y="4851825"/>
          <a:ext cx="4249738" cy="1381125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Indicador é anual e, devido à sua periodicidade, será coletado apenas na 2ª RAE (prevista para Janeiro-Fevereiro/2018).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714529"/>
              </p:ext>
            </p:extLst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Realizar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Pesquisa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Egressos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em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2017;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Realizar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coleta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do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indicador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para 2a RAE.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629980"/>
            <a:ext cx="65630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</a:t>
            </a:r>
            <a:r>
              <a:rPr lang="pt-BR" altLang="en-US" sz="2400" b="1" dirty="0" smtClean="0">
                <a:latin typeface="Calibri" pitchFamily="34" charset="0"/>
              </a:rPr>
              <a:t>Desenvolvimento regional sustentável</a:t>
            </a:r>
            <a:endParaRPr lang="pt-BR" altLang="en-US" sz="2400" b="1" dirty="0"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30545" y="2505670"/>
            <a:ext cx="4082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Não Coletado</a:t>
            </a:r>
            <a:endParaRPr lang="pt-BR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4292600"/>
            <a:ext cx="8651957" cy="5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5066299"/>
              </p:ext>
            </p:extLst>
          </p:nvPr>
        </p:nvGraphicFramePr>
        <p:xfrm>
          <a:off x="250825" y="1484313"/>
          <a:ext cx="8642350" cy="51757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Taxa de Efetividade dos Cursos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078585"/>
              </p:ext>
            </p:extLst>
          </p:nvPr>
        </p:nvGraphicFramePr>
        <p:xfrm>
          <a:off x="250825" y="4851825"/>
          <a:ext cx="4249738" cy="1676488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Indicador é anual e, devido à sua periodicidade, será coletado apenas na 2ª RAE (prevista para Janeiro-Fevereiro/2018). Sugestão apenas de inclusão na fórmula de cálculo: “[(Número de estudantes egressos empregados na área de formação do IFRO + Número de estudantes fora do mercado e 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em cursos 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verticalizados na área) / Número de estudantes egressos do IFRO)] x 100”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8754164"/>
              </p:ext>
            </p:extLst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Realizar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Pesquisa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Egressos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em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2017;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Realizar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coleta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do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indicador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para 2a RAE;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Fazer a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definição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das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metas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2a RAE.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629980"/>
            <a:ext cx="65630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</a:t>
            </a:r>
            <a:r>
              <a:rPr lang="pt-BR" altLang="en-US" sz="2400" b="1" dirty="0" smtClean="0">
                <a:latin typeface="Calibri" pitchFamily="34" charset="0"/>
              </a:rPr>
              <a:t>Desenvolvimento regional sustentável</a:t>
            </a:r>
            <a:endParaRPr lang="pt-BR" altLang="en-US" sz="2400" b="1" dirty="0"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30545" y="2505670"/>
            <a:ext cx="4082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Não Coletado</a:t>
            </a:r>
            <a:endParaRPr lang="pt-BR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3522055"/>
            <a:ext cx="8651957" cy="12753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72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3147592"/>
              </p:ext>
            </p:extLst>
          </p:nvPr>
        </p:nvGraphicFramePr>
        <p:xfrm>
          <a:off x="250825" y="1484313"/>
          <a:ext cx="8642350" cy="51757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Evolução das Vagas Ofertadas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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28185"/>
              </p:ext>
            </p:extLst>
          </p:nvPr>
        </p:nvGraphicFramePr>
        <p:xfrm>
          <a:off x="250825" y="4851825"/>
          <a:ext cx="4249738" cy="1859368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Indicador é anual e, devido à sua periodicidade, será coletado apenas na 2ª RAE (prevista para Janeiro-Fevereiro/2018). Inseridas as metas assinaladas para validação. Foram consideradas as informações atuais para 2017 e, para os anos de 2018 a 2022, as informações contidas no capítulo 3 do PDI (Oferta de Cursos). Foi identificado também um possível desalinhamento entre as informações do COPEX e as preenchidas no SISTEC.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999320"/>
              </p:ext>
            </p:extLst>
          </p:nvPr>
        </p:nvGraphicFramePr>
        <p:xfrm>
          <a:off x="4643438" y="4855077"/>
          <a:ext cx="4249737" cy="1676432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Discutir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e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validar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as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metas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propostas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Alinhar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sobre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atividades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inserção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das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vagas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ofertadas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no SISTEC (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atualmente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: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cada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campi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faz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inserção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;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proposta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: COPEX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informa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dados à PI para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inserção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das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vagas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de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acordo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com a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demanda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dos 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campi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e o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preenchimento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partir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das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matrículas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fica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com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campi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coleta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2a RAE.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629980"/>
            <a:ext cx="65630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</a:t>
            </a:r>
            <a:r>
              <a:rPr lang="pt-BR" altLang="en-US" sz="2400" b="1" dirty="0" smtClean="0">
                <a:latin typeface="Calibri" pitchFamily="34" charset="0"/>
              </a:rPr>
              <a:t>Desenvolvimento regional sustentável</a:t>
            </a:r>
            <a:endParaRPr lang="pt-BR" altLang="en-US" sz="2400" b="1" dirty="0">
              <a:latin typeface="Calibri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4292601"/>
            <a:ext cx="8651957" cy="5103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tângulo 8"/>
          <p:cNvSpPr/>
          <p:nvPr/>
        </p:nvSpPr>
        <p:spPr>
          <a:xfrm>
            <a:off x="2530545" y="2505670"/>
            <a:ext cx="4082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Não Coletado</a:t>
            </a:r>
            <a:endParaRPr lang="pt-BR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416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3223098" y="1759891"/>
            <a:ext cx="2847545" cy="7920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53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2339752" y="404664"/>
            <a:ext cx="65630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Os cinco princípios da organização orientada à estratégia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1484784"/>
            <a:ext cx="9144000" cy="482580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pt-BR" dirty="0">
              <a:solidFill>
                <a:schemeClr val="tx1"/>
              </a:solidFill>
              <a:ea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gray">
          <a:xfrm>
            <a:off x="827088" y="1572436"/>
            <a:ext cx="734536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6462" tIns="46016" rIns="136462" bIns="4601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Processo contínuo – A importância das </a:t>
            </a:r>
            <a:r>
              <a:rPr lang="pt-BR" altLang="pt-BR" sz="2000" b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RAEs</a:t>
            </a:r>
            <a:endParaRPr lang="pt-BR" altLang="pt-BR" sz="1200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2607868" y="2238963"/>
            <a:ext cx="3838575" cy="343376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08" tIns="45704" rIns="91408" bIns="4570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2182813" y="2082024"/>
            <a:ext cx="4714875" cy="3640137"/>
            <a:chOff x="1603" y="1391"/>
            <a:chExt cx="2449" cy="2072"/>
          </a:xfrm>
        </p:grpSpPr>
        <p:grpSp>
          <p:nvGrpSpPr>
            <p:cNvPr id="12" name="Group 5"/>
            <p:cNvGrpSpPr>
              <a:grpSpLocks/>
            </p:cNvGrpSpPr>
            <p:nvPr/>
          </p:nvGrpSpPr>
          <p:grpSpPr bwMode="auto">
            <a:xfrm flipV="1">
              <a:off x="3327" y="2602"/>
              <a:ext cx="622" cy="861"/>
              <a:chOff x="3317" y="1431"/>
              <a:chExt cx="622" cy="861"/>
            </a:xfrm>
          </p:grpSpPr>
          <p:sp>
            <p:nvSpPr>
              <p:cNvPr id="27" name="Freeform 6"/>
              <p:cNvSpPr>
                <a:spLocks/>
              </p:cNvSpPr>
              <p:nvPr/>
            </p:nvSpPr>
            <p:spPr bwMode="invGray">
              <a:xfrm>
                <a:off x="3488" y="1536"/>
                <a:ext cx="451" cy="7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2" y="72"/>
                  </a:cxn>
                </a:cxnLst>
                <a:rect l="0" t="0" r="r" b="b"/>
                <a:pathLst>
                  <a:path w="42" h="72">
                    <a:moveTo>
                      <a:pt x="0" y="0"/>
                    </a:moveTo>
                    <a:cubicBezTo>
                      <a:pt x="23" y="17"/>
                      <a:pt x="38" y="42"/>
                      <a:pt x="42" y="72"/>
                    </a:cubicBezTo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invGray">
              <a:xfrm>
                <a:off x="3317" y="1431"/>
                <a:ext cx="322" cy="263"/>
              </a:xfrm>
              <a:custGeom>
                <a:avLst/>
                <a:gdLst/>
                <a:ahLst/>
                <a:cxnLst>
                  <a:cxn ang="0">
                    <a:pos x="322" y="21"/>
                  </a:cxn>
                  <a:cxn ang="0">
                    <a:pos x="0" y="0"/>
                  </a:cxn>
                  <a:cxn ang="0">
                    <a:pos x="182" y="263"/>
                  </a:cxn>
                  <a:cxn ang="0">
                    <a:pos x="171" y="105"/>
                  </a:cxn>
                  <a:cxn ang="0">
                    <a:pos x="322" y="21"/>
                  </a:cxn>
                </a:cxnLst>
                <a:rect l="0" t="0" r="r" b="b"/>
                <a:pathLst>
                  <a:path w="322" h="263">
                    <a:moveTo>
                      <a:pt x="322" y="21"/>
                    </a:moveTo>
                    <a:lnTo>
                      <a:pt x="0" y="0"/>
                    </a:lnTo>
                    <a:lnTo>
                      <a:pt x="182" y="263"/>
                    </a:lnTo>
                    <a:lnTo>
                      <a:pt x="171" y="105"/>
                    </a:lnTo>
                    <a:lnTo>
                      <a:pt x="322" y="21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8" name="Group 8"/>
            <p:cNvGrpSpPr>
              <a:grpSpLocks/>
            </p:cNvGrpSpPr>
            <p:nvPr/>
          </p:nvGrpSpPr>
          <p:grpSpPr bwMode="auto">
            <a:xfrm flipV="1">
              <a:off x="3332" y="1391"/>
              <a:ext cx="720" cy="918"/>
              <a:chOff x="3284" y="2628"/>
              <a:chExt cx="720" cy="767"/>
            </a:xfrm>
          </p:grpSpPr>
          <p:sp>
            <p:nvSpPr>
              <p:cNvPr id="25" name="Freeform 9"/>
              <p:cNvSpPr>
                <a:spLocks/>
              </p:cNvSpPr>
              <p:nvPr/>
            </p:nvSpPr>
            <p:spPr bwMode="invGray">
              <a:xfrm>
                <a:off x="3284" y="2807"/>
                <a:ext cx="601" cy="588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0" y="56"/>
                  </a:cxn>
                </a:cxnLst>
                <a:rect l="0" t="0" r="r" b="b"/>
                <a:pathLst>
                  <a:path w="56" h="56">
                    <a:moveTo>
                      <a:pt x="56" y="0"/>
                    </a:moveTo>
                    <a:cubicBezTo>
                      <a:pt x="47" y="24"/>
                      <a:pt x="26" y="45"/>
                      <a:pt x="0" y="56"/>
                    </a:cubicBezTo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" name="Freeform 10"/>
              <p:cNvSpPr>
                <a:spLocks/>
              </p:cNvSpPr>
              <p:nvPr/>
            </p:nvSpPr>
            <p:spPr bwMode="invGray">
              <a:xfrm>
                <a:off x="3724" y="2628"/>
                <a:ext cx="280" cy="315"/>
              </a:xfrm>
              <a:custGeom>
                <a:avLst/>
                <a:gdLst/>
                <a:ahLst/>
                <a:cxnLst>
                  <a:cxn ang="0">
                    <a:pos x="280" y="315"/>
                  </a:cxn>
                  <a:cxn ang="0">
                    <a:pos x="215" y="0"/>
                  </a:cxn>
                  <a:cxn ang="0">
                    <a:pos x="0" y="242"/>
                  </a:cxn>
                  <a:cxn ang="0">
                    <a:pos x="161" y="189"/>
                  </a:cxn>
                  <a:cxn ang="0">
                    <a:pos x="280" y="315"/>
                  </a:cxn>
                </a:cxnLst>
                <a:rect l="0" t="0" r="r" b="b"/>
                <a:pathLst>
                  <a:path w="280" h="315">
                    <a:moveTo>
                      <a:pt x="280" y="315"/>
                    </a:moveTo>
                    <a:lnTo>
                      <a:pt x="215" y="0"/>
                    </a:lnTo>
                    <a:lnTo>
                      <a:pt x="0" y="242"/>
                    </a:lnTo>
                    <a:lnTo>
                      <a:pt x="161" y="189"/>
                    </a:lnTo>
                    <a:lnTo>
                      <a:pt x="280" y="315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9" name="Group 11"/>
            <p:cNvGrpSpPr>
              <a:grpSpLocks/>
            </p:cNvGrpSpPr>
            <p:nvPr/>
          </p:nvGrpSpPr>
          <p:grpSpPr bwMode="auto">
            <a:xfrm flipV="1">
              <a:off x="1688" y="1406"/>
              <a:ext cx="580" cy="788"/>
              <a:chOff x="1706" y="2586"/>
              <a:chExt cx="580" cy="788"/>
            </a:xfrm>
          </p:grpSpPr>
          <p:sp>
            <p:nvSpPr>
              <p:cNvPr id="23" name="Freeform 12"/>
              <p:cNvSpPr>
                <a:spLocks/>
              </p:cNvSpPr>
              <p:nvPr/>
            </p:nvSpPr>
            <p:spPr bwMode="invGray">
              <a:xfrm>
                <a:off x="1706" y="2586"/>
                <a:ext cx="398" cy="683"/>
              </a:xfrm>
              <a:custGeom>
                <a:avLst/>
                <a:gdLst/>
                <a:ahLst/>
                <a:cxnLst>
                  <a:cxn ang="0">
                    <a:pos x="37" y="65"/>
                  </a:cxn>
                  <a:cxn ang="0">
                    <a:pos x="0" y="0"/>
                  </a:cxn>
                </a:cxnLst>
                <a:rect l="0" t="0" r="r" b="b"/>
                <a:pathLst>
                  <a:path w="37" h="65">
                    <a:moveTo>
                      <a:pt x="37" y="65"/>
                    </a:moveTo>
                    <a:cubicBezTo>
                      <a:pt x="16" y="49"/>
                      <a:pt x="2" y="26"/>
                      <a:pt x="0" y="0"/>
                    </a:cubicBezTo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" name="Freeform 13"/>
              <p:cNvSpPr>
                <a:spLocks/>
              </p:cNvSpPr>
              <p:nvPr/>
            </p:nvSpPr>
            <p:spPr bwMode="invGray">
              <a:xfrm>
                <a:off x="1964" y="3111"/>
                <a:ext cx="322" cy="263"/>
              </a:xfrm>
              <a:custGeom>
                <a:avLst/>
                <a:gdLst/>
                <a:ahLst/>
                <a:cxnLst>
                  <a:cxn ang="0">
                    <a:pos x="0" y="242"/>
                  </a:cxn>
                  <a:cxn ang="0">
                    <a:pos x="322" y="263"/>
                  </a:cxn>
                  <a:cxn ang="0">
                    <a:pos x="150" y="0"/>
                  </a:cxn>
                  <a:cxn ang="0">
                    <a:pos x="150" y="158"/>
                  </a:cxn>
                  <a:cxn ang="0">
                    <a:pos x="0" y="242"/>
                  </a:cxn>
                </a:cxnLst>
                <a:rect l="0" t="0" r="r" b="b"/>
                <a:pathLst>
                  <a:path w="322" h="263">
                    <a:moveTo>
                      <a:pt x="0" y="242"/>
                    </a:moveTo>
                    <a:lnTo>
                      <a:pt x="322" y="263"/>
                    </a:lnTo>
                    <a:lnTo>
                      <a:pt x="150" y="0"/>
                    </a:lnTo>
                    <a:lnTo>
                      <a:pt x="150" y="158"/>
                    </a:lnTo>
                    <a:lnTo>
                      <a:pt x="0" y="242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0" name="Group 14"/>
            <p:cNvGrpSpPr>
              <a:grpSpLocks/>
            </p:cNvGrpSpPr>
            <p:nvPr/>
          </p:nvGrpSpPr>
          <p:grpSpPr bwMode="auto">
            <a:xfrm flipV="1">
              <a:off x="1603" y="2581"/>
              <a:ext cx="741" cy="871"/>
              <a:chOff x="1631" y="1400"/>
              <a:chExt cx="741" cy="871"/>
            </a:xfrm>
          </p:grpSpPr>
          <p:sp>
            <p:nvSpPr>
              <p:cNvPr id="21" name="Freeform 15"/>
              <p:cNvSpPr>
                <a:spLocks/>
              </p:cNvSpPr>
              <p:nvPr/>
            </p:nvSpPr>
            <p:spPr bwMode="invGray">
              <a:xfrm>
                <a:off x="1739" y="1400"/>
                <a:ext cx="633" cy="67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59" y="0"/>
                  </a:cxn>
                </a:cxnLst>
                <a:rect l="0" t="0" r="r" b="b"/>
                <a:pathLst>
                  <a:path w="59" h="64">
                    <a:moveTo>
                      <a:pt x="0" y="64"/>
                    </a:moveTo>
                    <a:cubicBezTo>
                      <a:pt x="11" y="34"/>
                      <a:pt x="32" y="11"/>
                      <a:pt x="59" y="0"/>
                    </a:cubicBezTo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invGray">
              <a:xfrm>
                <a:off x="1631" y="1956"/>
                <a:ext cx="279" cy="3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4" y="315"/>
                  </a:cxn>
                  <a:cxn ang="0">
                    <a:pos x="279" y="84"/>
                  </a:cxn>
                  <a:cxn ang="0">
                    <a:pos x="118" y="126"/>
                  </a:cxn>
                  <a:cxn ang="0">
                    <a:pos x="0" y="0"/>
                  </a:cxn>
                </a:cxnLst>
                <a:rect l="0" t="0" r="r" b="b"/>
                <a:pathLst>
                  <a:path w="279" h="315">
                    <a:moveTo>
                      <a:pt x="0" y="0"/>
                    </a:moveTo>
                    <a:lnTo>
                      <a:pt x="54" y="315"/>
                    </a:lnTo>
                    <a:lnTo>
                      <a:pt x="279" y="84"/>
                    </a:lnTo>
                    <a:lnTo>
                      <a:pt x="118" y="126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29" name="Rectangle 17"/>
          <p:cNvSpPr>
            <a:spLocks noChangeArrowheads="1"/>
          </p:cNvSpPr>
          <p:nvPr/>
        </p:nvSpPr>
        <p:spPr bwMode="gray">
          <a:xfrm>
            <a:off x="3625455" y="2004013"/>
            <a:ext cx="1754188" cy="533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08" tIns="45704" rIns="91408" bIns="4570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gray">
          <a:xfrm>
            <a:off x="3960813" y="2120124"/>
            <a:ext cx="99853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pt-BR" altLang="pt-BR" sz="21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Formular</a:t>
            </a:r>
            <a:endParaRPr lang="pt-BR" altLang="pt-BR" sz="80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gray">
          <a:xfrm>
            <a:off x="3960813" y="2120124"/>
            <a:ext cx="99853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pt-BR" altLang="pt-BR" sz="210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Formular</a:t>
            </a:r>
            <a:endParaRPr lang="pt-BR" altLang="pt-BR" sz="80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gray">
          <a:xfrm>
            <a:off x="5941616" y="3802650"/>
            <a:ext cx="2160587" cy="533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08" tIns="45704" rIns="91408" bIns="4570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gray">
          <a:xfrm>
            <a:off x="6399213" y="3950511"/>
            <a:ext cx="11811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pt-BR" altLang="pt-BR" sz="210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Comunicar</a:t>
            </a:r>
            <a:endParaRPr lang="pt-BR" altLang="pt-BR" sz="80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4" name="Rectangle 22"/>
          <p:cNvSpPr>
            <a:spLocks noChangeArrowheads="1"/>
          </p:cNvSpPr>
          <p:nvPr/>
        </p:nvSpPr>
        <p:spPr bwMode="gray">
          <a:xfrm>
            <a:off x="1002905" y="3713750"/>
            <a:ext cx="1978025" cy="5159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08" tIns="45704" rIns="91408" bIns="4570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23"/>
          <p:cNvSpPr>
            <a:spLocks noChangeArrowheads="1"/>
          </p:cNvSpPr>
          <p:nvPr/>
        </p:nvSpPr>
        <p:spPr bwMode="gray">
          <a:xfrm>
            <a:off x="1431925" y="3844149"/>
            <a:ext cx="10334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pt-BR" altLang="pt-BR" sz="210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Aprender</a:t>
            </a:r>
            <a:endParaRPr lang="pt-BR" altLang="pt-BR" sz="80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6" name="Oval 24"/>
          <p:cNvSpPr>
            <a:spLocks noChangeArrowheads="1"/>
          </p:cNvSpPr>
          <p:nvPr/>
        </p:nvSpPr>
        <p:spPr bwMode="gray">
          <a:xfrm>
            <a:off x="3606405" y="3123200"/>
            <a:ext cx="1901825" cy="1716088"/>
          </a:xfrm>
          <a:prstGeom prst="ellipse">
            <a:avLst/>
          </a:prstGeom>
          <a:solidFill>
            <a:srgbClr val="00808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08" tIns="45704" rIns="91408" bIns="4570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7" name="Group 25"/>
          <p:cNvGrpSpPr>
            <a:grpSpLocks/>
          </p:cNvGrpSpPr>
          <p:nvPr/>
        </p:nvGrpSpPr>
        <p:grpSpPr bwMode="auto">
          <a:xfrm>
            <a:off x="3887788" y="3261536"/>
            <a:ext cx="1371600" cy="430213"/>
            <a:chOff x="2386" y="1979"/>
            <a:chExt cx="798" cy="271"/>
          </a:xfrm>
        </p:grpSpPr>
        <p:sp>
          <p:nvSpPr>
            <p:cNvPr id="38" name="Freeform 26"/>
            <p:cNvSpPr>
              <a:spLocks/>
            </p:cNvSpPr>
            <p:nvPr/>
          </p:nvSpPr>
          <p:spPr bwMode="gray">
            <a:xfrm>
              <a:off x="2386" y="2153"/>
              <a:ext cx="123" cy="97"/>
            </a:xfrm>
            <a:custGeom>
              <a:avLst/>
              <a:gdLst>
                <a:gd name="T0" fmla="*/ 53 w 123"/>
                <a:gd name="T1" fmla="*/ 0 h 195"/>
                <a:gd name="T2" fmla="*/ 59 w 123"/>
                <a:gd name="T3" fmla="*/ 0 h 195"/>
                <a:gd name="T4" fmla="*/ 61 w 123"/>
                <a:gd name="T5" fmla="*/ 0 h 195"/>
                <a:gd name="T6" fmla="*/ 61 w 123"/>
                <a:gd name="T7" fmla="*/ 0 h 195"/>
                <a:gd name="T8" fmla="*/ 61 w 123"/>
                <a:gd name="T9" fmla="*/ 0 h 195"/>
                <a:gd name="T10" fmla="*/ 60 w 123"/>
                <a:gd name="T11" fmla="*/ 0 h 195"/>
                <a:gd name="T12" fmla="*/ 59 w 123"/>
                <a:gd name="T13" fmla="*/ 0 h 195"/>
                <a:gd name="T14" fmla="*/ 57 w 123"/>
                <a:gd name="T15" fmla="*/ 0 h 195"/>
                <a:gd name="T16" fmla="*/ 54 w 123"/>
                <a:gd name="T17" fmla="*/ 0 h 195"/>
                <a:gd name="T18" fmla="*/ 52 w 123"/>
                <a:gd name="T19" fmla="*/ 0 h 195"/>
                <a:gd name="T20" fmla="*/ 50 w 123"/>
                <a:gd name="T21" fmla="*/ 0 h 195"/>
                <a:gd name="T22" fmla="*/ 47 w 123"/>
                <a:gd name="T23" fmla="*/ 0 h 195"/>
                <a:gd name="T24" fmla="*/ 44 w 123"/>
                <a:gd name="T25" fmla="*/ 0 h 195"/>
                <a:gd name="T26" fmla="*/ 42 w 123"/>
                <a:gd name="T27" fmla="*/ 0 h 195"/>
                <a:gd name="T28" fmla="*/ 40 w 123"/>
                <a:gd name="T29" fmla="*/ 0 h 195"/>
                <a:gd name="T30" fmla="*/ 33 w 123"/>
                <a:gd name="T31" fmla="*/ 0 h 195"/>
                <a:gd name="T32" fmla="*/ 23 w 123"/>
                <a:gd name="T33" fmla="*/ 0 h 195"/>
                <a:gd name="T34" fmla="*/ 29 w 123"/>
                <a:gd name="T35" fmla="*/ 0 h 195"/>
                <a:gd name="T36" fmla="*/ 34 w 123"/>
                <a:gd name="T37" fmla="*/ 0 h 195"/>
                <a:gd name="T38" fmla="*/ 40 w 123"/>
                <a:gd name="T39" fmla="*/ 0 h 195"/>
                <a:gd name="T40" fmla="*/ 48 w 123"/>
                <a:gd name="T41" fmla="*/ 0 h 195"/>
                <a:gd name="T42" fmla="*/ 53 w 123"/>
                <a:gd name="T43" fmla="*/ 0 h 195"/>
                <a:gd name="T44" fmla="*/ 57 w 123"/>
                <a:gd name="T45" fmla="*/ 0 h 195"/>
                <a:gd name="T46" fmla="*/ 60 w 123"/>
                <a:gd name="T47" fmla="*/ 0 h 195"/>
                <a:gd name="T48" fmla="*/ 65 w 123"/>
                <a:gd name="T49" fmla="*/ 0 h 195"/>
                <a:gd name="T50" fmla="*/ 68 w 123"/>
                <a:gd name="T51" fmla="*/ 0 h 195"/>
                <a:gd name="T52" fmla="*/ 71 w 123"/>
                <a:gd name="T53" fmla="*/ 0 h 195"/>
                <a:gd name="T54" fmla="*/ 73 w 123"/>
                <a:gd name="T55" fmla="*/ 0 h 195"/>
                <a:gd name="T56" fmla="*/ 75 w 123"/>
                <a:gd name="T57" fmla="*/ 0 h 195"/>
                <a:gd name="T58" fmla="*/ 75 w 123"/>
                <a:gd name="T59" fmla="*/ 0 h 195"/>
                <a:gd name="T60" fmla="*/ 75 w 123"/>
                <a:gd name="T61" fmla="*/ 0 h 195"/>
                <a:gd name="T62" fmla="*/ 80 w 123"/>
                <a:gd name="T63" fmla="*/ 0 h 195"/>
                <a:gd name="T64" fmla="*/ 85 w 123"/>
                <a:gd name="T65" fmla="*/ 0 h 195"/>
                <a:gd name="T66" fmla="*/ 90 w 123"/>
                <a:gd name="T67" fmla="*/ 0 h 195"/>
                <a:gd name="T68" fmla="*/ 95 w 123"/>
                <a:gd name="T69" fmla="*/ 0 h 195"/>
                <a:gd name="T70" fmla="*/ 100 w 123"/>
                <a:gd name="T71" fmla="*/ 0 h 195"/>
                <a:gd name="T72" fmla="*/ 106 w 123"/>
                <a:gd name="T73" fmla="*/ 0 h 195"/>
                <a:gd name="T74" fmla="*/ 110 w 123"/>
                <a:gd name="T75" fmla="*/ 0 h 195"/>
                <a:gd name="T76" fmla="*/ 113 w 123"/>
                <a:gd name="T77" fmla="*/ 0 h 195"/>
                <a:gd name="T78" fmla="*/ 116 w 123"/>
                <a:gd name="T79" fmla="*/ 0 h 195"/>
                <a:gd name="T80" fmla="*/ 118 w 123"/>
                <a:gd name="T81" fmla="*/ 0 h 195"/>
                <a:gd name="T82" fmla="*/ 121 w 123"/>
                <a:gd name="T83" fmla="*/ 0 h 195"/>
                <a:gd name="T84" fmla="*/ 123 w 123"/>
                <a:gd name="T85" fmla="*/ 0 h 195"/>
                <a:gd name="T86" fmla="*/ 123 w 123"/>
                <a:gd name="T87" fmla="*/ 0 h 195"/>
                <a:gd name="T88" fmla="*/ 123 w 123"/>
                <a:gd name="T89" fmla="*/ 0 h 195"/>
                <a:gd name="T90" fmla="*/ 122 w 123"/>
                <a:gd name="T91" fmla="*/ 0 h 195"/>
                <a:gd name="T92" fmla="*/ 121 w 123"/>
                <a:gd name="T93" fmla="*/ 0 h 195"/>
                <a:gd name="T94" fmla="*/ 114 w 123"/>
                <a:gd name="T95" fmla="*/ 0 h 195"/>
                <a:gd name="T96" fmla="*/ 97 w 123"/>
                <a:gd name="T97" fmla="*/ 0 h 195"/>
                <a:gd name="T98" fmla="*/ 102 w 123"/>
                <a:gd name="T99" fmla="*/ 0 h 195"/>
                <a:gd name="T100" fmla="*/ 103 w 123"/>
                <a:gd name="T101" fmla="*/ 0 h 195"/>
                <a:gd name="T102" fmla="*/ 103 w 123"/>
                <a:gd name="T103" fmla="*/ 0 h 195"/>
                <a:gd name="T104" fmla="*/ 102 w 123"/>
                <a:gd name="T105" fmla="*/ 0 h 195"/>
                <a:gd name="T106" fmla="*/ 99 w 123"/>
                <a:gd name="T107" fmla="*/ 0 h 195"/>
                <a:gd name="T108" fmla="*/ 97 w 123"/>
                <a:gd name="T109" fmla="*/ 0 h 195"/>
                <a:gd name="T110" fmla="*/ 94 w 123"/>
                <a:gd name="T111" fmla="*/ 0 h 195"/>
                <a:gd name="T112" fmla="*/ 89 w 123"/>
                <a:gd name="T113" fmla="*/ 0 h 195"/>
                <a:gd name="T114" fmla="*/ 85 w 123"/>
                <a:gd name="T115" fmla="*/ 0 h 195"/>
                <a:gd name="T116" fmla="*/ 80 w 123"/>
                <a:gd name="T117" fmla="*/ 0 h 195"/>
                <a:gd name="T118" fmla="*/ 75 w 123"/>
                <a:gd name="T119" fmla="*/ 0 h 195"/>
                <a:gd name="T120" fmla="*/ 71 w 123"/>
                <a:gd name="T121" fmla="*/ 0 h 195"/>
                <a:gd name="T122" fmla="*/ 109 w 123"/>
                <a:gd name="T123" fmla="*/ 0 h 19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"/>
                <a:gd name="T187" fmla="*/ 0 h 195"/>
                <a:gd name="T188" fmla="*/ 123 w 123"/>
                <a:gd name="T189" fmla="*/ 195 h 19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" h="195">
                  <a:moveTo>
                    <a:pt x="0" y="106"/>
                  </a:moveTo>
                  <a:lnTo>
                    <a:pt x="20" y="45"/>
                  </a:lnTo>
                  <a:lnTo>
                    <a:pt x="25" y="90"/>
                  </a:lnTo>
                  <a:lnTo>
                    <a:pt x="47" y="110"/>
                  </a:lnTo>
                  <a:lnTo>
                    <a:pt x="53" y="90"/>
                  </a:lnTo>
                  <a:lnTo>
                    <a:pt x="54" y="85"/>
                  </a:lnTo>
                  <a:lnTo>
                    <a:pt x="56" y="81"/>
                  </a:lnTo>
                  <a:lnTo>
                    <a:pt x="57" y="78"/>
                  </a:lnTo>
                  <a:lnTo>
                    <a:pt x="58" y="74"/>
                  </a:lnTo>
                  <a:lnTo>
                    <a:pt x="59" y="70"/>
                  </a:lnTo>
                  <a:lnTo>
                    <a:pt x="60" y="67"/>
                  </a:lnTo>
                  <a:lnTo>
                    <a:pt x="60" y="65"/>
                  </a:lnTo>
                  <a:lnTo>
                    <a:pt x="61" y="63"/>
                  </a:lnTo>
                  <a:lnTo>
                    <a:pt x="61" y="61"/>
                  </a:lnTo>
                  <a:lnTo>
                    <a:pt x="61" y="60"/>
                  </a:lnTo>
                  <a:lnTo>
                    <a:pt x="61" y="58"/>
                  </a:lnTo>
                  <a:lnTo>
                    <a:pt x="61" y="56"/>
                  </a:lnTo>
                  <a:lnTo>
                    <a:pt x="61" y="54"/>
                  </a:lnTo>
                  <a:lnTo>
                    <a:pt x="61" y="52"/>
                  </a:lnTo>
                  <a:lnTo>
                    <a:pt x="61" y="51"/>
                  </a:lnTo>
                  <a:lnTo>
                    <a:pt x="60" y="49"/>
                  </a:lnTo>
                  <a:lnTo>
                    <a:pt x="60" y="47"/>
                  </a:lnTo>
                  <a:lnTo>
                    <a:pt x="59" y="45"/>
                  </a:lnTo>
                  <a:lnTo>
                    <a:pt x="59" y="43"/>
                  </a:lnTo>
                  <a:lnTo>
                    <a:pt x="58" y="43"/>
                  </a:lnTo>
                  <a:lnTo>
                    <a:pt x="58" y="42"/>
                  </a:lnTo>
                  <a:lnTo>
                    <a:pt x="57" y="42"/>
                  </a:lnTo>
                  <a:lnTo>
                    <a:pt x="56" y="40"/>
                  </a:lnTo>
                  <a:lnTo>
                    <a:pt x="55" y="40"/>
                  </a:lnTo>
                  <a:lnTo>
                    <a:pt x="55" y="38"/>
                  </a:lnTo>
                  <a:lnTo>
                    <a:pt x="54" y="38"/>
                  </a:lnTo>
                  <a:lnTo>
                    <a:pt x="53" y="38"/>
                  </a:lnTo>
                  <a:lnTo>
                    <a:pt x="52" y="36"/>
                  </a:lnTo>
                  <a:lnTo>
                    <a:pt x="51" y="36"/>
                  </a:lnTo>
                  <a:lnTo>
                    <a:pt x="50" y="36"/>
                  </a:lnTo>
                  <a:lnTo>
                    <a:pt x="49" y="36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7" y="38"/>
                  </a:lnTo>
                  <a:lnTo>
                    <a:pt x="46" y="38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3" y="40"/>
                  </a:lnTo>
                  <a:lnTo>
                    <a:pt x="42" y="42"/>
                  </a:lnTo>
                  <a:lnTo>
                    <a:pt x="41" y="42"/>
                  </a:lnTo>
                  <a:lnTo>
                    <a:pt x="41" y="43"/>
                  </a:lnTo>
                  <a:lnTo>
                    <a:pt x="40" y="45"/>
                  </a:lnTo>
                  <a:lnTo>
                    <a:pt x="39" y="49"/>
                  </a:lnTo>
                  <a:lnTo>
                    <a:pt x="37" y="54"/>
                  </a:lnTo>
                  <a:lnTo>
                    <a:pt x="36" y="58"/>
                  </a:lnTo>
                  <a:lnTo>
                    <a:pt x="34" y="61"/>
                  </a:lnTo>
                  <a:lnTo>
                    <a:pt x="33" y="67"/>
                  </a:lnTo>
                  <a:lnTo>
                    <a:pt x="31" y="72"/>
                  </a:lnTo>
                  <a:lnTo>
                    <a:pt x="25" y="90"/>
                  </a:lnTo>
                  <a:lnTo>
                    <a:pt x="20" y="45"/>
                  </a:lnTo>
                  <a:lnTo>
                    <a:pt x="21" y="40"/>
                  </a:lnTo>
                  <a:lnTo>
                    <a:pt x="23" y="36"/>
                  </a:lnTo>
                  <a:lnTo>
                    <a:pt x="24" y="33"/>
                  </a:lnTo>
                  <a:lnTo>
                    <a:pt x="25" y="29"/>
                  </a:lnTo>
                  <a:lnTo>
                    <a:pt x="27" y="25"/>
                  </a:lnTo>
                  <a:lnTo>
                    <a:pt x="28" y="24"/>
                  </a:lnTo>
                  <a:lnTo>
                    <a:pt x="29" y="20"/>
                  </a:lnTo>
                  <a:lnTo>
                    <a:pt x="30" y="18"/>
                  </a:lnTo>
                  <a:lnTo>
                    <a:pt x="31" y="16"/>
                  </a:lnTo>
                  <a:lnTo>
                    <a:pt x="32" y="15"/>
                  </a:lnTo>
                  <a:lnTo>
                    <a:pt x="33" y="13"/>
                  </a:lnTo>
                  <a:lnTo>
                    <a:pt x="34" y="11"/>
                  </a:lnTo>
                  <a:lnTo>
                    <a:pt x="35" y="9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9" y="6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3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8" y="2"/>
                  </a:lnTo>
                  <a:lnTo>
                    <a:pt x="59" y="4"/>
                  </a:lnTo>
                  <a:lnTo>
                    <a:pt x="60" y="4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3" y="7"/>
                  </a:lnTo>
                  <a:lnTo>
                    <a:pt x="65" y="7"/>
                  </a:lnTo>
                  <a:lnTo>
                    <a:pt x="66" y="9"/>
                  </a:lnTo>
                  <a:lnTo>
                    <a:pt x="67" y="11"/>
                  </a:lnTo>
                  <a:lnTo>
                    <a:pt x="68" y="11"/>
                  </a:lnTo>
                  <a:lnTo>
                    <a:pt x="68" y="13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70" y="16"/>
                  </a:lnTo>
                  <a:lnTo>
                    <a:pt x="71" y="18"/>
                  </a:lnTo>
                  <a:lnTo>
                    <a:pt x="71" y="20"/>
                  </a:lnTo>
                  <a:lnTo>
                    <a:pt x="72" y="20"/>
                  </a:lnTo>
                  <a:lnTo>
                    <a:pt x="72" y="22"/>
                  </a:lnTo>
                  <a:lnTo>
                    <a:pt x="73" y="24"/>
                  </a:lnTo>
                  <a:lnTo>
                    <a:pt x="73" y="25"/>
                  </a:lnTo>
                  <a:lnTo>
                    <a:pt x="74" y="25"/>
                  </a:lnTo>
                  <a:lnTo>
                    <a:pt x="74" y="27"/>
                  </a:lnTo>
                  <a:lnTo>
                    <a:pt x="74" y="29"/>
                  </a:lnTo>
                  <a:lnTo>
                    <a:pt x="74" y="31"/>
                  </a:lnTo>
                  <a:lnTo>
                    <a:pt x="75" y="33"/>
                  </a:lnTo>
                  <a:lnTo>
                    <a:pt x="75" y="34"/>
                  </a:lnTo>
                  <a:lnTo>
                    <a:pt x="75" y="36"/>
                  </a:lnTo>
                  <a:lnTo>
                    <a:pt x="75" y="38"/>
                  </a:lnTo>
                  <a:lnTo>
                    <a:pt x="75" y="40"/>
                  </a:lnTo>
                  <a:lnTo>
                    <a:pt x="75" y="42"/>
                  </a:lnTo>
                  <a:lnTo>
                    <a:pt x="76" y="42"/>
                  </a:lnTo>
                  <a:lnTo>
                    <a:pt x="76" y="43"/>
                  </a:lnTo>
                  <a:lnTo>
                    <a:pt x="75" y="45"/>
                  </a:lnTo>
                  <a:lnTo>
                    <a:pt x="75" y="47"/>
                  </a:lnTo>
                  <a:lnTo>
                    <a:pt x="76" y="45"/>
                  </a:lnTo>
                  <a:lnTo>
                    <a:pt x="77" y="43"/>
                  </a:lnTo>
                  <a:lnTo>
                    <a:pt x="78" y="43"/>
                  </a:lnTo>
                  <a:lnTo>
                    <a:pt x="79" y="42"/>
                  </a:lnTo>
                  <a:lnTo>
                    <a:pt x="80" y="40"/>
                  </a:lnTo>
                  <a:lnTo>
                    <a:pt x="81" y="40"/>
                  </a:lnTo>
                  <a:lnTo>
                    <a:pt x="83" y="38"/>
                  </a:lnTo>
                  <a:lnTo>
                    <a:pt x="84" y="36"/>
                  </a:lnTo>
                  <a:lnTo>
                    <a:pt x="85" y="36"/>
                  </a:lnTo>
                  <a:lnTo>
                    <a:pt x="86" y="36"/>
                  </a:lnTo>
                  <a:lnTo>
                    <a:pt x="87" y="34"/>
                  </a:lnTo>
                  <a:lnTo>
                    <a:pt x="88" y="34"/>
                  </a:lnTo>
                  <a:lnTo>
                    <a:pt x="89" y="34"/>
                  </a:lnTo>
                  <a:lnTo>
                    <a:pt x="90" y="33"/>
                  </a:lnTo>
                  <a:lnTo>
                    <a:pt x="91" y="33"/>
                  </a:lnTo>
                  <a:lnTo>
                    <a:pt x="92" y="33"/>
                  </a:lnTo>
                  <a:lnTo>
                    <a:pt x="93" y="33"/>
                  </a:lnTo>
                  <a:lnTo>
                    <a:pt x="94" y="33"/>
                  </a:lnTo>
                  <a:lnTo>
                    <a:pt x="95" y="33"/>
                  </a:lnTo>
                  <a:lnTo>
                    <a:pt x="96" y="33"/>
                  </a:lnTo>
                  <a:lnTo>
                    <a:pt x="97" y="33"/>
                  </a:lnTo>
                  <a:lnTo>
                    <a:pt x="98" y="33"/>
                  </a:lnTo>
                  <a:lnTo>
                    <a:pt x="99" y="33"/>
                  </a:lnTo>
                  <a:lnTo>
                    <a:pt x="100" y="34"/>
                  </a:lnTo>
                  <a:lnTo>
                    <a:pt x="102" y="34"/>
                  </a:lnTo>
                  <a:lnTo>
                    <a:pt x="103" y="34"/>
                  </a:lnTo>
                  <a:lnTo>
                    <a:pt x="104" y="36"/>
                  </a:lnTo>
                  <a:lnTo>
                    <a:pt x="105" y="36"/>
                  </a:lnTo>
                  <a:lnTo>
                    <a:pt x="106" y="36"/>
                  </a:lnTo>
                  <a:lnTo>
                    <a:pt x="107" y="38"/>
                  </a:lnTo>
                  <a:lnTo>
                    <a:pt x="108" y="38"/>
                  </a:lnTo>
                  <a:lnTo>
                    <a:pt x="108" y="40"/>
                  </a:lnTo>
                  <a:lnTo>
                    <a:pt x="109" y="40"/>
                  </a:lnTo>
                  <a:lnTo>
                    <a:pt x="110" y="42"/>
                  </a:lnTo>
                  <a:lnTo>
                    <a:pt x="111" y="43"/>
                  </a:lnTo>
                  <a:lnTo>
                    <a:pt x="112" y="43"/>
                  </a:lnTo>
                  <a:lnTo>
                    <a:pt x="112" y="45"/>
                  </a:lnTo>
                  <a:lnTo>
                    <a:pt x="113" y="45"/>
                  </a:lnTo>
                  <a:lnTo>
                    <a:pt x="113" y="47"/>
                  </a:lnTo>
                  <a:lnTo>
                    <a:pt x="114" y="47"/>
                  </a:lnTo>
                  <a:lnTo>
                    <a:pt x="115" y="49"/>
                  </a:lnTo>
                  <a:lnTo>
                    <a:pt x="115" y="51"/>
                  </a:lnTo>
                  <a:lnTo>
                    <a:pt x="116" y="51"/>
                  </a:lnTo>
                  <a:lnTo>
                    <a:pt x="116" y="52"/>
                  </a:lnTo>
                  <a:lnTo>
                    <a:pt x="117" y="54"/>
                  </a:lnTo>
                  <a:lnTo>
                    <a:pt x="118" y="56"/>
                  </a:lnTo>
                  <a:lnTo>
                    <a:pt x="118" y="58"/>
                  </a:lnTo>
                  <a:lnTo>
                    <a:pt x="119" y="60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1" y="65"/>
                  </a:lnTo>
                  <a:lnTo>
                    <a:pt x="122" y="65"/>
                  </a:lnTo>
                  <a:lnTo>
                    <a:pt x="122" y="67"/>
                  </a:lnTo>
                  <a:lnTo>
                    <a:pt x="122" y="69"/>
                  </a:lnTo>
                  <a:lnTo>
                    <a:pt x="122" y="70"/>
                  </a:lnTo>
                  <a:lnTo>
                    <a:pt x="123" y="72"/>
                  </a:lnTo>
                  <a:lnTo>
                    <a:pt x="123" y="74"/>
                  </a:lnTo>
                  <a:lnTo>
                    <a:pt x="123" y="76"/>
                  </a:lnTo>
                  <a:lnTo>
                    <a:pt x="123" y="78"/>
                  </a:lnTo>
                  <a:lnTo>
                    <a:pt x="123" y="79"/>
                  </a:lnTo>
                  <a:lnTo>
                    <a:pt x="123" y="81"/>
                  </a:lnTo>
                  <a:lnTo>
                    <a:pt x="123" y="83"/>
                  </a:lnTo>
                  <a:lnTo>
                    <a:pt x="123" y="85"/>
                  </a:lnTo>
                  <a:lnTo>
                    <a:pt x="123" y="87"/>
                  </a:lnTo>
                  <a:lnTo>
                    <a:pt x="123" y="88"/>
                  </a:lnTo>
                  <a:lnTo>
                    <a:pt x="123" y="90"/>
                  </a:lnTo>
                  <a:lnTo>
                    <a:pt x="123" y="92"/>
                  </a:lnTo>
                  <a:lnTo>
                    <a:pt x="122" y="94"/>
                  </a:lnTo>
                  <a:lnTo>
                    <a:pt x="122" y="96"/>
                  </a:lnTo>
                  <a:lnTo>
                    <a:pt x="122" y="97"/>
                  </a:lnTo>
                  <a:lnTo>
                    <a:pt x="121" y="99"/>
                  </a:lnTo>
                  <a:lnTo>
                    <a:pt x="121" y="101"/>
                  </a:lnTo>
                  <a:lnTo>
                    <a:pt x="121" y="103"/>
                  </a:lnTo>
                  <a:lnTo>
                    <a:pt x="119" y="105"/>
                  </a:lnTo>
                  <a:lnTo>
                    <a:pt x="118" y="108"/>
                  </a:lnTo>
                  <a:lnTo>
                    <a:pt x="117" y="112"/>
                  </a:lnTo>
                  <a:lnTo>
                    <a:pt x="116" y="117"/>
                  </a:lnTo>
                  <a:lnTo>
                    <a:pt x="114" y="121"/>
                  </a:lnTo>
                  <a:lnTo>
                    <a:pt x="113" y="128"/>
                  </a:lnTo>
                  <a:lnTo>
                    <a:pt x="61" y="124"/>
                  </a:lnTo>
                  <a:lnTo>
                    <a:pt x="86" y="148"/>
                  </a:lnTo>
                  <a:lnTo>
                    <a:pt x="95" y="119"/>
                  </a:lnTo>
                  <a:lnTo>
                    <a:pt x="97" y="115"/>
                  </a:lnTo>
                  <a:lnTo>
                    <a:pt x="98" y="112"/>
                  </a:lnTo>
                  <a:lnTo>
                    <a:pt x="99" y="108"/>
                  </a:lnTo>
                  <a:lnTo>
                    <a:pt x="100" y="105"/>
                  </a:lnTo>
                  <a:lnTo>
                    <a:pt x="100" y="103"/>
                  </a:lnTo>
                  <a:lnTo>
                    <a:pt x="102" y="99"/>
                  </a:lnTo>
                  <a:lnTo>
                    <a:pt x="103" y="97"/>
                  </a:lnTo>
                  <a:lnTo>
                    <a:pt x="103" y="96"/>
                  </a:lnTo>
                  <a:lnTo>
                    <a:pt x="103" y="92"/>
                  </a:lnTo>
                  <a:lnTo>
                    <a:pt x="103" y="90"/>
                  </a:lnTo>
                  <a:lnTo>
                    <a:pt x="103" y="88"/>
                  </a:lnTo>
                  <a:lnTo>
                    <a:pt x="103" y="87"/>
                  </a:lnTo>
                  <a:lnTo>
                    <a:pt x="103" y="85"/>
                  </a:lnTo>
                  <a:lnTo>
                    <a:pt x="103" y="83"/>
                  </a:lnTo>
                  <a:lnTo>
                    <a:pt x="103" y="81"/>
                  </a:lnTo>
                  <a:lnTo>
                    <a:pt x="102" y="81"/>
                  </a:lnTo>
                  <a:lnTo>
                    <a:pt x="102" y="79"/>
                  </a:lnTo>
                  <a:lnTo>
                    <a:pt x="102" y="78"/>
                  </a:lnTo>
                  <a:lnTo>
                    <a:pt x="100" y="78"/>
                  </a:lnTo>
                  <a:lnTo>
                    <a:pt x="100" y="76"/>
                  </a:lnTo>
                  <a:lnTo>
                    <a:pt x="99" y="76"/>
                  </a:lnTo>
                  <a:lnTo>
                    <a:pt x="99" y="74"/>
                  </a:lnTo>
                  <a:lnTo>
                    <a:pt x="98" y="74"/>
                  </a:lnTo>
                  <a:lnTo>
                    <a:pt x="98" y="72"/>
                  </a:lnTo>
                  <a:lnTo>
                    <a:pt x="97" y="72"/>
                  </a:lnTo>
                  <a:lnTo>
                    <a:pt x="97" y="70"/>
                  </a:lnTo>
                  <a:lnTo>
                    <a:pt x="96" y="70"/>
                  </a:lnTo>
                  <a:lnTo>
                    <a:pt x="95" y="69"/>
                  </a:lnTo>
                  <a:lnTo>
                    <a:pt x="94" y="69"/>
                  </a:lnTo>
                  <a:lnTo>
                    <a:pt x="93" y="69"/>
                  </a:lnTo>
                  <a:lnTo>
                    <a:pt x="92" y="67"/>
                  </a:lnTo>
                  <a:lnTo>
                    <a:pt x="91" y="67"/>
                  </a:lnTo>
                  <a:lnTo>
                    <a:pt x="90" y="67"/>
                  </a:lnTo>
                  <a:lnTo>
                    <a:pt x="89" y="67"/>
                  </a:lnTo>
                  <a:lnTo>
                    <a:pt x="88" y="67"/>
                  </a:lnTo>
                  <a:lnTo>
                    <a:pt x="87" y="67"/>
                  </a:lnTo>
                  <a:lnTo>
                    <a:pt x="86" y="67"/>
                  </a:lnTo>
                  <a:lnTo>
                    <a:pt x="85" y="69"/>
                  </a:lnTo>
                  <a:lnTo>
                    <a:pt x="84" y="69"/>
                  </a:lnTo>
                  <a:lnTo>
                    <a:pt x="83" y="70"/>
                  </a:lnTo>
                  <a:lnTo>
                    <a:pt x="81" y="72"/>
                  </a:lnTo>
                  <a:lnTo>
                    <a:pt x="80" y="72"/>
                  </a:lnTo>
                  <a:lnTo>
                    <a:pt x="79" y="74"/>
                  </a:lnTo>
                  <a:lnTo>
                    <a:pt x="78" y="76"/>
                  </a:lnTo>
                  <a:lnTo>
                    <a:pt x="77" y="79"/>
                  </a:lnTo>
                  <a:lnTo>
                    <a:pt x="76" y="81"/>
                  </a:lnTo>
                  <a:lnTo>
                    <a:pt x="75" y="85"/>
                  </a:lnTo>
                  <a:lnTo>
                    <a:pt x="74" y="88"/>
                  </a:lnTo>
                  <a:lnTo>
                    <a:pt x="73" y="90"/>
                  </a:lnTo>
                  <a:lnTo>
                    <a:pt x="72" y="92"/>
                  </a:lnTo>
                  <a:lnTo>
                    <a:pt x="72" y="94"/>
                  </a:lnTo>
                  <a:lnTo>
                    <a:pt x="71" y="97"/>
                  </a:lnTo>
                  <a:lnTo>
                    <a:pt x="70" y="99"/>
                  </a:lnTo>
                  <a:lnTo>
                    <a:pt x="61" y="124"/>
                  </a:lnTo>
                  <a:lnTo>
                    <a:pt x="113" y="128"/>
                  </a:lnTo>
                  <a:lnTo>
                    <a:pt x="111" y="134"/>
                  </a:lnTo>
                  <a:lnTo>
                    <a:pt x="109" y="141"/>
                  </a:lnTo>
                  <a:lnTo>
                    <a:pt x="91" y="195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gray">
            <a:xfrm>
              <a:off x="2482" y="2076"/>
              <a:ext cx="119" cy="102"/>
            </a:xfrm>
            <a:custGeom>
              <a:avLst/>
              <a:gdLst>
                <a:gd name="T0" fmla="*/ 119 w 119"/>
                <a:gd name="T1" fmla="*/ 1 h 204"/>
                <a:gd name="T2" fmla="*/ 102 w 119"/>
                <a:gd name="T3" fmla="*/ 1 h 204"/>
                <a:gd name="T4" fmla="*/ 78 w 119"/>
                <a:gd name="T5" fmla="*/ 1 h 204"/>
                <a:gd name="T6" fmla="*/ 61 w 119"/>
                <a:gd name="T7" fmla="*/ 1 h 204"/>
                <a:gd name="T8" fmla="*/ 25 w 119"/>
                <a:gd name="T9" fmla="*/ 1 h 204"/>
                <a:gd name="T10" fmla="*/ 40 w 119"/>
                <a:gd name="T11" fmla="*/ 1 h 204"/>
                <a:gd name="T12" fmla="*/ 61 w 119"/>
                <a:gd name="T13" fmla="*/ 1 h 204"/>
                <a:gd name="T14" fmla="*/ 78 w 119"/>
                <a:gd name="T15" fmla="*/ 1 h 204"/>
                <a:gd name="T16" fmla="*/ 48 w 119"/>
                <a:gd name="T17" fmla="*/ 1 h 204"/>
                <a:gd name="T18" fmla="*/ 57 w 119"/>
                <a:gd name="T19" fmla="*/ 1 h 204"/>
                <a:gd name="T20" fmla="*/ 41 w 119"/>
                <a:gd name="T21" fmla="*/ 1 h 204"/>
                <a:gd name="T22" fmla="*/ 0 w 119"/>
                <a:gd name="T23" fmla="*/ 1 h 204"/>
                <a:gd name="T24" fmla="*/ 17 w 119"/>
                <a:gd name="T25" fmla="*/ 0 h 204"/>
                <a:gd name="T26" fmla="*/ 119 w 119"/>
                <a:gd name="T27" fmla="*/ 1 h 2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9"/>
                <a:gd name="T43" fmla="*/ 0 h 204"/>
                <a:gd name="T44" fmla="*/ 119 w 119"/>
                <a:gd name="T45" fmla="*/ 204 h 2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9" h="204">
                  <a:moveTo>
                    <a:pt x="119" y="83"/>
                  </a:moveTo>
                  <a:lnTo>
                    <a:pt x="102" y="110"/>
                  </a:lnTo>
                  <a:lnTo>
                    <a:pt x="78" y="90"/>
                  </a:lnTo>
                  <a:lnTo>
                    <a:pt x="61" y="76"/>
                  </a:lnTo>
                  <a:lnTo>
                    <a:pt x="25" y="43"/>
                  </a:lnTo>
                  <a:lnTo>
                    <a:pt x="40" y="108"/>
                  </a:lnTo>
                  <a:lnTo>
                    <a:pt x="61" y="76"/>
                  </a:lnTo>
                  <a:lnTo>
                    <a:pt x="78" y="90"/>
                  </a:lnTo>
                  <a:lnTo>
                    <a:pt x="48" y="139"/>
                  </a:lnTo>
                  <a:lnTo>
                    <a:pt x="57" y="178"/>
                  </a:lnTo>
                  <a:lnTo>
                    <a:pt x="41" y="204"/>
                  </a:lnTo>
                  <a:lnTo>
                    <a:pt x="0" y="25"/>
                  </a:lnTo>
                  <a:lnTo>
                    <a:pt x="17" y="0"/>
                  </a:lnTo>
                  <a:lnTo>
                    <a:pt x="119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28"/>
            <p:cNvSpPr>
              <a:spLocks/>
            </p:cNvSpPr>
            <p:nvPr/>
          </p:nvSpPr>
          <p:spPr bwMode="gray">
            <a:xfrm>
              <a:off x="2566" y="2026"/>
              <a:ext cx="112" cy="87"/>
            </a:xfrm>
            <a:custGeom>
              <a:avLst/>
              <a:gdLst>
                <a:gd name="T0" fmla="*/ 46 w 112"/>
                <a:gd name="T1" fmla="*/ 0 h 175"/>
                <a:gd name="T2" fmla="*/ 0 w 112"/>
                <a:gd name="T3" fmla="*/ 0 h 175"/>
                <a:gd name="T4" fmla="*/ 19 w 112"/>
                <a:gd name="T5" fmla="*/ 0 h 175"/>
                <a:gd name="T6" fmla="*/ 57 w 112"/>
                <a:gd name="T7" fmla="*/ 0 h 175"/>
                <a:gd name="T8" fmla="*/ 104 w 112"/>
                <a:gd name="T9" fmla="*/ 0 h 175"/>
                <a:gd name="T10" fmla="*/ 112 w 112"/>
                <a:gd name="T11" fmla="*/ 0 h 175"/>
                <a:gd name="T12" fmla="*/ 46 w 11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175"/>
                <a:gd name="T23" fmla="*/ 112 w 112"/>
                <a:gd name="T24" fmla="*/ 175 h 1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175">
                  <a:moveTo>
                    <a:pt x="46" y="175"/>
                  </a:moveTo>
                  <a:lnTo>
                    <a:pt x="0" y="17"/>
                  </a:lnTo>
                  <a:lnTo>
                    <a:pt x="19" y="0"/>
                  </a:lnTo>
                  <a:lnTo>
                    <a:pt x="57" y="132"/>
                  </a:lnTo>
                  <a:lnTo>
                    <a:pt x="104" y="92"/>
                  </a:lnTo>
                  <a:lnTo>
                    <a:pt x="112" y="117"/>
                  </a:lnTo>
                  <a:lnTo>
                    <a:pt x="46" y="1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gray">
            <a:xfrm>
              <a:off x="2682" y="1984"/>
              <a:ext cx="103" cy="98"/>
            </a:xfrm>
            <a:custGeom>
              <a:avLst/>
              <a:gdLst>
                <a:gd name="T0" fmla="*/ 103 w 103"/>
                <a:gd name="T1" fmla="*/ 0 h 197"/>
                <a:gd name="T2" fmla="*/ 81 w 103"/>
                <a:gd name="T3" fmla="*/ 0 h 197"/>
                <a:gd name="T4" fmla="*/ 67 w 103"/>
                <a:gd name="T5" fmla="*/ 0 h 197"/>
                <a:gd name="T6" fmla="*/ 57 w 103"/>
                <a:gd name="T7" fmla="*/ 0 h 197"/>
                <a:gd name="T8" fmla="*/ 36 w 103"/>
                <a:gd name="T9" fmla="*/ 0 h 197"/>
                <a:gd name="T10" fmla="*/ 29 w 103"/>
                <a:gd name="T11" fmla="*/ 0 h 197"/>
                <a:gd name="T12" fmla="*/ 57 w 103"/>
                <a:gd name="T13" fmla="*/ 0 h 197"/>
                <a:gd name="T14" fmla="*/ 67 w 103"/>
                <a:gd name="T15" fmla="*/ 0 h 197"/>
                <a:gd name="T16" fmla="*/ 26 w 103"/>
                <a:gd name="T17" fmla="*/ 0 h 197"/>
                <a:gd name="T18" fmla="*/ 22 w 103"/>
                <a:gd name="T19" fmla="*/ 0 h 197"/>
                <a:gd name="T20" fmla="*/ 0 w 103"/>
                <a:gd name="T21" fmla="*/ 0 h 197"/>
                <a:gd name="T22" fmla="*/ 21 w 103"/>
                <a:gd name="T23" fmla="*/ 0 h 197"/>
                <a:gd name="T24" fmla="*/ 43 w 103"/>
                <a:gd name="T25" fmla="*/ 0 h 197"/>
                <a:gd name="T26" fmla="*/ 103 w 103"/>
                <a:gd name="T27" fmla="*/ 0 h 1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3"/>
                <a:gd name="T43" fmla="*/ 0 h 197"/>
                <a:gd name="T44" fmla="*/ 103 w 103"/>
                <a:gd name="T45" fmla="*/ 197 h 19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3" h="197">
                  <a:moveTo>
                    <a:pt x="103" y="164"/>
                  </a:moveTo>
                  <a:lnTo>
                    <a:pt x="81" y="172"/>
                  </a:lnTo>
                  <a:lnTo>
                    <a:pt x="67" y="134"/>
                  </a:lnTo>
                  <a:lnTo>
                    <a:pt x="57" y="107"/>
                  </a:lnTo>
                  <a:lnTo>
                    <a:pt x="36" y="45"/>
                  </a:lnTo>
                  <a:lnTo>
                    <a:pt x="29" y="116"/>
                  </a:lnTo>
                  <a:lnTo>
                    <a:pt x="57" y="107"/>
                  </a:lnTo>
                  <a:lnTo>
                    <a:pt x="67" y="134"/>
                  </a:lnTo>
                  <a:lnTo>
                    <a:pt x="26" y="146"/>
                  </a:lnTo>
                  <a:lnTo>
                    <a:pt x="22" y="190"/>
                  </a:lnTo>
                  <a:lnTo>
                    <a:pt x="0" y="197"/>
                  </a:lnTo>
                  <a:lnTo>
                    <a:pt x="21" y="8"/>
                  </a:lnTo>
                  <a:lnTo>
                    <a:pt x="43" y="0"/>
                  </a:lnTo>
                  <a:lnTo>
                    <a:pt x="103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0"/>
            <p:cNvSpPr>
              <a:spLocks/>
            </p:cNvSpPr>
            <p:nvPr/>
          </p:nvSpPr>
          <p:spPr bwMode="gray">
            <a:xfrm>
              <a:off x="2798" y="1979"/>
              <a:ext cx="97" cy="98"/>
            </a:xfrm>
            <a:custGeom>
              <a:avLst/>
              <a:gdLst>
                <a:gd name="T0" fmla="*/ 0 w 97"/>
                <a:gd name="T1" fmla="*/ 1 h 196"/>
                <a:gd name="T2" fmla="*/ 15 w 97"/>
                <a:gd name="T3" fmla="*/ 0 h 196"/>
                <a:gd name="T4" fmla="*/ 35 w 97"/>
                <a:gd name="T5" fmla="*/ 1 h 196"/>
                <a:gd name="T6" fmla="*/ 68 w 97"/>
                <a:gd name="T7" fmla="*/ 1 h 196"/>
                <a:gd name="T8" fmla="*/ 78 w 97"/>
                <a:gd name="T9" fmla="*/ 1 h 196"/>
                <a:gd name="T10" fmla="*/ 97 w 97"/>
                <a:gd name="T11" fmla="*/ 1 h 196"/>
                <a:gd name="T12" fmla="*/ 82 w 97"/>
                <a:gd name="T13" fmla="*/ 1 h 196"/>
                <a:gd name="T14" fmla="*/ 61 w 97"/>
                <a:gd name="T15" fmla="*/ 1 h 196"/>
                <a:gd name="T16" fmla="*/ 30 w 97"/>
                <a:gd name="T17" fmla="*/ 1 h 196"/>
                <a:gd name="T18" fmla="*/ 19 w 97"/>
                <a:gd name="T19" fmla="*/ 1 h 196"/>
                <a:gd name="T20" fmla="*/ 0 w 97"/>
                <a:gd name="T21" fmla="*/ 1 h 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7"/>
                <a:gd name="T34" fmla="*/ 0 h 196"/>
                <a:gd name="T35" fmla="*/ 97 w 97"/>
                <a:gd name="T36" fmla="*/ 196 h 1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7" h="196">
                  <a:moveTo>
                    <a:pt x="0" y="176"/>
                  </a:moveTo>
                  <a:lnTo>
                    <a:pt x="15" y="0"/>
                  </a:lnTo>
                  <a:lnTo>
                    <a:pt x="35" y="5"/>
                  </a:lnTo>
                  <a:lnTo>
                    <a:pt x="68" y="133"/>
                  </a:lnTo>
                  <a:lnTo>
                    <a:pt x="78" y="16"/>
                  </a:lnTo>
                  <a:lnTo>
                    <a:pt x="97" y="19"/>
                  </a:lnTo>
                  <a:lnTo>
                    <a:pt x="82" y="196"/>
                  </a:lnTo>
                  <a:lnTo>
                    <a:pt x="61" y="191"/>
                  </a:lnTo>
                  <a:lnTo>
                    <a:pt x="30" y="66"/>
                  </a:lnTo>
                  <a:lnTo>
                    <a:pt x="19" y="182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gray">
            <a:xfrm>
              <a:off x="2914" y="2013"/>
              <a:ext cx="100" cy="92"/>
            </a:xfrm>
            <a:custGeom>
              <a:avLst/>
              <a:gdLst>
                <a:gd name="T0" fmla="*/ 75 w 100"/>
                <a:gd name="T1" fmla="*/ 1 h 184"/>
                <a:gd name="T2" fmla="*/ 66 w 100"/>
                <a:gd name="T3" fmla="*/ 1 h 184"/>
                <a:gd name="T4" fmla="*/ 55 w 100"/>
                <a:gd name="T5" fmla="*/ 1 h 184"/>
                <a:gd name="T6" fmla="*/ 44 w 100"/>
                <a:gd name="T7" fmla="*/ 1 h 184"/>
                <a:gd name="T8" fmla="*/ 34 w 100"/>
                <a:gd name="T9" fmla="*/ 1 h 184"/>
                <a:gd name="T10" fmla="*/ 24 w 100"/>
                <a:gd name="T11" fmla="*/ 1 h 184"/>
                <a:gd name="T12" fmla="*/ 18 w 100"/>
                <a:gd name="T13" fmla="*/ 1 h 184"/>
                <a:gd name="T14" fmla="*/ 13 w 100"/>
                <a:gd name="T15" fmla="*/ 1 h 184"/>
                <a:gd name="T16" fmla="*/ 9 w 100"/>
                <a:gd name="T17" fmla="*/ 1 h 184"/>
                <a:gd name="T18" fmla="*/ 4 w 100"/>
                <a:gd name="T19" fmla="*/ 1 h 184"/>
                <a:gd name="T20" fmla="*/ 2 w 100"/>
                <a:gd name="T21" fmla="*/ 1 h 184"/>
                <a:gd name="T22" fmla="*/ 0 w 100"/>
                <a:gd name="T23" fmla="*/ 1 h 184"/>
                <a:gd name="T24" fmla="*/ 0 w 100"/>
                <a:gd name="T25" fmla="*/ 1 h 184"/>
                <a:gd name="T26" fmla="*/ 1 w 100"/>
                <a:gd name="T27" fmla="*/ 1 h 184"/>
                <a:gd name="T28" fmla="*/ 3 w 100"/>
                <a:gd name="T29" fmla="*/ 1 h 184"/>
                <a:gd name="T30" fmla="*/ 6 w 100"/>
                <a:gd name="T31" fmla="*/ 1 h 184"/>
                <a:gd name="T32" fmla="*/ 11 w 100"/>
                <a:gd name="T33" fmla="*/ 1 h 184"/>
                <a:gd name="T34" fmla="*/ 15 w 100"/>
                <a:gd name="T35" fmla="*/ 1 h 184"/>
                <a:gd name="T36" fmla="*/ 20 w 100"/>
                <a:gd name="T37" fmla="*/ 1 h 184"/>
                <a:gd name="T38" fmla="*/ 27 w 100"/>
                <a:gd name="T39" fmla="*/ 1 h 184"/>
                <a:gd name="T40" fmla="*/ 33 w 100"/>
                <a:gd name="T41" fmla="*/ 1 h 184"/>
                <a:gd name="T42" fmla="*/ 39 w 100"/>
                <a:gd name="T43" fmla="*/ 1 h 184"/>
                <a:gd name="T44" fmla="*/ 47 w 100"/>
                <a:gd name="T45" fmla="*/ 1 h 184"/>
                <a:gd name="T46" fmla="*/ 54 w 100"/>
                <a:gd name="T47" fmla="*/ 0 h 184"/>
                <a:gd name="T48" fmla="*/ 60 w 100"/>
                <a:gd name="T49" fmla="*/ 1 h 184"/>
                <a:gd name="T50" fmla="*/ 68 w 100"/>
                <a:gd name="T51" fmla="*/ 1 h 184"/>
                <a:gd name="T52" fmla="*/ 75 w 100"/>
                <a:gd name="T53" fmla="*/ 1 h 184"/>
                <a:gd name="T54" fmla="*/ 81 w 100"/>
                <a:gd name="T55" fmla="*/ 1 h 184"/>
                <a:gd name="T56" fmla="*/ 87 w 100"/>
                <a:gd name="T57" fmla="*/ 1 h 184"/>
                <a:gd name="T58" fmla="*/ 91 w 100"/>
                <a:gd name="T59" fmla="*/ 1 h 184"/>
                <a:gd name="T60" fmla="*/ 95 w 100"/>
                <a:gd name="T61" fmla="*/ 1 h 184"/>
                <a:gd name="T62" fmla="*/ 97 w 100"/>
                <a:gd name="T63" fmla="*/ 1 h 184"/>
                <a:gd name="T64" fmla="*/ 99 w 100"/>
                <a:gd name="T65" fmla="*/ 1 h 184"/>
                <a:gd name="T66" fmla="*/ 100 w 100"/>
                <a:gd name="T67" fmla="*/ 1 h 184"/>
                <a:gd name="T68" fmla="*/ 99 w 100"/>
                <a:gd name="T69" fmla="*/ 1 h 184"/>
                <a:gd name="T70" fmla="*/ 79 w 100"/>
                <a:gd name="T71" fmla="*/ 1 h 184"/>
                <a:gd name="T72" fmla="*/ 79 w 100"/>
                <a:gd name="T73" fmla="*/ 1 h 184"/>
                <a:gd name="T74" fmla="*/ 77 w 100"/>
                <a:gd name="T75" fmla="*/ 1 h 184"/>
                <a:gd name="T76" fmla="*/ 74 w 100"/>
                <a:gd name="T77" fmla="*/ 1 h 184"/>
                <a:gd name="T78" fmla="*/ 69 w 100"/>
                <a:gd name="T79" fmla="*/ 1 h 184"/>
                <a:gd name="T80" fmla="*/ 62 w 100"/>
                <a:gd name="T81" fmla="*/ 1 h 184"/>
                <a:gd name="T82" fmla="*/ 55 w 100"/>
                <a:gd name="T83" fmla="*/ 1 h 184"/>
                <a:gd name="T84" fmla="*/ 47 w 100"/>
                <a:gd name="T85" fmla="*/ 1 h 184"/>
                <a:gd name="T86" fmla="*/ 39 w 100"/>
                <a:gd name="T87" fmla="*/ 1 h 184"/>
                <a:gd name="T88" fmla="*/ 33 w 100"/>
                <a:gd name="T89" fmla="*/ 1 h 184"/>
                <a:gd name="T90" fmla="*/ 27 w 100"/>
                <a:gd name="T91" fmla="*/ 1 h 184"/>
                <a:gd name="T92" fmla="*/ 22 w 100"/>
                <a:gd name="T93" fmla="*/ 1 h 184"/>
                <a:gd name="T94" fmla="*/ 21 w 100"/>
                <a:gd name="T95" fmla="*/ 1 h 184"/>
                <a:gd name="T96" fmla="*/ 22 w 100"/>
                <a:gd name="T97" fmla="*/ 1 h 184"/>
                <a:gd name="T98" fmla="*/ 27 w 100"/>
                <a:gd name="T99" fmla="*/ 1 h 184"/>
                <a:gd name="T100" fmla="*/ 33 w 100"/>
                <a:gd name="T101" fmla="*/ 1 h 184"/>
                <a:gd name="T102" fmla="*/ 39 w 100"/>
                <a:gd name="T103" fmla="*/ 1 h 184"/>
                <a:gd name="T104" fmla="*/ 44 w 100"/>
                <a:gd name="T105" fmla="*/ 1 h 184"/>
                <a:gd name="T106" fmla="*/ 51 w 100"/>
                <a:gd name="T107" fmla="*/ 1 h 184"/>
                <a:gd name="T108" fmla="*/ 56 w 100"/>
                <a:gd name="T109" fmla="*/ 1 h 184"/>
                <a:gd name="T110" fmla="*/ 62 w 100"/>
                <a:gd name="T111" fmla="*/ 1 h 1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0"/>
                <a:gd name="T169" fmla="*/ 0 h 184"/>
                <a:gd name="T170" fmla="*/ 100 w 100"/>
                <a:gd name="T171" fmla="*/ 184 h 18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0" h="184">
                  <a:moveTo>
                    <a:pt x="66" y="130"/>
                  </a:moveTo>
                  <a:lnTo>
                    <a:pt x="80" y="155"/>
                  </a:lnTo>
                  <a:lnTo>
                    <a:pt x="79" y="159"/>
                  </a:lnTo>
                  <a:lnTo>
                    <a:pt x="77" y="160"/>
                  </a:lnTo>
                  <a:lnTo>
                    <a:pt x="76" y="164"/>
                  </a:lnTo>
                  <a:lnTo>
                    <a:pt x="75" y="166"/>
                  </a:lnTo>
                  <a:lnTo>
                    <a:pt x="73" y="168"/>
                  </a:lnTo>
                  <a:lnTo>
                    <a:pt x="72" y="169"/>
                  </a:lnTo>
                  <a:lnTo>
                    <a:pt x="70" y="171"/>
                  </a:lnTo>
                  <a:lnTo>
                    <a:pt x="69" y="173"/>
                  </a:lnTo>
                  <a:lnTo>
                    <a:pt x="67" y="175"/>
                  </a:lnTo>
                  <a:lnTo>
                    <a:pt x="66" y="177"/>
                  </a:lnTo>
                  <a:lnTo>
                    <a:pt x="63" y="178"/>
                  </a:lnTo>
                  <a:lnTo>
                    <a:pt x="62" y="178"/>
                  </a:lnTo>
                  <a:lnTo>
                    <a:pt x="60" y="180"/>
                  </a:lnTo>
                  <a:lnTo>
                    <a:pt x="58" y="182"/>
                  </a:lnTo>
                  <a:lnTo>
                    <a:pt x="57" y="182"/>
                  </a:lnTo>
                  <a:lnTo>
                    <a:pt x="55" y="182"/>
                  </a:lnTo>
                  <a:lnTo>
                    <a:pt x="54" y="184"/>
                  </a:lnTo>
                  <a:lnTo>
                    <a:pt x="52" y="184"/>
                  </a:lnTo>
                  <a:lnTo>
                    <a:pt x="51" y="184"/>
                  </a:lnTo>
                  <a:lnTo>
                    <a:pt x="49" y="184"/>
                  </a:lnTo>
                  <a:lnTo>
                    <a:pt x="47" y="184"/>
                  </a:lnTo>
                  <a:lnTo>
                    <a:pt x="44" y="184"/>
                  </a:lnTo>
                  <a:lnTo>
                    <a:pt x="43" y="184"/>
                  </a:lnTo>
                  <a:lnTo>
                    <a:pt x="41" y="184"/>
                  </a:lnTo>
                  <a:lnTo>
                    <a:pt x="39" y="182"/>
                  </a:lnTo>
                  <a:lnTo>
                    <a:pt x="38" y="182"/>
                  </a:lnTo>
                  <a:lnTo>
                    <a:pt x="36" y="180"/>
                  </a:lnTo>
                  <a:lnTo>
                    <a:pt x="34" y="180"/>
                  </a:lnTo>
                  <a:lnTo>
                    <a:pt x="33" y="178"/>
                  </a:lnTo>
                  <a:lnTo>
                    <a:pt x="31" y="178"/>
                  </a:lnTo>
                  <a:lnTo>
                    <a:pt x="29" y="177"/>
                  </a:lnTo>
                  <a:lnTo>
                    <a:pt x="27" y="175"/>
                  </a:lnTo>
                  <a:lnTo>
                    <a:pt x="25" y="173"/>
                  </a:lnTo>
                  <a:lnTo>
                    <a:pt x="24" y="173"/>
                  </a:lnTo>
                  <a:lnTo>
                    <a:pt x="23" y="171"/>
                  </a:lnTo>
                  <a:lnTo>
                    <a:pt x="22" y="171"/>
                  </a:lnTo>
                  <a:lnTo>
                    <a:pt x="21" y="169"/>
                  </a:lnTo>
                  <a:lnTo>
                    <a:pt x="20" y="168"/>
                  </a:lnTo>
                  <a:lnTo>
                    <a:pt x="19" y="168"/>
                  </a:lnTo>
                  <a:lnTo>
                    <a:pt x="18" y="166"/>
                  </a:lnTo>
                  <a:lnTo>
                    <a:pt x="17" y="164"/>
                  </a:lnTo>
                  <a:lnTo>
                    <a:pt x="16" y="164"/>
                  </a:lnTo>
                  <a:lnTo>
                    <a:pt x="16" y="162"/>
                  </a:lnTo>
                  <a:lnTo>
                    <a:pt x="15" y="160"/>
                  </a:lnTo>
                  <a:lnTo>
                    <a:pt x="14" y="159"/>
                  </a:lnTo>
                  <a:lnTo>
                    <a:pt x="13" y="159"/>
                  </a:lnTo>
                  <a:lnTo>
                    <a:pt x="12" y="157"/>
                  </a:lnTo>
                  <a:lnTo>
                    <a:pt x="12" y="155"/>
                  </a:lnTo>
                  <a:lnTo>
                    <a:pt x="11" y="153"/>
                  </a:lnTo>
                  <a:lnTo>
                    <a:pt x="10" y="151"/>
                  </a:lnTo>
                  <a:lnTo>
                    <a:pt x="9" y="151"/>
                  </a:lnTo>
                  <a:lnTo>
                    <a:pt x="9" y="150"/>
                  </a:lnTo>
                  <a:lnTo>
                    <a:pt x="8" y="148"/>
                  </a:lnTo>
                  <a:lnTo>
                    <a:pt x="8" y="146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5" y="141"/>
                  </a:lnTo>
                  <a:lnTo>
                    <a:pt x="4" y="139"/>
                  </a:lnTo>
                  <a:lnTo>
                    <a:pt x="4" y="137"/>
                  </a:lnTo>
                  <a:lnTo>
                    <a:pt x="4" y="135"/>
                  </a:lnTo>
                  <a:lnTo>
                    <a:pt x="3" y="133"/>
                  </a:lnTo>
                  <a:lnTo>
                    <a:pt x="3" y="132"/>
                  </a:lnTo>
                  <a:lnTo>
                    <a:pt x="2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3"/>
                  </a:lnTo>
                  <a:lnTo>
                    <a:pt x="1" y="121"/>
                  </a:lnTo>
                  <a:lnTo>
                    <a:pt x="1" y="119"/>
                  </a:lnTo>
                  <a:lnTo>
                    <a:pt x="1" y="117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0" y="105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4"/>
                  </a:lnTo>
                  <a:lnTo>
                    <a:pt x="1" y="92"/>
                  </a:lnTo>
                  <a:lnTo>
                    <a:pt x="1" y="90"/>
                  </a:lnTo>
                  <a:lnTo>
                    <a:pt x="1" y="87"/>
                  </a:lnTo>
                  <a:lnTo>
                    <a:pt x="1" y="85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2" y="78"/>
                  </a:lnTo>
                  <a:lnTo>
                    <a:pt x="3" y="76"/>
                  </a:lnTo>
                  <a:lnTo>
                    <a:pt x="3" y="74"/>
                  </a:lnTo>
                  <a:lnTo>
                    <a:pt x="3" y="72"/>
                  </a:lnTo>
                  <a:lnTo>
                    <a:pt x="4" y="69"/>
                  </a:lnTo>
                  <a:lnTo>
                    <a:pt x="4" y="67"/>
                  </a:lnTo>
                  <a:lnTo>
                    <a:pt x="5" y="65"/>
                  </a:lnTo>
                  <a:lnTo>
                    <a:pt x="6" y="63"/>
                  </a:lnTo>
                  <a:lnTo>
                    <a:pt x="6" y="60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9" y="52"/>
                  </a:lnTo>
                  <a:lnTo>
                    <a:pt x="10" y="51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2" y="43"/>
                  </a:lnTo>
                  <a:lnTo>
                    <a:pt x="13" y="42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5" y="34"/>
                  </a:lnTo>
                  <a:lnTo>
                    <a:pt x="16" y="33"/>
                  </a:lnTo>
                  <a:lnTo>
                    <a:pt x="17" y="31"/>
                  </a:lnTo>
                  <a:lnTo>
                    <a:pt x="18" y="29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20" y="25"/>
                  </a:lnTo>
                  <a:lnTo>
                    <a:pt x="21" y="24"/>
                  </a:lnTo>
                  <a:lnTo>
                    <a:pt x="22" y="22"/>
                  </a:lnTo>
                  <a:lnTo>
                    <a:pt x="23" y="20"/>
                  </a:lnTo>
                  <a:lnTo>
                    <a:pt x="24" y="18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7" y="2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5" y="4"/>
                  </a:lnTo>
                  <a:lnTo>
                    <a:pt x="66" y="4"/>
                  </a:lnTo>
                  <a:lnTo>
                    <a:pt x="67" y="4"/>
                  </a:lnTo>
                  <a:lnTo>
                    <a:pt x="68" y="5"/>
                  </a:lnTo>
                  <a:lnTo>
                    <a:pt x="70" y="5"/>
                  </a:lnTo>
                  <a:lnTo>
                    <a:pt x="71" y="5"/>
                  </a:lnTo>
                  <a:lnTo>
                    <a:pt x="72" y="7"/>
                  </a:lnTo>
                  <a:lnTo>
                    <a:pt x="73" y="7"/>
                  </a:lnTo>
                  <a:lnTo>
                    <a:pt x="74" y="9"/>
                  </a:lnTo>
                  <a:lnTo>
                    <a:pt x="75" y="9"/>
                  </a:lnTo>
                  <a:lnTo>
                    <a:pt x="76" y="11"/>
                  </a:lnTo>
                  <a:lnTo>
                    <a:pt x="77" y="11"/>
                  </a:lnTo>
                  <a:lnTo>
                    <a:pt x="78" y="13"/>
                  </a:lnTo>
                  <a:lnTo>
                    <a:pt x="79" y="13"/>
                  </a:lnTo>
                  <a:lnTo>
                    <a:pt x="80" y="15"/>
                  </a:lnTo>
                  <a:lnTo>
                    <a:pt x="81" y="16"/>
                  </a:lnTo>
                  <a:lnTo>
                    <a:pt x="83" y="16"/>
                  </a:lnTo>
                  <a:lnTo>
                    <a:pt x="84" y="18"/>
                  </a:lnTo>
                  <a:lnTo>
                    <a:pt x="85" y="18"/>
                  </a:lnTo>
                  <a:lnTo>
                    <a:pt x="85" y="20"/>
                  </a:lnTo>
                  <a:lnTo>
                    <a:pt x="86" y="22"/>
                  </a:lnTo>
                  <a:lnTo>
                    <a:pt x="87" y="22"/>
                  </a:lnTo>
                  <a:lnTo>
                    <a:pt x="88" y="24"/>
                  </a:lnTo>
                  <a:lnTo>
                    <a:pt x="89" y="25"/>
                  </a:lnTo>
                  <a:lnTo>
                    <a:pt x="90" y="27"/>
                  </a:lnTo>
                  <a:lnTo>
                    <a:pt x="91" y="29"/>
                  </a:lnTo>
                  <a:lnTo>
                    <a:pt x="92" y="31"/>
                  </a:lnTo>
                  <a:lnTo>
                    <a:pt x="93" y="33"/>
                  </a:lnTo>
                  <a:lnTo>
                    <a:pt x="93" y="34"/>
                  </a:lnTo>
                  <a:lnTo>
                    <a:pt x="94" y="36"/>
                  </a:lnTo>
                  <a:lnTo>
                    <a:pt x="95" y="38"/>
                  </a:lnTo>
                  <a:lnTo>
                    <a:pt x="95" y="40"/>
                  </a:lnTo>
                  <a:lnTo>
                    <a:pt x="96" y="42"/>
                  </a:lnTo>
                  <a:lnTo>
                    <a:pt x="96" y="43"/>
                  </a:lnTo>
                  <a:lnTo>
                    <a:pt x="97" y="45"/>
                  </a:lnTo>
                  <a:lnTo>
                    <a:pt x="97" y="47"/>
                  </a:lnTo>
                  <a:lnTo>
                    <a:pt x="98" y="49"/>
                  </a:lnTo>
                  <a:lnTo>
                    <a:pt x="98" y="51"/>
                  </a:lnTo>
                  <a:lnTo>
                    <a:pt x="99" y="52"/>
                  </a:lnTo>
                  <a:lnTo>
                    <a:pt x="99" y="54"/>
                  </a:lnTo>
                  <a:lnTo>
                    <a:pt x="99" y="56"/>
                  </a:lnTo>
                  <a:lnTo>
                    <a:pt x="99" y="60"/>
                  </a:lnTo>
                  <a:lnTo>
                    <a:pt x="100" y="61"/>
                  </a:lnTo>
                  <a:lnTo>
                    <a:pt x="100" y="63"/>
                  </a:lnTo>
                  <a:lnTo>
                    <a:pt x="100" y="65"/>
                  </a:lnTo>
                  <a:lnTo>
                    <a:pt x="100" y="69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6"/>
                  </a:lnTo>
                  <a:lnTo>
                    <a:pt x="100" y="78"/>
                  </a:lnTo>
                  <a:lnTo>
                    <a:pt x="100" y="79"/>
                  </a:lnTo>
                  <a:lnTo>
                    <a:pt x="100" y="83"/>
                  </a:lnTo>
                  <a:lnTo>
                    <a:pt x="100" y="85"/>
                  </a:lnTo>
                  <a:lnTo>
                    <a:pt x="99" y="88"/>
                  </a:lnTo>
                  <a:lnTo>
                    <a:pt x="78" y="79"/>
                  </a:lnTo>
                  <a:lnTo>
                    <a:pt x="79" y="79"/>
                  </a:lnTo>
                  <a:lnTo>
                    <a:pt x="79" y="78"/>
                  </a:lnTo>
                  <a:lnTo>
                    <a:pt x="79" y="76"/>
                  </a:lnTo>
                  <a:lnTo>
                    <a:pt x="79" y="74"/>
                  </a:lnTo>
                  <a:lnTo>
                    <a:pt x="79" y="72"/>
                  </a:lnTo>
                  <a:lnTo>
                    <a:pt x="79" y="70"/>
                  </a:lnTo>
                  <a:lnTo>
                    <a:pt x="79" y="69"/>
                  </a:lnTo>
                  <a:lnTo>
                    <a:pt x="79" y="67"/>
                  </a:lnTo>
                  <a:lnTo>
                    <a:pt x="79" y="65"/>
                  </a:lnTo>
                  <a:lnTo>
                    <a:pt x="79" y="63"/>
                  </a:lnTo>
                  <a:lnTo>
                    <a:pt x="79" y="61"/>
                  </a:lnTo>
                  <a:lnTo>
                    <a:pt x="78" y="61"/>
                  </a:lnTo>
                  <a:lnTo>
                    <a:pt x="78" y="60"/>
                  </a:lnTo>
                  <a:lnTo>
                    <a:pt x="78" y="58"/>
                  </a:lnTo>
                  <a:lnTo>
                    <a:pt x="77" y="56"/>
                  </a:lnTo>
                  <a:lnTo>
                    <a:pt x="77" y="54"/>
                  </a:lnTo>
                  <a:lnTo>
                    <a:pt x="76" y="52"/>
                  </a:lnTo>
                  <a:lnTo>
                    <a:pt x="76" y="51"/>
                  </a:lnTo>
                  <a:lnTo>
                    <a:pt x="75" y="49"/>
                  </a:lnTo>
                  <a:lnTo>
                    <a:pt x="74" y="47"/>
                  </a:lnTo>
                  <a:lnTo>
                    <a:pt x="74" y="45"/>
                  </a:lnTo>
                  <a:lnTo>
                    <a:pt x="73" y="45"/>
                  </a:lnTo>
                  <a:lnTo>
                    <a:pt x="72" y="43"/>
                  </a:lnTo>
                  <a:lnTo>
                    <a:pt x="72" y="42"/>
                  </a:lnTo>
                  <a:lnTo>
                    <a:pt x="71" y="42"/>
                  </a:lnTo>
                  <a:lnTo>
                    <a:pt x="70" y="40"/>
                  </a:lnTo>
                  <a:lnTo>
                    <a:pt x="69" y="40"/>
                  </a:lnTo>
                  <a:lnTo>
                    <a:pt x="69" y="38"/>
                  </a:lnTo>
                  <a:lnTo>
                    <a:pt x="68" y="38"/>
                  </a:lnTo>
                  <a:lnTo>
                    <a:pt x="67" y="36"/>
                  </a:lnTo>
                  <a:lnTo>
                    <a:pt x="66" y="36"/>
                  </a:lnTo>
                  <a:lnTo>
                    <a:pt x="63" y="34"/>
                  </a:lnTo>
                  <a:lnTo>
                    <a:pt x="62" y="34"/>
                  </a:lnTo>
                  <a:lnTo>
                    <a:pt x="61" y="33"/>
                  </a:lnTo>
                  <a:lnTo>
                    <a:pt x="60" y="33"/>
                  </a:lnTo>
                  <a:lnTo>
                    <a:pt x="58" y="33"/>
                  </a:lnTo>
                  <a:lnTo>
                    <a:pt x="57" y="33"/>
                  </a:lnTo>
                  <a:lnTo>
                    <a:pt x="56" y="33"/>
                  </a:lnTo>
                  <a:lnTo>
                    <a:pt x="55" y="33"/>
                  </a:lnTo>
                  <a:lnTo>
                    <a:pt x="54" y="33"/>
                  </a:lnTo>
                  <a:lnTo>
                    <a:pt x="52" y="33"/>
                  </a:lnTo>
                  <a:lnTo>
                    <a:pt x="51" y="33"/>
                  </a:lnTo>
                  <a:lnTo>
                    <a:pt x="50" y="33"/>
                  </a:lnTo>
                  <a:lnTo>
                    <a:pt x="49" y="34"/>
                  </a:lnTo>
                  <a:lnTo>
                    <a:pt x="47" y="34"/>
                  </a:lnTo>
                  <a:lnTo>
                    <a:pt x="46" y="36"/>
                  </a:lnTo>
                  <a:lnTo>
                    <a:pt x="44" y="36"/>
                  </a:lnTo>
                  <a:lnTo>
                    <a:pt x="43" y="38"/>
                  </a:lnTo>
                  <a:lnTo>
                    <a:pt x="42" y="40"/>
                  </a:lnTo>
                  <a:lnTo>
                    <a:pt x="41" y="40"/>
                  </a:lnTo>
                  <a:lnTo>
                    <a:pt x="39" y="42"/>
                  </a:lnTo>
                  <a:lnTo>
                    <a:pt x="38" y="43"/>
                  </a:lnTo>
                  <a:lnTo>
                    <a:pt x="37" y="45"/>
                  </a:lnTo>
                  <a:lnTo>
                    <a:pt x="36" y="49"/>
                  </a:lnTo>
                  <a:lnTo>
                    <a:pt x="35" y="51"/>
                  </a:lnTo>
                  <a:lnTo>
                    <a:pt x="34" y="52"/>
                  </a:lnTo>
                  <a:lnTo>
                    <a:pt x="33" y="56"/>
                  </a:lnTo>
                  <a:lnTo>
                    <a:pt x="32" y="58"/>
                  </a:lnTo>
                  <a:lnTo>
                    <a:pt x="31" y="61"/>
                  </a:lnTo>
                  <a:lnTo>
                    <a:pt x="30" y="65"/>
                  </a:lnTo>
                  <a:lnTo>
                    <a:pt x="29" y="69"/>
                  </a:lnTo>
                  <a:lnTo>
                    <a:pt x="28" y="72"/>
                  </a:lnTo>
                  <a:lnTo>
                    <a:pt x="27" y="76"/>
                  </a:lnTo>
                  <a:lnTo>
                    <a:pt x="25" y="79"/>
                  </a:lnTo>
                  <a:lnTo>
                    <a:pt x="24" y="83"/>
                  </a:lnTo>
                  <a:lnTo>
                    <a:pt x="23" y="87"/>
                  </a:lnTo>
                  <a:lnTo>
                    <a:pt x="23" y="88"/>
                  </a:lnTo>
                  <a:lnTo>
                    <a:pt x="22" y="92"/>
                  </a:lnTo>
                  <a:lnTo>
                    <a:pt x="22" y="96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5"/>
                  </a:lnTo>
                  <a:lnTo>
                    <a:pt x="21" y="108"/>
                  </a:lnTo>
                  <a:lnTo>
                    <a:pt x="21" y="110"/>
                  </a:lnTo>
                  <a:lnTo>
                    <a:pt x="21" y="114"/>
                  </a:lnTo>
                  <a:lnTo>
                    <a:pt x="21" y="115"/>
                  </a:lnTo>
                  <a:lnTo>
                    <a:pt x="21" y="117"/>
                  </a:lnTo>
                  <a:lnTo>
                    <a:pt x="21" y="121"/>
                  </a:lnTo>
                  <a:lnTo>
                    <a:pt x="22" y="123"/>
                  </a:lnTo>
                  <a:lnTo>
                    <a:pt x="22" y="124"/>
                  </a:lnTo>
                  <a:lnTo>
                    <a:pt x="22" y="126"/>
                  </a:lnTo>
                  <a:lnTo>
                    <a:pt x="23" y="128"/>
                  </a:lnTo>
                  <a:lnTo>
                    <a:pt x="24" y="130"/>
                  </a:lnTo>
                  <a:lnTo>
                    <a:pt x="24" y="132"/>
                  </a:lnTo>
                  <a:lnTo>
                    <a:pt x="25" y="133"/>
                  </a:lnTo>
                  <a:lnTo>
                    <a:pt x="27" y="135"/>
                  </a:lnTo>
                  <a:lnTo>
                    <a:pt x="27" y="137"/>
                  </a:lnTo>
                  <a:lnTo>
                    <a:pt x="28" y="139"/>
                  </a:lnTo>
                  <a:lnTo>
                    <a:pt x="29" y="141"/>
                  </a:lnTo>
                  <a:lnTo>
                    <a:pt x="30" y="142"/>
                  </a:lnTo>
                  <a:lnTo>
                    <a:pt x="31" y="144"/>
                  </a:lnTo>
                  <a:lnTo>
                    <a:pt x="32" y="144"/>
                  </a:lnTo>
                  <a:lnTo>
                    <a:pt x="33" y="146"/>
                  </a:lnTo>
                  <a:lnTo>
                    <a:pt x="35" y="148"/>
                  </a:lnTo>
                  <a:lnTo>
                    <a:pt x="36" y="148"/>
                  </a:lnTo>
                  <a:lnTo>
                    <a:pt x="37" y="150"/>
                  </a:lnTo>
                  <a:lnTo>
                    <a:pt x="38" y="150"/>
                  </a:lnTo>
                  <a:lnTo>
                    <a:pt x="39" y="150"/>
                  </a:lnTo>
                  <a:lnTo>
                    <a:pt x="40" y="150"/>
                  </a:lnTo>
                  <a:lnTo>
                    <a:pt x="41" y="151"/>
                  </a:lnTo>
                  <a:lnTo>
                    <a:pt x="42" y="151"/>
                  </a:lnTo>
                  <a:lnTo>
                    <a:pt x="43" y="151"/>
                  </a:lnTo>
                  <a:lnTo>
                    <a:pt x="44" y="151"/>
                  </a:lnTo>
                  <a:lnTo>
                    <a:pt x="46" y="151"/>
                  </a:lnTo>
                  <a:lnTo>
                    <a:pt x="47" y="151"/>
                  </a:lnTo>
                  <a:lnTo>
                    <a:pt x="48" y="150"/>
                  </a:lnTo>
                  <a:lnTo>
                    <a:pt x="49" y="150"/>
                  </a:lnTo>
                  <a:lnTo>
                    <a:pt x="50" y="150"/>
                  </a:lnTo>
                  <a:lnTo>
                    <a:pt x="51" y="150"/>
                  </a:lnTo>
                  <a:lnTo>
                    <a:pt x="52" y="148"/>
                  </a:lnTo>
                  <a:lnTo>
                    <a:pt x="53" y="148"/>
                  </a:lnTo>
                  <a:lnTo>
                    <a:pt x="54" y="148"/>
                  </a:lnTo>
                  <a:lnTo>
                    <a:pt x="55" y="146"/>
                  </a:lnTo>
                  <a:lnTo>
                    <a:pt x="56" y="146"/>
                  </a:lnTo>
                  <a:lnTo>
                    <a:pt x="56" y="144"/>
                  </a:lnTo>
                  <a:lnTo>
                    <a:pt x="57" y="142"/>
                  </a:lnTo>
                  <a:lnTo>
                    <a:pt x="58" y="142"/>
                  </a:lnTo>
                  <a:lnTo>
                    <a:pt x="59" y="141"/>
                  </a:lnTo>
                  <a:lnTo>
                    <a:pt x="60" y="139"/>
                  </a:lnTo>
                  <a:lnTo>
                    <a:pt x="61" y="137"/>
                  </a:lnTo>
                  <a:lnTo>
                    <a:pt x="62" y="135"/>
                  </a:lnTo>
                  <a:lnTo>
                    <a:pt x="63" y="133"/>
                  </a:lnTo>
                  <a:lnTo>
                    <a:pt x="65" y="132"/>
                  </a:lnTo>
                  <a:lnTo>
                    <a:pt x="66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gray">
            <a:xfrm>
              <a:off x="2995" y="2060"/>
              <a:ext cx="128" cy="112"/>
            </a:xfrm>
            <a:custGeom>
              <a:avLst/>
              <a:gdLst>
                <a:gd name="T0" fmla="*/ 0 w 128"/>
                <a:gd name="T1" fmla="*/ 1 h 223"/>
                <a:gd name="T2" fmla="*/ 71 w 128"/>
                <a:gd name="T3" fmla="*/ 0 h 223"/>
                <a:gd name="T4" fmla="*/ 128 w 128"/>
                <a:gd name="T5" fmla="*/ 1 h 223"/>
                <a:gd name="T6" fmla="*/ 117 w 128"/>
                <a:gd name="T7" fmla="*/ 1 h 223"/>
                <a:gd name="T8" fmla="*/ 74 w 128"/>
                <a:gd name="T9" fmla="*/ 1 h 223"/>
                <a:gd name="T10" fmla="*/ 59 w 128"/>
                <a:gd name="T11" fmla="*/ 1 h 223"/>
                <a:gd name="T12" fmla="*/ 98 w 128"/>
                <a:gd name="T13" fmla="*/ 1 h 223"/>
                <a:gd name="T14" fmla="*/ 86 w 128"/>
                <a:gd name="T15" fmla="*/ 1 h 223"/>
                <a:gd name="T16" fmla="*/ 47 w 128"/>
                <a:gd name="T17" fmla="*/ 1 h 223"/>
                <a:gd name="T18" fmla="*/ 28 w 128"/>
                <a:gd name="T19" fmla="*/ 1 h 223"/>
                <a:gd name="T20" fmla="*/ 71 w 128"/>
                <a:gd name="T21" fmla="*/ 1 h 223"/>
                <a:gd name="T22" fmla="*/ 59 w 128"/>
                <a:gd name="T23" fmla="*/ 1 h 223"/>
                <a:gd name="T24" fmla="*/ 0 w 128"/>
                <a:gd name="T25" fmla="*/ 1 h 2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"/>
                <a:gd name="T40" fmla="*/ 0 h 223"/>
                <a:gd name="T41" fmla="*/ 128 w 128"/>
                <a:gd name="T42" fmla="*/ 223 h 2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" h="223">
                  <a:moveTo>
                    <a:pt x="0" y="131"/>
                  </a:moveTo>
                  <a:lnTo>
                    <a:pt x="71" y="0"/>
                  </a:lnTo>
                  <a:lnTo>
                    <a:pt x="128" y="88"/>
                  </a:lnTo>
                  <a:lnTo>
                    <a:pt x="117" y="111"/>
                  </a:lnTo>
                  <a:lnTo>
                    <a:pt x="74" y="47"/>
                  </a:lnTo>
                  <a:lnTo>
                    <a:pt x="59" y="75"/>
                  </a:lnTo>
                  <a:lnTo>
                    <a:pt x="98" y="135"/>
                  </a:lnTo>
                  <a:lnTo>
                    <a:pt x="86" y="158"/>
                  </a:lnTo>
                  <a:lnTo>
                    <a:pt x="47" y="97"/>
                  </a:lnTo>
                  <a:lnTo>
                    <a:pt x="28" y="133"/>
                  </a:lnTo>
                  <a:lnTo>
                    <a:pt x="71" y="200"/>
                  </a:lnTo>
                  <a:lnTo>
                    <a:pt x="59" y="22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gray">
            <a:xfrm>
              <a:off x="3065" y="2140"/>
              <a:ext cx="119" cy="95"/>
            </a:xfrm>
            <a:custGeom>
              <a:avLst/>
              <a:gdLst>
                <a:gd name="T0" fmla="*/ 25 w 119"/>
                <a:gd name="T1" fmla="*/ 0 h 191"/>
                <a:gd name="T2" fmla="*/ 36 w 119"/>
                <a:gd name="T3" fmla="*/ 0 h 191"/>
                <a:gd name="T4" fmla="*/ 40 w 119"/>
                <a:gd name="T5" fmla="*/ 0 h 191"/>
                <a:gd name="T6" fmla="*/ 43 w 119"/>
                <a:gd name="T7" fmla="*/ 0 h 191"/>
                <a:gd name="T8" fmla="*/ 48 w 119"/>
                <a:gd name="T9" fmla="*/ 0 h 191"/>
                <a:gd name="T10" fmla="*/ 52 w 119"/>
                <a:gd name="T11" fmla="*/ 0 h 191"/>
                <a:gd name="T12" fmla="*/ 57 w 119"/>
                <a:gd name="T13" fmla="*/ 0 h 191"/>
                <a:gd name="T14" fmla="*/ 60 w 119"/>
                <a:gd name="T15" fmla="*/ 0 h 191"/>
                <a:gd name="T16" fmla="*/ 66 w 119"/>
                <a:gd name="T17" fmla="*/ 0 h 191"/>
                <a:gd name="T18" fmla="*/ 71 w 119"/>
                <a:gd name="T19" fmla="*/ 0 h 191"/>
                <a:gd name="T20" fmla="*/ 75 w 119"/>
                <a:gd name="T21" fmla="*/ 0 h 191"/>
                <a:gd name="T22" fmla="*/ 80 w 119"/>
                <a:gd name="T23" fmla="*/ 0 h 191"/>
                <a:gd name="T24" fmla="*/ 85 w 119"/>
                <a:gd name="T25" fmla="*/ 0 h 191"/>
                <a:gd name="T26" fmla="*/ 89 w 119"/>
                <a:gd name="T27" fmla="*/ 0 h 191"/>
                <a:gd name="T28" fmla="*/ 92 w 119"/>
                <a:gd name="T29" fmla="*/ 0 h 191"/>
                <a:gd name="T30" fmla="*/ 96 w 119"/>
                <a:gd name="T31" fmla="*/ 0 h 191"/>
                <a:gd name="T32" fmla="*/ 98 w 119"/>
                <a:gd name="T33" fmla="*/ 0 h 191"/>
                <a:gd name="T34" fmla="*/ 99 w 119"/>
                <a:gd name="T35" fmla="*/ 0 h 191"/>
                <a:gd name="T36" fmla="*/ 99 w 119"/>
                <a:gd name="T37" fmla="*/ 0 h 191"/>
                <a:gd name="T38" fmla="*/ 98 w 119"/>
                <a:gd name="T39" fmla="*/ 0 h 191"/>
                <a:gd name="T40" fmla="*/ 95 w 119"/>
                <a:gd name="T41" fmla="*/ 0 h 191"/>
                <a:gd name="T42" fmla="*/ 87 w 119"/>
                <a:gd name="T43" fmla="*/ 0 h 191"/>
                <a:gd name="T44" fmla="*/ 113 w 119"/>
                <a:gd name="T45" fmla="*/ 0 h 191"/>
                <a:gd name="T46" fmla="*/ 115 w 119"/>
                <a:gd name="T47" fmla="*/ 0 h 191"/>
                <a:gd name="T48" fmla="*/ 117 w 119"/>
                <a:gd name="T49" fmla="*/ 0 h 191"/>
                <a:gd name="T50" fmla="*/ 119 w 119"/>
                <a:gd name="T51" fmla="*/ 0 h 191"/>
                <a:gd name="T52" fmla="*/ 119 w 119"/>
                <a:gd name="T53" fmla="*/ 0 h 191"/>
                <a:gd name="T54" fmla="*/ 119 w 119"/>
                <a:gd name="T55" fmla="*/ 0 h 191"/>
                <a:gd name="T56" fmla="*/ 118 w 119"/>
                <a:gd name="T57" fmla="*/ 0 h 191"/>
                <a:gd name="T58" fmla="*/ 117 w 119"/>
                <a:gd name="T59" fmla="*/ 0 h 191"/>
                <a:gd name="T60" fmla="*/ 115 w 119"/>
                <a:gd name="T61" fmla="*/ 0 h 191"/>
                <a:gd name="T62" fmla="*/ 112 w 119"/>
                <a:gd name="T63" fmla="*/ 0 h 191"/>
                <a:gd name="T64" fmla="*/ 110 w 119"/>
                <a:gd name="T65" fmla="*/ 0 h 191"/>
                <a:gd name="T66" fmla="*/ 106 w 119"/>
                <a:gd name="T67" fmla="*/ 0 h 191"/>
                <a:gd name="T68" fmla="*/ 102 w 119"/>
                <a:gd name="T69" fmla="*/ 0 h 191"/>
                <a:gd name="T70" fmla="*/ 96 w 119"/>
                <a:gd name="T71" fmla="*/ 0 h 191"/>
                <a:gd name="T72" fmla="*/ 91 w 119"/>
                <a:gd name="T73" fmla="*/ 0 h 191"/>
                <a:gd name="T74" fmla="*/ 85 w 119"/>
                <a:gd name="T75" fmla="*/ 0 h 191"/>
                <a:gd name="T76" fmla="*/ 79 w 119"/>
                <a:gd name="T77" fmla="*/ 0 h 191"/>
                <a:gd name="T78" fmla="*/ 74 w 119"/>
                <a:gd name="T79" fmla="*/ 0 h 191"/>
                <a:gd name="T80" fmla="*/ 69 w 119"/>
                <a:gd name="T81" fmla="*/ 0 h 191"/>
                <a:gd name="T82" fmla="*/ 64 w 119"/>
                <a:gd name="T83" fmla="*/ 0 h 191"/>
                <a:gd name="T84" fmla="*/ 58 w 119"/>
                <a:gd name="T85" fmla="*/ 0 h 191"/>
                <a:gd name="T86" fmla="*/ 53 w 119"/>
                <a:gd name="T87" fmla="*/ 0 h 191"/>
                <a:gd name="T88" fmla="*/ 48 w 119"/>
                <a:gd name="T89" fmla="*/ 0 h 191"/>
                <a:gd name="T90" fmla="*/ 43 w 119"/>
                <a:gd name="T91" fmla="*/ 0 h 191"/>
                <a:gd name="T92" fmla="*/ 39 w 119"/>
                <a:gd name="T93" fmla="*/ 0 h 191"/>
                <a:gd name="T94" fmla="*/ 36 w 119"/>
                <a:gd name="T95" fmla="*/ 0 h 191"/>
                <a:gd name="T96" fmla="*/ 33 w 119"/>
                <a:gd name="T97" fmla="*/ 0 h 191"/>
                <a:gd name="T98" fmla="*/ 29 w 119"/>
                <a:gd name="T99" fmla="*/ 0 h 191"/>
                <a:gd name="T100" fmla="*/ 25 w 119"/>
                <a:gd name="T101" fmla="*/ 0 h 191"/>
                <a:gd name="T102" fmla="*/ 23 w 119"/>
                <a:gd name="T103" fmla="*/ 0 h 191"/>
                <a:gd name="T104" fmla="*/ 20 w 119"/>
                <a:gd name="T105" fmla="*/ 0 h 1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9"/>
                <a:gd name="T160" fmla="*/ 0 h 191"/>
                <a:gd name="T161" fmla="*/ 119 w 119"/>
                <a:gd name="T162" fmla="*/ 191 h 1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9" h="191">
                  <a:moveTo>
                    <a:pt x="92" y="0"/>
                  </a:moveTo>
                  <a:lnTo>
                    <a:pt x="110" y="58"/>
                  </a:lnTo>
                  <a:lnTo>
                    <a:pt x="87" y="47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35" y="131"/>
                  </a:lnTo>
                  <a:lnTo>
                    <a:pt x="36" y="133"/>
                  </a:lnTo>
                  <a:lnTo>
                    <a:pt x="36" y="137"/>
                  </a:lnTo>
                  <a:lnTo>
                    <a:pt x="37" y="139"/>
                  </a:lnTo>
                  <a:lnTo>
                    <a:pt x="38" y="140"/>
                  </a:lnTo>
                  <a:lnTo>
                    <a:pt x="39" y="142"/>
                  </a:lnTo>
                  <a:lnTo>
                    <a:pt x="40" y="144"/>
                  </a:lnTo>
                  <a:lnTo>
                    <a:pt x="40" y="146"/>
                  </a:lnTo>
                  <a:lnTo>
                    <a:pt x="41" y="148"/>
                  </a:lnTo>
                  <a:lnTo>
                    <a:pt x="42" y="149"/>
                  </a:lnTo>
                  <a:lnTo>
                    <a:pt x="43" y="149"/>
                  </a:lnTo>
                  <a:lnTo>
                    <a:pt x="44" y="151"/>
                  </a:lnTo>
                  <a:lnTo>
                    <a:pt x="46" y="153"/>
                  </a:lnTo>
                  <a:lnTo>
                    <a:pt x="47" y="153"/>
                  </a:lnTo>
                  <a:lnTo>
                    <a:pt x="48" y="155"/>
                  </a:lnTo>
                  <a:lnTo>
                    <a:pt x="49" y="155"/>
                  </a:lnTo>
                  <a:lnTo>
                    <a:pt x="50" y="155"/>
                  </a:lnTo>
                  <a:lnTo>
                    <a:pt x="51" y="157"/>
                  </a:lnTo>
                  <a:lnTo>
                    <a:pt x="52" y="157"/>
                  </a:lnTo>
                  <a:lnTo>
                    <a:pt x="54" y="157"/>
                  </a:lnTo>
                  <a:lnTo>
                    <a:pt x="55" y="157"/>
                  </a:lnTo>
                  <a:lnTo>
                    <a:pt x="56" y="157"/>
                  </a:lnTo>
                  <a:lnTo>
                    <a:pt x="57" y="155"/>
                  </a:lnTo>
                  <a:lnTo>
                    <a:pt x="58" y="155"/>
                  </a:lnTo>
                  <a:lnTo>
                    <a:pt x="59" y="155"/>
                  </a:lnTo>
                  <a:lnTo>
                    <a:pt x="60" y="155"/>
                  </a:lnTo>
                  <a:lnTo>
                    <a:pt x="62" y="153"/>
                  </a:lnTo>
                  <a:lnTo>
                    <a:pt x="64" y="153"/>
                  </a:lnTo>
                  <a:lnTo>
                    <a:pt x="65" y="153"/>
                  </a:lnTo>
                  <a:lnTo>
                    <a:pt x="66" y="151"/>
                  </a:lnTo>
                  <a:lnTo>
                    <a:pt x="67" y="151"/>
                  </a:lnTo>
                  <a:lnTo>
                    <a:pt x="68" y="149"/>
                  </a:lnTo>
                  <a:lnTo>
                    <a:pt x="70" y="149"/>
                  </a:lnTo>
                  <a:lnTo>
                    <a:pt x="71" y="149"/>
                  </a:lnTo>
                  <a:lnTo>
                    <a:pt x="72" y="148"/>
                  </a:lnTo>
                  <a:lnTo>
                    <a:pt x="73" y="146"/>
                  </a:lnTo>
                  <a:lnTo>
                    <a:pt x="74" y="146"/>
                  </a:lnTo>
                  <a:lnTo>
                    <a:pt x="75" y="144"/>
                  </a:lnTo>
                  <a:lnTo>
                    <a:pt x="77" y="144"/>
                  </a:lnTo>
                  <a:lnTo>
                    <a:pt x="78" y="142"/>
                  </a:lnTo>
                  <a:lnTo>
                    <a:pt x="79" y="140"/>
                  </a:lnTo>
                  <a:lnTo>
                    <a:pt x="80" y="140"/>
                  </a:lnTo>
                  <a:lnTo>
                    <a:pt x="81" y="139"/>
                  </a:lnTo>
                  <a:lnTo>
                    <a:pt x="83" y="137"/>
                  </a:lnTo>
                  <a:lnTo>
                    <a:pt x="84" y="137"/>
                  </a:lnTo>
                  <a:lnTo>
                    <a:pt x="85" y="135"/>
                  </a:lnTo>
                  <a:lnTo>
                    <a:pt x="86" y="133"/>
                  </a:lnTo>
                  <a:lnTo>
                    <a:pt x="87" y="133"/>
                  </a:lnTo>
                  <a:lnTo>
                    <a:pt x="88" y="131"/>
                  </a:lnTo>
                  <a:lnTo>
                    <a:pt x="89" y="130"/>
                  </a:lnTo>
                  <a:lnTo>
                    <a:pt x="90" y="130"/>
                  </a:lnTo>
                  <a:lnTo>
                    <a:pt x="91" y="128"/>
                  </a:lnTo>
                  <a:lnTo>
                    <a:pt x="91" y="126"/>
                  </a:lnTo>
                  <a:lnTo>
                    <a:pt x="92" y="126"/>
                  </a:lnTo>
                  <a:lnTo>
                    <a:pt x="93" y="124"/>
                  </a:lnTo>
                  <a:lnTo>
                    <a:pt x="94" y="121"/>
                  </a:lnTo>
                  <a:lnTo>
                    <a:pt x="95" y="119"/>
                  </a:lnTo>
                  <a:lnTo>
                    <a:pt x="96" y="117"/>
                  </a:lnTo>
                  <a:lnTo>
                    <a:pt x="97" y="115"/>
                  </a:lnTo>
                  <a:lnTo>
                    <a:pt x="97" y="112"/>
                  </a:lnTo>
                  <a:lnTo>
                    <a:pt x="98" y="110"/>
                  </a:lnTo>
                  <a:lnTo>
                    <a:pt x="98" y="108"/>
                  </a:lnTo>
                  <a:lnTo>
                    <a:pt x="99" y="106"/>
                  </a:lnTo>
                  <a:lnTo>
                    <a:pt x="99" y="104"/>
                  </a:lnTo>
                  <a:lnTo>
                    <a:pt x="99" y="103"/>
                  </a:lnTo>
                  <a:lnTo>
                    <a:pt x="99" y="101"/>
                  </a:lnTo>
                  <a:lnTo>
                    <a:pt x="99" y="99"/>
                  </a:lnTo>
                  <a:lnTo>
                    <a:pt x="99" y="97"/>
                  </a:lnTo>
                  <a:lnTo>
                    <a:pt x="99" y="95"/>
                  </a:lnTo>
                  <a:lnTo>
                    <a:pt x="99" y="92"/>
                  </a:lnTo>
                  <a:lnTo>
                    <a:pt x="99" y="90"/>
                  </a:lnTo>
                  <a:lnTo>
                    <a:pt x="98" y="88"/>
                  </a:lnTo>
                  <a:lnTo>
                    <a:pt x="98" y="85"/>
                  </a:lnTo>
                  <a:lnTo>
                    <a:pt x="97" y="83"/>
                  </a:lnTo>
                  <a:lnTo>
                    <a:pt x="97" y="79"/>
                  </a:lnTo>
                  <a:lnTo>
                    <a:pt x="96" y="77"/>
                  </a:lnTo>
                  <a:lnTo>
                    <a:pt x="95" y="74"/>
                  </a:lnTo>
                  <a:lnTo>
                    <a:pt x="94" y="70"/>
                  </a:lnTo>
                  <a:lnTo>
                    <a:pt x="93" y="65"/>
                  </a:lnTo>
                  <a:lnTo>
                    <a:pt x="91" y="61"/>
                  </a:lnTo>
                  <a:lnTo>
                    <a:pt x="87" y="47"/>
                  </a:lnTo>
                  <a:lnTo>
                    <a:pt x="110" y="58"/>
                  </a:lnTo>
                  <a:lnTo>
                    <a:pt x="111" y="61"/>
                  </a:lnTo>
                  <a:lnTo>
                    <a:pt x="112" y="63"/>
                  </a:lnTo>
                  <a:lnTo>
                    <a:pt x="113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2"/>
                  </a:lnTo>
                  <a:lnTo>
                    <a:pt x="115" y="74"/>
                  </a:lnTo>
                  <a:lnTo>
                    <a:pt x="115" y="76"/>
                  </a:lnTo>
                  <a:lnTo>
                    <a:pt x="116" y="77"/>
                  </a:lnTo>
                  <a:lnTo>
                    <a:pt x="116" y="79"/>
                  </a:lnTo>
                  <a:lnTo>
                    <a:pt x="117" y="83"/>
                  </a:lnTo>
                  <a:lnTo>
                    <a:pt x="118" y="86"/>
                  </a:lnTo>
                  <a:lnTo>
                    <a:pt x="118" y="90"/>
                  </a:lnTo>
                  <a:lnTo>
                    <a:pt x="118" y="92"/>
                  </a:lnTo>
                  <a:lnTo>
                    <a:pt x="119" y="94"/>
                  </a:lnTo>
                  <a:lnTo>
                    <a:pt x="119" y="95"/>
                  </a:lnTo>
                  <a:lnTo>
                    <a:pt x="119" y="97"/>
                  </a:lnTo>
                  <a:lnTo>
                    <a:pt x="119" y="99"/>
                  </a:lnTo>
                  <a:lnTo>
                    <a:pt x="119" y="101"/>
                  </a:lnTo>
                  <a:lnTo>
                    <a:pt x="119" y="103"/>
                  </a:lnTo>
                  <a:lnTo>
                    <a:pt x="119" y="104"/>
                  </a:lnTo>
                  <a:lnTo>
                    <a:pt x="119" y="106"/>
                  </a:lnTo>
                  <a:lnTo>
                    <a:pt x="119" y="108"/>
                  </a:lnTo>
                  <a:lnTo>
                    <a:pt x="119" y="112"/>
                  </a:lnTo>
                  <a:lnTo>
                    <a:pt x="118" y="113"/>
                  </a:lnTo>
                  <a:lnTo>
                    <a:pt x="118" y="115"/>
                  </a:lnTo>
                  <a:lnTo>
                    <a:pt x="118" y="117"/>
                  </a:lnTo>
                  <a:lnTo>
                    <a:pt x="118" y="119"/>
                  </a:lnTo>
                  <a:lnTo>
                    <a:pt x="117" y="121"/>
                  </a:lnTo>
                  <a:lnTo>
                    <a:pt x="117" y="122"/>
                  </a:lnTo>
                  <a:lnTo>
                    <a:pt x="117" y="124"/>
                  </a:lnTo>
                  <a:lnTo>
                    <a:pt x="116" y="126"/>
                  </a:lnTo>
                  <a:lnTo>
                    <a:pt x="116" y="128"/>
                  </a:lnTo>
                  <a:lnTo>
                    <a:pt x="115" y="130"/>
                  </a:lnTo>
                  <a:lnTo>
                    <a:pt x="115" y="131"/>
                  </a:lnTo>
                  <a:lnTo>
                    <a:pt x="114" y="133"/>
                  </a:lnTo>
                  <a:lnTo>
                    <a:pt x="114" y="135"/>
                  </a:lnTo>
                  <a:lnTo>
                    <a:pt x="113" y="137"/>
                  </a:lnTo>
                  <a:lnTo>
                    <a:pt x="112" y="139"/>
                  </a:lnTo>
                  <a:lnTo>
                    <a:pt x="112" y="140"/>
                  </a:lnTo>
                  <a:lnTo>
                    <a:pt x="111" y="142"/>
                  </a:lnTo>
                  <a:lnTo>
                    <a:pt x="110" y="144"/>
                  </a:lnTo>
                  <a:lnTo>
                    <a:pt x="110" y="146"/>
                  </a:lnTo>
                  <a:lnTo>
                    <a:pt x="109" y="148"/>
                  </a:lnTo>
                  <a:lnTo>
                    <a:pt x="108" y="149"/>
                  </a:lnTo>
                  <a:lnTo>
                    <a:pt x="107" y="151"/>
                  </a:lnTo>
                  <a:lnTo>
                    <a:pt x="106" y="153"/>
                  </a:lnTo>
                  <a:lnTo>
                    <a:pt x="105" y="155"/>
                  </a:lnTo>
                  <a:lnTo>
                    <a:pt x="104" y="157"/>
                  </a:lnTo>
                  <a:lnTo>
                    <a:pt x="103" y="159"/>
                  </a:lnTo>
                  <a:lnTo>
                    <a:pt x="102" y="160"/>
                  </a:lnTo>
                  <a:lnTo>
                    <a:pt x="100" y="160"/>
                  </a:lnTo>
                  <a:lnTo>
                    <a:pt x="99" y="162"/>
                  </a:lnTo>
                  <a:lnTo>
                    <a:pt x="98" y="164"/>
                  </a:lnTo>
                  <a:lnTo>
                    <a:pt x="96" y="166"/>
                  </a:lnTo>
                  <a:lnTo>
                    <a:pt x="95" y="168"/>
                  </a:lnTo>
                  <a:lnTo>
                    <a:pt x="94" y="169"/>
                  </a:lnTo>
                  <a:lnTo>
                    <a:pt x="92" y="171"/>
                  </a:lnTo>
                  <a:lnTo>
                    <a:pt x="91" y="173"/>
                  </a:lnTo>
                  <a:lnTo>
                    <a:pt x="90" y="173"/>
                  </a:lnTo>
                  <a:lnTo>
                    <a:pt x="88" y="175"/>
                  </a:lnTo>
                  <a:lnTo>
                    <a:pt x="87" y="177"/>
                  </a:lnTo>
                  <a:lnTo>
                    <a:pt x="85" y="178"/>
                  </a:lnTo>
                  <a:lnTo>
                    <a:pt x="84" y="178"/>
                  </a:lnTo>
                  <a:lnTo>
                    <a:pt x="83" y="180"/>
                  </a:lnTo>
                  <a:lnTo>
                    <a:pt x="80" y="182"/>
                  </a:lnTo>
                  <a:lnTo>
                    <a:pt x="79" y="182"/>
                  </a:lnTo>
                  <a:lnTo>
                    <a:pt x="78" y="184"/>
                  </a:lnTo>
                  <a:lnTo>
                    <a:pt x="77" y="184"/>
                  </a:lnTo>
                  <a:lnTo>
                    <a:pt x="75" y="186"/>
                  </a:lnTo>
                  <a:lnTo>
                    <a:pt x="74" y="186"/>
                  </a:lnTo>
                  <a:lnTo>
                    <a:pt x="73" y="186"/>
                  </a:lnTo>
                  <a:lnTo>
                    <a:pt x="72" y="187"/>
                  </a:lnTo>
                  <a:lnTo>
                    <a:pt x="71" y="187"/>
                  </a:lnTo>
                  <a:lnTo>
                    <a:pt x="69" y="187"/>
                  </a:lnTo>
                  <a:lnTo>
                    <a:pt x="68" y="189"/>
                  </a:lnTo>
                  <a:lnTo>
                    <a:pt x="67" y="189"/>
                  </a:lnTo>
                  <a:lnTo>
                    <a:pt x="66" y="189"/>
                  </a:lnTo>
                  <a:lnTo>
                    <a:pt x="64" y="189"/>
                  </a:lnTo>
                  <a:lnTo>
                    <a:pt x="62" y="191"/>
                  </a:lnTo>
                  <a:lnTo>
                    <a:pt x="61" y="191"/>
                  </a:lnTo>
                  <a:lnTo>
                    <a:pt x="59" y="191"/>
                  </a:lnTo>
                  <a:lnTo>
                    <a:pt x="58" y="191"/>
                  </a:lnTo>
                  <a:lnTo>
                    <a:pt x="57" y="191"/>
                  </a:lnTo>
                  <a:lnTo>
                    <a:pt x="55" y="191"/>
                  </a:lnTo>
                  <a:lnTo>
                    <a:pt x="54" y="191"/>
                  </a:lnTo>
                  <a:lnTo>
                    <a:pt x="53" y="191"/>
                  </a:lnTo>
                  <a:lnTo>
                    <a:pt x="52" y="189"/>
                  </a:lnTo>
                  <a:lnTo>
                    <a:pt x="50" y="189"/>
                  </a:lnTo>
                  <a:lnTo>
                    <a:pt x="49" y="189"/>
                  </a:lnTo>
                  <a:lnTo>
                    <a:pt x="48" y="189"/>
                  </a:lnTo>
                  <a:lnTo>
                    <a:pt x="47" y="187"/>
                  </a:lnTo>
                  <a:lnTo>
                    <a:pt x="46" y="187"/>
                  </a:lnTo>
                  <a:lnTo>
                    <a:pt x="44" y="187"/>
                  </a:lnTo>
                  <a:lnTo>
                    <a:pt x="43" y="187"/>
                  </a:lnTo>
                  <a:lnTo>
                    <a:pt x="42" y="186"/>
                  </a:lnTo>
                  <a:lnTo>
                    <a:pt x="41" y="186"/>
                  </a:lnTo>
                  <a:lnTo>
                    <a:pt x="40" y="184"/>
                  </a:lnTo>
                  <a:lnTo>
                    <a:pt x="39" y="184"/>
                  </a:lnTo>
                  <a:lnTo>
                    <a:pt x="38" y="182"/>
                  </a:lnTo>
                  <a:lnTo>
                    <a:pt x="37" y="182"/>
                  </a:lnTo>
                  <a:lnTo>
                    <a:pt x="36" y="180"/>
                  </a:lnTo>
                  <a:lnTo>
                    <a:pt x="35" y="178"/>
                  </a:lnTo>
                  <a:lnTo>
                    <a:pt x="34" y="178"/>
                  </a:lnTo>
                  <a:lnTo>
                    <a:pt x="33" y="177"/>
                  </a:lnTo>
                  <a:lnTo>
                    <a:pt x="33" y="175"/>
                  </a:lnTo>
                  <a:lnTo>
                    <a:pt x="32" y="175"/>
                  </a:lnTo>
                  <a:lnTo>
                    <a:pt x="31" y="173"/>
                  </a:lnTo>
                  <a:lnTo>
                    <a:pt x="30" y="169"/>
                  </a:lnTo>
                  <a:lnTo>
                    <a:pt x="29" y="169"/>
                  </a:lnTo>
                  <a:lnTo>
                    <a:pt x="28" y="168"/>
                  </a:lnTo>
                  <a:lnTo>
                    <a:pt x="28" y="166"/>
                  </a:lnTo>
                  <a:lnTo>
                    <a:pt x="27" y="166"/>
                  </a:lnTo>
                  <a:lnTo>
                    <a:pt x="25" y="164"/>
                  </a:lnTo>
                  <a:lnTo>
                    <a:pt x="25" y="162"/>
                  </a:lnTo>
                  <a:lnTo>
                    <a:pt x="24" y="160"/>
                  </a:lnTo>
                  <a:lnTo>
                    <a:pt x="23" y="159"/>
                  </a:lnTo>
                  <a:lnTo>
                    <a:pt x="23" y="157"/>
                  </a:lnTo>
                  <a:lnTo>
                    <a:pt x="22" y="155"/>
                  </a:lnTo>
                  <a:lnTo>
                    <a:pt x="21" y="153"/>
                  </a:lnTo>
                  <a:lnTo>
                    <a:pt x="21" y="151"/>
                  </a:lnTo>
                  <a:lnTo>
                    <a:pt x="20" y="149"/>
                  </a:lnTo>
                  <a:lnTo>
                    <a:pt x="19" y="146"/>
                  </a:lnTo>
                  <a:lnTo>
                    <a:pt x="0" y="8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6" name="Group 34"/>
          <p:cNvGrpSpPr>
            <a:grpSpLocks/>
          </p:cNvGrpSpPr>
          <p:nvPr/>
        </p:nvGrpSpPr>
        <p:grpSpPr bwMode="auto">
          <a:xfrm>
            <a:off x="3808413" y="4204511"/>
            <a:ext cx="1520825" cy="498475"/>
            <a:chOff x="2358" y="2555"/>
            <a:chExt cx="885" cy="314"/>
          </a:xfrm>
        </p:grpSpPr>
        <p:sp>
          <p:nvSpPr>
            <p:cNvPr id="47" name="Freeform 35"/>
            <p:cNvSpPr>
              <a:spLocks/>
            </p:cNvSpPr>
            <p:nvPr/>
          </p:nvSpPr>
          <p:spPr bwMode="gray">
            <a:xfrm>
              <a:off x="2358" y="2555"/>
              <a:ext cx="110" cy="83"/>
            </a:xfrm>
            <a:custGeom>
              <a:avLst/>
              <a:gdLst>
                <a:gd name="T0" fmla="*/ 26 w 110"/>
                <a:gd name="T1" fmla="*/ 1 h 166"/>
                <a:gd name="T2" fmla="*/ 22 w 110"/>
                <a:gd name="T3" fmla="*/ 1 h 166"/>
                <a:gd name="T4" fmla="*/ 20 w 110"/>
                <a:gd name="T5" fmla="*/ 1 h 166"/>
                <a:gd name="T6" fmla="*/ 20 w 110"/>
                <a:gd name="T7" fmla="*/ 1 h 166"/>
                <a:gd name="T8" fmla="*/ 22 w 110"/>
                <a:gd name="T9" fmla="*/ 1 h 166"/>
                <a:gd name="T10" fmla="*/ 25 w 110"/>
                <a:gd name="T11" fmla="*/ 1 h 166"/>
                <a:gd name="T12" fmla="*/ 30 w 110"/>
                <a:gd name="T13" fmla="*/ 1 h 166"/>
                <a:gd name="T14" fmla="*/ 35 w 110"/>
                <a:gd name="T15" fmla="*/ 1 h 166"/>
                <a:gd name="T16" fmla="*/ 40 w 110"/>
                <a:gd name="T17" fmla="*/ 1 h 166"/>
                <a:gd name="T18" fmla="*/ 46 w 110"/>
                <a:gd name="T19" fmla="*/ 1 h 166"/>
                <a:gd name="T20" fmla="*/ 49 w 110"/>
                <a:gd name="T21" fmla="*/ 1 h 166"/>
                <a:gd name="T22" fmla="*/ 49 w 110"/>
                <a:gd name="T23" fmla="*/ 1 h 166"/>
                <a:gd name="T24" fmla="*/ 47 w 110"/>
                <a:gd name="T25" fmla="*/ 1 h 166"/>
                <a:gd name="T26" fmla="*/ 47 w 110"/>
                <a:gd name="T27" fmla="*/ 1 h 166"/>
                <a:gd name="T28" fmla="*/ 49 w 110"/>
                <a:gd name="T29" fmla="*/ 1 h 166"/>
                <a:gd name="T30" fmla="*/ 54 w 110"/>
                <a:gd name="T31" fmla="*/ 1 h 166"/>
                <a:gd name="T32" fmla="*/ 61 w 110"/>
                <a:gd name="T33" fmla="*/ 1 h 166"/>
                <a:gd name="T34" fmla="*/ 69 w 110"/>
                <a:gd name="T35" fmla="*/ 1 h 166"/>
                <a:gd name="T36" fmla="*/ 76 w 110"/>
                <a:gd name="T37" fmla="*/ 1 h 166"/>
                <a:gd name="T38" fmla="*/ 84 w 110"/>
                <a:gd name="T39" fmla="*/ 1 h 166"/>
                <a:gd name="T40" fmla="*/ 90 w 110"/>
                <a:gd name="T41" fmla="*/ 1 h 166"/>
                <a:gd name="T42" fmla="*/ 96 w 110"/>
                <a:gd name="T43" fmla="*/ 1 h 166"/>
                <a:gd name="T44" fmla="*/ 101 w 110"/>
                <a:gd name="T45" fmla="*/ 1 h 166"/>
                <a:gd name="T46" fmla="*/ 105 w 110"/>
                <a:gd name="T47" fmla="*/ 1 h 166"/>
                <a:gd name="T48" fmla="*/ 109 w 110"/>
                <a:gd name="T49" fmla="*/ 1 h 166"/>
                <a:gd name="T50" fmla="*/ 109 w 110"/>
                <a:gd name="T51" fmla="*/ 1 h 166"/>
                <a:gd name="T52" fmla="*/ 106 w 110"/>
                <a:gd name="T53" fmla="*/ 1 h 166"/>
                <a:gd name="T54" fmla="*/ 100 w 110"/>
                <a:gd name="T55" fmla="*/ 1 h 166"/>
                <a:gd name="T56" fmla="*/ 82 w 110"/>
                <a:gd name="T57" fmla="*/ 1 h 166"/>
                <a:gd name="T58" fmla="*/ 87 w 110"/>
                <a:gd name="T59" fmla="*/ 1 h 166"/>
                <a:gd name="T60" fmla="*/ 90 w 110"/>
                <a:gd name="T61" fmla="*/ 1 h 166"/>
                <a:gd name="T62" fmla="*/ 91 w 110"/>
                <a:gd name="T63" fmla="*/ 1 h 166"/>
                <a:gd name="T64" fmla="*/ 90 w 110"/>
                <a:gd name="T65" fmla="*/ 1 h 166"/>
                <a:gd name="T66" fmla="*/ 88 w 110"/>
                <a:gd name="T67" fmla="*/ 1 h 166"/>
                <a:gd name="T68" fmla="*/ 85 w 110"/>
                <a:gd name="T69" fmla="*/ 1 h 166"/>
                <a:gd name="T70" fmla="*/ 81 w 110"/>
                <a:gd name="T71" fmla="*/ 1 h 166"/>
                <a:gd name="T72" fmla="*/ 77 w 110"/>
                <a:gd name="T73" fmla="*/ 1 h 166"/>
                <a:gd name="T74" fmla="*/ 74 w 110"/>
                <a:gd name="T75" fmla="*/ 1 h 166"/>
                <a:gd name="T76" fmla="*/ 70 w 110"/>
                <a:gd name="T77" fmla="*/ 1 h 166"/>
                <a:gd name="T78" fmla="*/ 68 w 110"/>
                <a:gd name="T79" fmla="*/ 1 h 166"/>
                <a:gd name="T80" fmla="*/ 68 w 110"/>
                <a:gd name="T81" fmla="*/ 1 h 166"/>
                <a:gd name="T82" fmla="*/ 69 w 110"/>
                <a:gd name="T83" fmla="*/ 1 h 166"/>
                <a:gd name="T84" fmla="*/ 70 w 110"/>
                <a:gd name="T85" fmla="*/ 1 h 166"/>
                <a:gd name="T86" fmla="*/ 69 w 110"/>
                <a:gd name="T87" fmla="*/ 1 h 166"/>
                <a:gd name="T88" fmla="*/ 67 w 110"/>
                <a:gd name="T89" fmla="*/ 1 h 166"/>
                <a:gd name="T90" fmla="*/ 64 w 110"/>
                <a:gd name="T91" fmla="*/ 1 h 166"/>
                <a:gd name="T92" fmla="*/ 58 w 110"/>
                <a:gd name="T93" fmla="*/ 1 h 166"/>
                <a:gd name="T94" fmla="*/ 51 w 110"/>
                <a:gd name="T95" fmla="*/ 1 h 166"/>
                <a:gd name="T96" fmla="*/ 43 w 110"/>
                <a:gd name="T97" fmla="*/ 1 h 166"/>
                <a:gd name="T98" fmla="*/ 36 w 110"/>
                <a:gd name="T99" fmla="*/ 1 h 166"/>
                <a:gd name="T100" fmla="*/ 27 w 110"/>
                <a:gd name="T101" fmla="*/ 1 h 166"/>
                <a:gd name="T102" fmla="*/ 21 w 110"/>
                <a:gd name="T103" fmla="*/ 1 h 166"/>
                <a:gd name="T104" fmla="*/ 15 w 110"/>
                <a:gd name="T105" fmla="*/ 1 h 166"/>
                <a:gd name="T106" fmla="*/ 9 w 110"/>
                <a:gd name="T107" fmla="*/ 1 h 166"/>
                <a:gd name="T108" fmla="*/ 4 w 110"/>
                <a:gd name="T109" fmla="*/ 1 h 166"/>
                <a:gd name="T110" fmla="*/ 2 w 110"/>
                <a:gd name="T111" fmla="*/ 1 h 166"/>
                <a:gd name="T112" fmla="*/ 1 w 110"/>
                <a:gd name="T113" fmla="*/ 1 h 166"/>
                <a:gd name="T114" fmla="*/ 0 w 110"/>
                <a:gd name="T115" fmla="*/ 1 h 166"/>
                <a:gd name="T116" fmla="*/ 1 w 110"/>
                <a:gd name="T117" fmla="*/ 1 h 166"/>
                <a:gd name="T118" fmla="*/ 4 w 110"/>
                <a:gd name="T119" fmla="*/ 1 h 166"/>
                <a:gd name="T120" fmla="*/ 13 w 110"/>
                <a:gd name="T121" fmla="*/ 1 h 166"/>
                <a:gd name="T122" fmla="*/ 22 w 110"/>
                <a:gd name="T123" fmla="*/ 1 h 1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"/>
                <a:gd name="T187" fmla="*/ 0 h 166"/>
                <a:gd name="T188" fmla="*/ 110 w 110"/>
                <a:gd name="T189" fmla="*/ 166 h 16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" h="166">
                  <a:moveTo>
                    <a:pt x="22" y="24"/>
                  </a:moveTo>
                  <a:lnTo>
                    <a:pt x="32" y="56"/>
                  </a:lnTo>
                  <a:lnTo>
                    <a:pt x="31" y="58"/>
                  </a:lnTo>
                  <a:lnTo>
                    <a:pt x="30" y="58"/>
                  </a:lnTo>
                  <a:lnTo>
                    <a:pt x="29" y="60"/>
                  </a:lnTo>
                  <a:lnTo>
                    <a:pt x="27" y="62"/>
                  </a:lnTo>
                  <a:lnTo>
                    <a:pt x="26" y="62"/>
                  </a:lnTo>
                  <a:lnTo>
                    <a:pt x="26" y="63"/>
                  </a:lnTo>
                  <a:lnTo>
                    <a:pt x="25" y="65"/>
                  </a:lnTo>
                  <a:lnTo>
                    <a:pt x="24" y="65"/>
                  </a:lnTo>
                  <a:lnTo>
                    <a:pt x="23" y="67"/>
                  </a:lnTo>
                  <a:lnTo>
                    <a:pt x="23" y="69"/>
                  </a:lnTo>
                  <a:lnTo>
                    <a:pt x="22" y="71"/>
                  </a:lnTo>
                  <a:lnTo>
                    <a:pt x="22" y="72"/>
                  </a:lnTo>
                  <a:lnTo>
                    <a:pt x="21" y="72"/>
                  </a:lnTo>
                  <a:lnTo>
                    <a:pt x="21" y="74"/>
                  </a:lnTo>
                  <a:lnTo>
                    <a:pt x="21" y="76"/>
                  </a:lnTo>
                  <a:lnTo>
                    <a:pt x="20" y="78"/>
                  </a:lnTo>
                  <a:lnTo>
                    <a:pt x="20" y="80"/>
                  </a:lnTo>
                  <a:lnTo>
                    <a:pt x="20" y="81"/>
                  </a:lnTo>
                  <a:lnTo>
                    <a:pt x="19" y="83"/>
                  </a:lnTo>
                  <a:lnTo>
                    <a:pt x="19" y="85"/>
                  </a:lnTo>
                  <a:lnTo>
                    <a:pt x="19" y="87"/>
                  </a:lnTo>
                  <a:lnTo>
                    <a:pt x="19" y="89"/>
                  </a:lnTo>
                  <a:lnTo>
                    <a:pt x="19" y="90"/>
                  </a:lnTo>
                  <a:lnTo>
                    <a:pt x="19" y="92"/>
                  </a:lnTo>
                  <a:lnTo>
                    <a:pt x="20" y="94"/>
                  </a:lnTo>
                  <a:lnTo>
                    <a:pt x="20" y="96"/>
                  </a:lnTo>
                  <a:lnTo>
                    <a:pt x="20" y="98"/>
                  </a:lnTo>
                  <a:lnTo>
                    <a:pt x="20" y="99"/>
                  </a:lnTo>
                  <a:lnTo>
                    <a:pt x="20" y="101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22" y="107"/>
                  </a:lnTo>
                  <a:lnTo>
                    <a:pt x="22" y="108"/>
                  </a:lnTo>
                  <a:lnTo>
                    <a:pt x="22" y="110"/>
                  </a:lnTo>
                  <a:lnTo>
                    <a:pt x="23" y="112"/>
                  </a:lnTo>
                  <a:lnTo>
                    <a:pt x="23" y="114"/>
                  </a:lnTo>
                  <a:lnTo>
                    <a:pt x="24" y="116"/>
                  </a:lnTo>
                  <a:lnTo>
                    <a:pt x="25" y="117"/>
                  </a:lnTo>
                  <a:lnTo>
                    <a:pt x="26" y="119"/>
                  </a:lnTo>
                  <a:lnTo>
                    <a:pt x="26" y="121"/>
                  </a:lnTo>
                  <a:lnTo>
                    <a:pt x="27" y="121"/>
                  </a:lnTo>
                  <a:lnTo>
                    <a:pt x="29" y="123"/>
                  </a:lnTo>
                  <a:lnTo>
                    <a:pt x="29" y="125"/>
                  </a:lnTo>
                  <a:lnTo>
                    <a:pt x="30" y="125"/>
                  </a:lnTo>
                  <a:lnTo>
                    <a:pt x="30" y="127"/>
                  </a:lnTo>
                  <a:lnTo>
                    <a:pt x="31" y="127"/>
                  </a:lnTo>
                  <a:lnTo>
                    <a:pt x="32" y="127"/>
                  </a:lnTo>
                  <a:lnTo>
                    <a:pt x="33" y="128"/>
                  </a:lnTo>
                  <a:lnTo>
                    <a:pt x="34" y="128"/>
                  </a:lnTo>
                  <a:lnTo>
                    <a:pt x="35" y="128"/>
                  </a:lnTo>
                  <a:lnTo>
                    <a:pt x="35" y="130"/>
                  </a:lnTo>
                  <a:lnTo>
                    <a:pt x="36" y="130"/>
                  </a:lnTo>
                  <a:lnTo>
                    <a:pt x="37" y="130"/>
                  </a:lnTo>
                  <a:lnTo>
                    <a:pt x="38" y="130"/>
                  </a:lnTo>
                  <a:lnTo>
                    <a:pt x="39" y="130"/>
                  </a:lnTo>
                  <a:lnTo>
                    <a:pt x="40" y="130"/>
                  </a:lnTo>
                  <a:lnTo>
                    <a:pt x="41" y="130"/>
                  </a:lnTo>
                  <a:lnTo>
                    <a:pt x="41" y="128"/>
                  </a:lnTo>
                  <a:lnTo>
                    <a:pt x="42" y="128"/>
                  </a:lnTo>
                  <a:lnTo>
                    <a:pt x="43" y="128"/>
                  </a:lnTo>
                  <a:lnTo>
                    <a:pt x="43" y="127"/>
                  </a:lnTo>
                  <a:lnTo>
                    <a:pt x="44" y="127"/>
                  </a:lnTo>
                  <a:lnTo>
                    <a:pt x="46" y="127"/>
                  </a:lnTo>
                  <a:lnTo>
                    <a:pt x="46" y="125"/>
                  </a:lnTo>
                  <a:lnTo>
                    <a:pt x="47" y="123"/>
                  </a:lnTo>
                  <a:lnTo>
                    <a:pt x="48" y="121"/>
                  </a:lnTo>
                  <a:lnTo>
                    <a:pt x="48" y="119"/>
                  </a:lnTo>
                  <a:lnTo>
                    <a:pt x="48" y="117"/>
                  </a:lnTo>
                  <a:lnTo>
                    <a:pt x="49" y="117"/>
                  </a:lnTo>
                  <a:lnTo>
                    <a:pt x="49" y="116"/>
                  </a:lnTo>
                  <a:lnTo>
                    <a:pt x="49" y="114"/>
                  </a:lnTo>
                  <a:lnTo>
                    <a:pt x="49" y="112"/>
                  </a:lnTo>
                  <a:lnTo>
                    <a:pt x="49" y="108"/>
                  </a:lnTo>
                  <a:lnTo>
                    <a:pt x="49" y="107"/>
                  </a:lnTo>
                  <a:lnTo>
                    <a:pt x="49" y="101"/>
                  </a:lnTo>
                  <a:lnTo>
                    <a:pt x="49" y="96"/>
                  </a:lnTo>
                  <a:lnTo>
                    <a:pt x="48" y="87"/>
                  </a:lnTo>
                  <a:lnTo>
                    <a:pt x="48" y="81"/>
                  </a:lnTo>
                  <a:lnTo>
                    <a:pt x="47" y="76"/>
                  </a:lnTo>
                  <a:lnTo>
                    <a:pt x="47" y="72"/>
                  </a:lnTo>
                  <a:lnTo>
                    <a:pt x="47" y="69"/>
                  </a:lnTo>
                  <a:lnTo>
                    <a:pt x="47" y="67"/>
                  </a:lnTo>
                  <a:lnTo>
                    <a:pt x="47" y="63"/>
                  </a:lnTo>
                  <a:lnTo>
                    <a:pt x="47" y="60"/>
                  </a:lnTo>
                  <a:lnTo>
                    <a:pt x="47" y="56"/>
                  </a:lnTo>
                  <a:lnTo>
                    <a:pt x="47" y="54"/>
                  </a:lnTo>
                  <a:lnTo>
                    <a:pt x="47" y="51"/>
                  </a:lnTo>
                  <a:lnTo>
                    <a:pt x="47" y="49"/>
                  </a:lnTo>
                  <a:lnTo>
                    <a:pt x="47" y="45"/>
                  </a:lnTo>
                  <a:lnTo>
                    <a:pt x="47" y="44"/>
                  </a:lnTo>
                  <a:lnTo>
                    <a:pt x="47" y="40"/>
                  </a:lnTo>
                  <a:lnTo>
                    <a:pt x="48" y="38"/>
                  </a:lnTo>
                  <a:lnTo>
                    <a:pt x="48" y="36"/>
                  </a:lnTo>
                  <a:lnTo>
                    <a:pt x="48" y="35"/>
                  </a:lnTo>
                  <a:lnTo>
                    <a:pt x="49" y="33"/>
                  </a:lnTo>
                  <a:lnTo>
                    <a:pt x="49" y="31"/>
                  </a:lnTo>
                  <a:lnTo>
                    <a:pt x="49" y="29"/>
                  </a:lnTo>
                  <a:lnTo>
                    <a:pt x="50" y="27"/>
                  </a:lnTo>
                  <a:lnTo>
                    <a:pt x="50" y="26"/>
                  </a:lnTo>
                  <a:lnTo>
                    <a:pt x="51" y="22"/>
                  </a:lnTo>
                  <a:lnTo>
                    <a:pt x="52" y="20"/>
                  </a:lnTo>
                  <a:lnTo>
                    <a:pt x="53" y="18"/>
                  </a:lnTo>
                  <a:lnTo>
                    <a:pt x="54" y="17"/>
                  </a:lnTo>
                  <a:lnTo>
                    <a:pt x="55" y="15"/>
                  </a:lnTo>
                  <a:lnTo>
                    <a:pt x="56" y="13"/>
                  </a:lnTo>
                  <a:lnTo>
                    <a:pt x="57" y="11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60" y="8"/>
                  </a:lnTo>
                  <a:lnTo>
                    <a:pt x="61" y="6"/>
                  </a:lnTo>
                  <a:lnTo>
                    <a:pt x="64" y="6"/>
                  </a:lnTo>
                  <a:lnTo>
                    <a:pt x="65" y="4"/>
                  </a:lnTo>
                  <a:lnTo>
                    <a:pt x="66" y="4"/>
                  </a:lnTo>
                  <a:lnTo>
                    <a:pt x="67" y="4"/>
                  </a:lnTo>
                  <a:lnTo>
                    <a:pt x="68" y="2"/>
                  </a:lnTo>
                  <a:lnTo>
                    <a:pt x="69" y="2"/>
                  </a:lnTo>
                  <a:lnTo>
                    <a:pt x="70" y="2"/>
                  </a:lnTo>
                  <a:lnTo>
                    <a:pt x="71" y="2"/>
                  </a:lnTo>
                  <a:lnTo>
                    <a:pt x="72" y="2"/>
                  </a:lnTo>
                  <a:lnTo>
                    <a:pt x="73" y="2"/>
                  </a:lnTo>
                  <a:lnTo>
                    <a:pt x="74" y="0"/>
                  </a:lnTo>
                  <a:lnTo>
                    <a:pt x="75" y="2"/>
                  </a:lnTo>
                  <a:lnTo>
                    <a:pt x="76" y="2"/>
                  </a:lnTo>
                  <a:lnTo>
                    <a:pt x="77" y="2"/>
                  </a:lnTo>
                  <a:lnTo>
                    <a:pt x="79" y="2"/>
                  </a:lnTo>
                  <a:lnTo>
                    <a:pt x="80" y="2"/>
                  </a:lnTo>
                  <a:lnTo>
                    <a:pt x="81" y="2"/>
                  </a:lnTo>
                  <a:lnTo>
                    <a:pt x="82" y="2"/>
                  </a:lnTo>
                  <a:lnTo>
                    <a:pt x="83" y="4"/>
                  </a:lnTo>
                  <a:lnTo>
                    <a:pt x="84" y="4"/>
                  </a:lnTo>
                  <a:lnTo>
                    <a:pt x="85" y="6"/>
                  </a:lnTo>
                  <a:lnTo>
                    <a:pt x="86" y="6"/>
                  </a:lnTo>
                  <a:lnTo>
                    <a:pt x="87" y="6"/>
                  </a:lnTo>
                  <a:lnTo>
                    <a:pt x="88" y="8"/>
                  </a:lnTo>
                  <a:lnTo>
                    <a:pt x="89" y="8"/>
                  </a:lnTo>
                  <a:lnTo>
                    <a:pt x="90" y="9"/>
                  </a:lnTo>
                  <a:lnTo>
                    <a:pt x="91" y="11"/>
                  </a:lnTo>
                  <a:lnTo>
                    <a:pt x="92" y="13"/>
                  </a:lnTo>
                  <a:lnTo>
                    <a:pt x="93" y="15"/>
                  </a:lnTo>
                  <a:lnTo>
                    <a:pt x="94" y="15"/>
                  </a:lnTo>
                  <a:lnTo>
                    <a:pt x="96" y="17"/>
                  </a:lnTo>
                  <a:lnTo>
                    <a:pt x="96" y="18"/>
                  </a:lnTo>
                  <a:lnTo>
                    <a:pt x="97" y="20"/>
                  </a:lnTo>
                  <a:lnTo>
                    <a:pt x="98" y="22"/>
                  </a:lnTo>
                  <a:lnTo>
                    <a:pt x="99" y="24"/>
                  </a:lnTo>
                  <a:lnTo>
                    <a:pt x="100" y="26"/>
                  </a:lnTo>
                  <a:lnTo>
                    <a:pt x="101" y="27"/>
                  </a:lnTo>
                  <a:lnTo>
                    <a:pt x="101" y="29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3" y="36"/>
                  </a:lnTo>
                  <a:lnTo>
                    <a:pt x="104" y="38"/>
                  </a:lnTo>
                  <a:lnTo>
                    <a:pt x="104" y="40"/>
                  </a:lnTo>
                  <a:lnTo>
                    <a:pt x="105" y="42"/>
                  </a:lnTo>
                  <a:lnTo>
                    <a:pt x="105" y="45"/>
                  </a:lnTo>
                  <a:lnTo>
                    <a:pt x="106" y="47"/>
                  </a:lnTo>
                  <a:lnTo>
                    <a:pt x="107" y="51"/>
                  </a:lnTo>
                  <a:lnTo>
                    <a:pt x="107" y="54"/>
                  </a:lnTo>
                  <a:lnTo>
                    <a:pt x="108" y="58"/>
                  </a:lnTo>
                  <a:lnTo>
                    <a:pt x="108" y="62"/>
                  </a:lnTo>
                  <a:lnTo>
                    <a:pt x="109" y="65"/>
                  </a:lnTo>
                  <a:lnTo>
                    <a:pt x="109" y="69"/>
                  </a:lnTo>
                  <a:lnTo>
                    <a:pt x="109" y="72"/>
                  </a:lnTo>
                  <a:lnTo>
                    <a:pt x="110" y="76"/>
                  </a:lnTo>
                  <a:lnTo>
                    <a:pt x="110" y="80"/>
                  </a:lnTo>
                  <a:lnTo>
                    <a:pt x="110" y="83"/>
                  </a:lnTo>
                  <a:lnTo>
                    <a:pt x="110" y="85"/>
                  </a:lnTo>
                  <a:lnTo>
                    <a:pt x="110" y="89"/>
                  </a:lnTo>
                  <a:lnTo>
                    <a:pt x="109" y="92"/>
                  </a:lnTo>
                  <a:lnTo>
                    <a:pt x="109" y="94"/>
                  </a:lnTo>
                  <a:lnTo>
                    <a:pt x="109" y="98"/>
                  </a:lnTo>
                  <a:lnTo>
                    <a:pt x="108" y="99"/>
                  </a:lnTo>
                  <a:lnTo>
                    <a:pt x="108" y="101"/>
                  </a:lnTo>
                  <a:lnTo>
                    <a:pt x="108" y="103"/>
                  </a:lnTo>
                  <a:lnTo>
                    <a:pt x="107" y="105"/>
                  </a:lnTo>
                  <a:lnTo>
                    <a:pt x="106" y="107"/>
                  </a:lnTo>
                  <a:lnTo>
                    <a:pt x="105" y="110"/>
                  </a:lnTo>
                  <a:lnTo>
                    <a:pt x="105" y="112"/>
                  </a:lnTo>
                  <a:lnTo>
                    <a:pt x="104" y="114"/>
                  </a:lnTo>
                  <a:lnTo>
                    <a:pt x="103" y="116"/>
                  </a:lnTo>
                  <a:lnTo>
                    <a:pt x="102" y="117"/>
                  </a:lnTo>
                  <a:lnTo>
                    <a:pt x="101" y="119"/>
                  </a:lnTo>
                  <a:lnTo>
                    <a:pt x="100" y="121"/>
                  </a:lnTo>
                  <a:lnTo>
                    <a:pt x="98" y="123"/>
                  </a:lnTo>
                  <a:lnTo>
                    <a:pt x="97" y="125"/>
                  </a:lnTo>
                  <a:lnTo>
                    <a:pt x="96" y="127"/>
                  </a:lnTo>
                  <a:lnTo>
                    <a:pt x="93" y="128"/>
                  </a:lnTo>
                  <a:lnTo>
                    <a:pt x="92" y="130"/>
                  </a:lnTo>
                  <a:lnTo>
                    <a:pt x="90" y="130"/>
                  </a:lnTo>
                  <a:lnTo>
                    <a:pt x="82" y="98"/>
                  </a:lnTo>
                  <a:lnTo>
                    <a:pt x="83" y="96"/>
                  </a:lnTo>
                  <a:lnTo>
                    <a:pt x="84" y="96"/>
                  </a:lnTo>
                  <a:lnTo>
                    <a:pt x="85" y="94"/>
                  </a:lnTo>
                  <a:lnTo>
                    <a:pt x="86" y="92"/>
                  </a:lnTo>
                  <a:lnTo>
                    <a:pt x="87" y="92"/>
                  </a:lnTo>
                  <a:lnTo>
                    <a:pt x="87" y="90"/>
                  </a:lnTo>
                  <a:lnTo>
                    <a:pt x="88" y="90"/>
                  </a:lnTo>
                  <a:lnTo>
                    <a:pt x="88" y="89"/>
                  </a:lnTo>
                  <a:lnTo>
                    <a:pt x="89" y="87"/>
                  </a:lnTo>
                  <a:lnTo>
                    <a:pt x="90" y="85"/>
                  </a:lnTo>
                  <a:lnTo>
                    <a:pt x="90" y="83"/>
                  </a:lnTo>
                  <a:lnTo>
                    <a:pt x="90" y="81"/>
                  </a:lnTo>
                  <a:lnTo>
                    <a:pt x="91" y="81"/>
                  </a:lnTo>
                  <a:lnTo>
                    <a:pt x="91" y="80"/>
                  </a:lnTo>
                  <a:lnTo>
                    <a:pt x="91" y="78"/>
                  </a:lnTo>
                  <a:lnTo>
                    <a:pt x="91" y="76"/>
                  </a:lnTo>
                  <a:lnTo>
                    <a:pt x="91" y="74"/>
                  </a:lnTo>
                  <a:lnTo>
                    <a:pt x="91" y="72"/>
                  </a:lnTo>
                  <a:lnTo>
                    <a:pt x="91" y="71"/>
                  </a:lnTo>
                  <a:lnTo>
                    <a:pt x="91" y="69"/>
                  </a:lnTo>
                  <a:lnTo>
                    <a:pt x="91" y="67"/>
                  </a:lnTo>
                  <a:lnTo>
                    <a:pt x="91" y="65"/>
                  </a:lnTo>
                  <a:lnTo>
                    <a:pt x="90" y="65"/>
                  </a:lnTo>
                  <a:lnTo>
                    <a:pt x="90" y="63"/>
                  </a:lnTo>
                  <a:lnTo>
                    <a:pt x="90" y="62"/>
                  </a:lnTo>
                  <a:lnTo>
                    <a:pt x="90" y="60"/>
                  </a:lnTo>
                  <a:lnTo>
                    <a:pt x="89" y="58"/>
                  </a:lnTo>
                  <a:lnTo>
                    <a:pt x="89" y="56"/>
                  </a:lnTo>
                  <a:lnTo>
                    <a:pt x="88" y="54"/>
                  </a:lnTo>
                  <a:lnTo>
                    <a:pt x="88" y="53"/>
                  </a:lnTo>
                  <a:lnTo>
                    <a:pt x="88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6" y="47"/>
                  </a:lnTo>
                  <a:lnTo>
                    <a:pt x="86" y="45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4" y="42"/>
                  </a:lnTo>
                  <a:lnTo>
                    <a:pt x="83" y="40"/>
                  </a:lnTo>
                  <a:lnTo>
                    <a:pt x="82" y="38"/>
                  </a:lnTo>
                  <a:lnTo>
                    <a:pt x="81" y="36"/>
                  </a:lnTo>
                  <a:lnTo>
                    <a:pt x="80" y="36"/>
                  </a:lnTo>
                  <a:lnTo>
                    <a:pt x="79" y="35"/>
                  </a:lnTo>
                  <a:lnTo>
                    <a:pt x="77" y="35"/>
                  </a:lnTo>
                  <a:lnTo>
                    <a:pt x="76" y="35"/>
                  </a:lnTo>
                  <a:lnTo>
                    <a:pt x="75" y="35"/>
                  </a:lnTo>
                  <a:lnTo>
                    <a:pt x="74" y="35"/>
                  </a:lnTo>
                  <a:lnTo>
                    <a:pt x="73" y="36"/>
                  </a:lnTo>
                  <a:lnTo>
                    <a:pt x="72" y="36"/>
                  </a:lnTo>
                  <a:lnTo>
                    <a:pt x="71" y="38"/>
                  </a:lnTo>
                  <a:lnTo>
                    <a:pt x="70" y="38"/>
                  </a:lnTo>
                  <a:lnTo>
                    <a:pt x="70" y="40"/>
                  </a:lnTo>
                  <a:lnTo>
                    <a:pt x="69" y="40"/>
                  </a:lnTo>
                  <a:lnTo>
                    <a:pt x="69" y="42"/>
                  </a:lnTo>
                  <a:lnTo>
                    <a:pt x="69" y="44"/>
                  </a:lnTo>
                  <a:lnTo>
                    <a:pt x="68" y="44"/>
                  </a:lnTo>
                  <a:lnTo>
                    <a:pt x="68" y="47"/>
                  </a:lnTo>
                  <a:lnTo>
                    <a:pt x="68" y="49"/>
                  </a:lnTo>
                  <a:lnTo>
                    <a:pt x="68" y="51"/>
                  </a:lnTo>
                  <a:lnTo>
                    <a:pt x="68" y="53"/>
                  </a:lnTo>
                  <a:lnTo>
                    <a:pt x="68" y="56"/>
                  </a:lnTo>
                  <a:lnTo>
                    <a:pt x="68" y="58"/>
                  </a:lnTo>
                  <a:lnTo>
                    <a:pt x="68" y="60"/>
                  </a:lnTo>
                  <a:lnTo>
                    <a:pt x="68" y="62"/>
                  </a:lnTo>
                  <a:lnTo>
                    <a:pt x="68" y="65"/>
                  </a:lnTo>
                  <a:lnTo>
                    <a:pt x="68" y="67"/>
                  </a:lnTo>
                  <a:lnTo>
                    <a:pt x="68" y="71"/>
                  </a:lnTo>
                  <a:lnTo>
                    <a:pt x="68" y="72"/>
                  </a:lnTo>
                  <a:lnTo>
                    <a:pt x="69" y="76"/>
                  </a:lnTo>
                  <a:lnTo>
                    <a:pt x="69" y="80"/>
                  </a:lnTo>
                  <a:lnTo>
                    <a:pt x="69" y="83"/>
                  </a:lnTo>
                  <a:lnTo>
                    <a:pt x="69" y="87"/>
                  </a:lnTo>
                  <a:lnTo>
                    <a:pt x="70" y="89"/>
                  </a:lnTo>
                  <a:lnTo>
                    <a:pt x="70" y="92"/>
                  </a:lnTo>
                  <a:lnTo>
                    <a:pt x="70" y="96"/>
                  </a:lnTo>
                  <a:lnTo>
                    <a:pt x="70" y="98"/>
                  </a:lnTo>
                  <a:lnTo>
                    <a:pt x="70" y="103"/>
                  </a:lnTo>
                  <a:lnTo>
                    <a:pt x="70" y="108"/>
                  </a:lnTo>
                  <a:lnTo>
                    <a:pt x="70" y="112"/>
                  </a:lnTo>
                  <a:lnTo>
                    <a:pt x="70" y="117"/>
                  </a:lnTo>
                  <a:lnTo>
                    <a:pt x="70" y="121"/>
                  </a:lnTo>
                  <a:lnTo>
                    <a:pt x="70" y="123"/>
                  </a:lnTo>
                  <a:lnTo>
                    <a:pt x="70" y="125"/>
                  </a:lnTo>
                  <a:lnTo>
                    <a:pt x="69" y="127"/>
                  </a:lnTo>
                  <a:lnTo>
                    <a:pt x="69" y="128"/>
                  </a:lnTo>
                  <a:lnTo>
                    <a:pt x="69" y="130"/>
                  </a:lnTo>
                  <a:lnTo>
                    <a:pt x="68" y="132"/>
                  </a:lnTo>
                  <a:lnTo>
                    <a:pt x="68" y="134"/>
                  </a:lnTo>
                  <a:lnTo>
                    <a:pt x="68" y="136"/>
                  </a:lnTo>
                  <a:lnTo>
                    <a:pt x="67" y="137"/>
                  </a:lnTo>
                  <a:lnTo>
                    <a:pt x="67" y="139"/>
                  </a:lnTo>
                  <a:lnTo>
                    <a:pt x="66" y="139"/>
                  </a:lnTo>
                  <a:lnTo>
                    <a:pt x="66" y="141"/>
                  </a:lnTo>
                  <a:lnTo>
                    <a:pt x="65" y="143"/>
                  </a:lnTo>
                  <a:lnTo>
                    <a:pt x="65" y="145"/>
                  </a:lnTo>
                  <a:lnTo>
                    <a:pt x="64" y="146"/>
                  </a:lnTo>
                  <a:lnTo>
                    <a:pt x="63" y="148"/>
                  </a:lnTo>
                  <a:lnTo>
                    <a:pt x="63" y="150"/>
                  </a:lnTo>
                  <a:lnTo>
                    <a:pt x="61" y="150"/>
                  </a:lnTo>
                  <a:lnTo>
                    <a:pt x="60" y="152"/>
                  </a:lnTo>
                  <a:lnTo>
                    <a:pt x="59" y="154"/>
                  </a:lnTo>
                  <a:lnTo>
                    <a:pt x="58" y="155"/>
                  </a:lnTo>
                  <a:lnTo>
                    <a:pt x="57" y="155"/>
                  </a:lnTo>
                  <a:lnTo>
                    <a:pt x="56" y="157"/>
                  </a:lnTo>
                  <a:lnTo>
                    <a:pt x="55" y="157"/>
                  </a:lnTo>
                  <a:lnTo>
                    <a:pt x="54" y="159"/>
                  </a:lnTo>
                  <a:lnTo>
                    <a:pt x="53" y="159"/>
                  </a:lnTo>
                  <a:lnTo>
                    <a:pt x="52" y="161"/>
                  </a:lnTo>
                  <a:lnTo>
                    <a:pt x="51" y="161"/>
                  </a:lnTo>
                  <a:lnTo>
                    <a:pt x="50" y="163"/>
                  </a:lnTo>
                  <a:lnTo>
                    <a:pt x="49" y="163"/>
                  </a:lnTo>
                  <a:lnTo>
                    <a:pt x="48" y="164"/>
                  </a:lnTo>
                  <a:lnTo>
                    <a:pt x="47" y="164"/>
                  </a:lnTo>
                  <a:lnTo>
                    <a:pt x="46" y="164"/>
                  </a:lnTo>
                  <a:lnTo>
                    <a:pt x="44" y="164"/>
                  </a:lnTo>
                  <a:lnTo>
                    <a:pt x="43" y="164"/>
                  </a:lnTo>
                  <a:lnTo>
                    <a:pt x="42" y="166"/>
                  </a:lnTo>
                  <a:lnTo>
                    <a:pt x="41" y="166"/>
                  </a:lnTo>
                  <a:lnTo>
                    <a:pt x="40" y="166"/>
                  </a:lnTo>
                  <a:lnTo>
                    <a:pt x="39" y="166"/>
                  </a:lnTo>
                  <a:lnTo>
                    <a:pt x="38" y="166"/>
                  </a:lnTo>
                  <a:lnTo>
                    <a:pt x="37" y="166"/>
                  </a:lnTo>
                  <a:lnTo>
                    <a:pt x="36" y="166"/>
                  </a:lnTo>
                  <a:lnTo>
                    <a:pt x="35" y="164"/>
                  </a:lnTo>
                  <a:lnTo>
                    <a:pt x="34" y="164"/>
                  </a:lnTo>
                  <a:lnTo>
                    <a:pt x="33" y="164"/>
                  </a:lnTo>
                  <a:lnTo>
                    <a:pt x="31" y="164"/>
                  </a:lnTo>
                  <a:lnTo>
                    <a:pt x="30" y="164"/>
                  </a:lnTo>
                  <a:lnTo>
                    <a:pt x="29" y="163"/>
                  </a:lnTo>
                  <a:lnTo>
                    <a:pt x="27" y="163"/>
                  </a:lnTo>
                  <a:lnTo>
                    <a:pt x="26" y="163"/>
                  </a:lnTo>
                  <a:lnTo>
                    <a:pt x="25" y="161"/>
                  </a:lnTo>
                  <a:lnTo>
                    <a:pt x="24" y="161"/>
                  </a:lnTo>
                  <a:lnTo>
                    <a:pt x="23" y="159"/>
                  </a:lnTo>
                  <a:lnTo>
                    <a:pt x="22" y="159"/>
                  </a:lnTo>
                  <a:lnTo>
                    <a:pt x="22" y="157"/>
                  </a:lnTo>
                  <a:lnTo>
                    <a:pt x="21" y="155"/>
                  </a:lnTo>
                  <a:lnTo>
                    <a:pt x="20" y="155"/>
                  </a:lnTo>
                  <a:lnTo>
                    <a:pt x="19" y="154"/>
                  </a:lnTo>
                  <a:lnTo>
                    <a:pt x="18" y="152"/>
                  </a:lnTo>
                  <a:lnTo>
                    <a:pt x="17" y="150"/>
                  </a:lnTo>
                  <a:lnTo>
                    <a:pt x="16" y="150"/>
                  </a:lnTo>
                  <a:lnTo>
                    <a:pt x="16" y="148"/>
                  </a:lnTo>
                  <a:lnTo>
                    <a:pt x="15" y="146"/>
                  </a:lnTo>
                  <a:lnTo>
                    <a:pt x="14" y="145"/>
                  </a:lnTo>
                  <a:lnTo>
                    <a:pt x="13" y="143"/>
                  </a:lnTo>
                  <a:lnTo>
                    <a:pt x="12" y="141"/>
                  </a:lnTo>
                  <a:lnTo>
                    <a:pt x="12" y="139"/>
                  </a:lnTo>
                  <a:lnTo>
                    <a:pt x="10" y="137"/>
                  </a:lnTo>
                  <a:lnTo>
                    <a:pt x="9" y="136"/>
                  </a:lnTo>
                  <a:lnTo>
                    <a:pt x="9" y="132"/>
                  </a:lnTo>
                  <a:lnTo>
                    <a:pt x="8" y="130"/>
                  </a:lnTo>
                  <a:lnTo>
                    <a:pt x="7" y="128"/>
                  </a:lnTo>
                  <a:lnTo>
                    <a:pt x="7" y="125"/>
                  </a:lnTo>
                  <a:lnTo>
                    <a:pt x="6" y="123"/>
                  </a:lnTo>
                  <a:lnTo>
                    <a:pt x="6" y="121"/>
                  </a:lnTo>
                  <a:lnTo>
                    <a:pt x="5" y="117"/>
                  </a:lnTo>
                  <a:lnTo>
                    <a:pt x="4" y="116"/>
                  </a:lnTo>
                  <a:lnTo>
                    <a:pt x="4" y="114"/>
                  </a:lnTo>
                  <a:lnTo>
                    <a:pt x="4" y="112"/>
                  </a:lnTo>
                  <a:lnTo>
                    <a:pt x="3" y="110"/>
                  </a:lnTo>
                  <a:lnTo>
                    <a:pt x="3" y="108"/>
                  </a:lnTo>
                  <a:lnTo>
                    <a:pt x="3" y="105"/>
                  </a:lnTo>
                  <a:lnTo>
                    <a:pt x="2" y="103"/>
                  </a:lnTo>
                  <a:lnTo>
                    <a:pt x="2" y="101"/>
                  </a:lnTo>
                  <a:lnTo>
                    <a:pt x="2" y="99"/>
                  </a:lnTo>
                  <a:lnTo>
                    <a:pt x="1" y="98"/>
                  </a:lnTo>
                  <a:lnTo>
                    <a:pt x="1" y="96"/>
                  </a:lnTo>
                  <a:lnTo>
                    <a:pt x="1" y="94"/>
                  </a:lnTo>
                  <a:lnTo>
                    <a:pt x="1" y="92"/>
                  </a:lnTo>
                  <a:lnTo>
                    <a:pt x="1" y="90"/>
                  </a:lnTo>
                  <a:lnTo>
                    <a:pt x="1" y="89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0" y="81"/>
                  </a:lnTo>
                  <a:lnTo>
                    <a:pt x="0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1" y="72"/>
                  </a:lnTo>
                  <a:lnTo>
                    <a:pt x="1" y="71"/>
                  </a:lnTo>
                  <a:lnTo>
                    <a:pt x="1" y="69"/>
                  </a:lnTo>
                  <a:lnTo>
                    <a:pt x="1" y="67"/>
                  </a:lnTo>
                  <a:lnTo>
                    <a:pt x="1" y="65"/>
                  </a:lnTo>
                  <a:lnTo>
                    <a:pt x="2" y="63"/>
                  </a:lnTo>
                  <a:lnTo>
                    <a:pt x="2" y="62"/>
                  </a:lnTo>
                  <a:lnTo>
                    <a:pt x="3" y="58"/>
                  </a:lnTo>
                  <a:lnTo>
                    <a:pt x="3" y="56"/>
                  </a:lnTo>
                  <a:lnTo>
                    <a:pt x="4" y="53"/>
                  </a:lnTo>
                  <a:lnTo>
                    <a:pt x="5" y="51"/>
                  </a:lnTo>
                  <a:lnTo>
                    <a:pt x="6" y="47"/>
                  </a:lnTo>
                  <a:lnTo>
                    <a:pt x="7" y="45"/>
                  </a:lnTo>
                  <a:lnTo>
                    <a:pt x="8" y="44"/>
                  </a:lnTo>
                  <a:lnTo>
                    <a:pt x="9" y="40"/>
                  </a:lnTo>
                  <a:lnTo>
                    <a:pt x="10" y="38"/>
                  </a:lnTo>
                  <a:lnTo>
                    <a:pt x="13" y="36"/>
                  </a:lnTo>
                  <a:lnTo>
                    <a:pt x="14" y="35"/>
                  </a:lnTo>
                  <a:lnTo>
                    <a:pt x="16" y="33"/>
                  </a:lnTo>
                  <a:lnTo>
                    <a:pt x="17" y="31"/>
                  </a:lnTo>
                  <a:lnTo>
                    <a:pt x="19" y="27"/>
                  </a:lnTo>
                  <a:lnTo>
                    <a:pt x="21" y="26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gray">
            <a:xfrm>
              <a:off x="2419" y="2643"/>
              <a:ext cx="108" cy="87"/>
            </a:xfrm>
            <a:custGeom>
              <a:avLst/>
              <a:gdLst>
                <a:gd name="T0" fmla="*/ 57 w 108"/>
                <a:gd name="T1" fmla="*/ 0 h 175"/>
                <a:gd name="T2" fmla="*/ 45 w 108"/>
                <a:gd name="T3" fmla="*/ 0 h 175"/>
                <a:gd name="T4" fmla="*/ 35 w 108"/>
                <a:gd name="T5" fmla="*/ 0 h 175"/>
                <a:gd name="T6" fmla="*/ 25 w 108"/>
                <a:gd name="T7" fmla="*/ 0 h 175"/>
                <a:gd name="T8" fmla="*/ 16 w 108"/>
                <a:gd name="T9" fmla="*/ 0 h 175"/>
                <a:gd name="T10" fmla="*/ 9 w 108"/>
                <a:gd name="T11" fmla="*/ 0 h 175"/>
                <a:gd name="T12" fmla="*/ 6 w 108"/>
                <a:gd name="T13" fmla="*/ 0 h 175"/>
                <a:gd name="T14" fmla="*/ 3 w 108"/>
                <a:gd name="T15" fmla="*/ 0 h 175"/>
                <a:gd name="T16" fmla="*/ 2 w 108"/>
                <a:gd name="T17" fmla="*/ 0 h 175"/>
                <a:gd name="T18" fmla="*/ 0 w 108"/>
                <a:gd name="T19" fmla="*/ 0 h 175"/>
                <a:gd name="T20" fmla="*/ 2 w 108"/>
                <a:gd name="T21" fmla="*/ 0 h 175"/>
                <a:gd name="T22" fmla="*/ 3 w 108"/>
                <a:gd name="T23" fmla="*/ 0 h 175"/>
                <a:gd name="T24" fmla="*/ 6 w 108"/>
                <a:gd name="T25" fmla="*/ 0 h 175"/>
                <a:gd name="T26" fmla="*/ 10 w 108"/>
                <a:gd name="T27" fmla="*/ 0 h 175"/>
                <a:gd name="T28" fmla="*/ 15 w 108"/>
                <a:gd name="T29" fmla="*/ 0 h 175"/>
                <a:gd name="T30" fmla="*/ 22 w 108"/>
                <a:gd name="T31" fmla="*/ 0 h 175"/>
                <a:gd name="T32" fmla="*/ 29 w 108"/>
                <a:gd name="T33" fmla="*/ 0 h 175"/>
                <a:gd name="T34" fmla="*/ 37 w 108"/>
                <a:gd name="T35" fmla="*/ 0 h 175"/>
                <a:gd name="T36" fmla="*/ 44 w 108"/>
                <a:gd name="T37" fmla="*/ 0 h 175"/>
                <a:gd name="T38" fmla="*/ 53 w 108"/>
                <a:gd name="T39" fmla="*/ 0 h 175"/>
                <a:gd name="T40" fmla="*/ 60 w 108"/>
                <a:gd name="T41" fmla="*/ 0 h 175"/>
                <a:gd name="T42" fmla="*/ 67 w 108"/>
                <a:gd name="T43" fmla="*/ 0 h 175"/>
                <a:gd name="T44" fmla="*/ 74 w 108"/>
                <a:gd name="T45" fmla="*/ 0 h 175"/>
                <a:gd name="T46" fmla="*/ 81 w 108"/>
                <a:gd name="T47" fmla="*/ 0 h 175"/>
                <a:gd name="T48" fmla="*/ 87 w 108"/>
                <a:gd name="T49" fmla="*/ 0 h 175"/>
                <a:gd name="T50" fmla="*/ 93 w 108"/>
                <a:gd name="T51" fmla="*/ 0 h 175"/>
                <a:gd name="T52" fmla="*/ 98 w 108"/>
                <a:gd name="T53" fmla="*/ 0 h 175"/>
                <a:gd name="T54" fmla="*/ 102 w 108"/>
                <a:gd name="T55" fmla="*/ 0 h 175"/>
                <a:gd name="T56" fmla="*/ 105 w 108"/>
                <a:gd name="T57" fmla="*/ 0 h 175"/>
                <a:gd name="T58" fmla="*/ 107 w 108"/>
                <a:gd name="T59" fmla="*/ 0 h 175"/>
                <a:gd name="T60" fmla="*/ 108 w 108"/>
                <a:gd name="T61" fmla="*/ 0 h 175"/>
                <a:gd name="T62" fmla="*/ 108 w 108"/>
                <a:gd name="T63" fmla="*/ 0 h 175"/>
                <a:gd name="T64" fmla="*/ 107 w 108"/>
                <a:gd name="T65" fmla="*/ 0 h 175"/>
                <a:gd name="T66" fmla="*/ 105 w 108"/>
                <a:gd name="T67" fmla="*/ 0 h 175"/>
                <a:gd name="T68" fmla="*/ 99 w 108"/>
                <a:gd name="T69" fmla="*/ 0 h 175"/>
                <a:gd name="T70" fmla="*/ 86 w 108"/>
                <a:gd name="T71" fmla="*/ 0 h 175"/>
                <a:gd name="T72" fmla="*/ 88 w 108"/>
                <a:gd name="T73" fmla="*/ 0 h 175"/>
                <a:gd name="T74" fmla="*/ 88 w 108"/>
                <a:gd name="T75" fmla="*/ 0 h 175"/>
                <a:gd name="T76" fmla="*/ 87 w 108"/>
                <a:gd name="T77" fmla="*/ 0 h 175"/>
                <a:gd name="T78" fmla="*/ 85 w 108"/>
                <a:gd name="T79" fmla="*/ 0 h 175"/>
                <a:gd name="T80" fmla="*/ 80 w 108"/>
                <a:gd name="T81" fmla="*/ 0 h 175"/>
                <a:gd name="T82" fmla="*/ 74 w 108"/>
                <a:gd name="T83" fmla="*/ 0 h 175"/>
                <a:gd name="T84" fmla="*/ 66 w 108"/>
                <a:gd name="T85" fmla="*/ 0 h 175"/>
                <a:gd name="T86" fmla="*/ 57 w 108"/>
                <a:gd name="T87" fmla="*/ 0 h 175"/>
                <a:gd name="T88" fmla="*/ 47 w 108"/>
                <a:gd name="T89" fmla="*/ 0 h 175"/>
                <a:gd name="T90" fmla="*/ 37 w 108"/>
                <a:gd name="T91" fmla="*/ 0 h 175"/>
                <a:gd name="T92" fmla="*/ 27 w 108"/>
                <a:gd name="T93" fmla="*/ 0 h 175"/>
                <a:gd name="T94" fmla="*/ 22 w 108"/>
                <a:gd name="T95" fmla="*/ 0 h 175"/>
                <a:gd name="T96" fmla="*/ 20 w 108"/>
                <a:gd name="T97" fmla="*/ 0 h 175"/>
                <a:gd name="T98" fmla="*/ 21 w 108"/>
                <a:gd name="T99" fmla="*/ 0 h 175"/>
                <a:gd name="T100" fmla="*/ 24 w 108"/>
                <a:gd name="T101" fmla="*/ 0 h 175"/>
                <a:gd name="T102" fmla="*/ 28 w 108"/>
                <a:gd name="T103" fmla="*/ 0 h 175"/>
                <a:gd name="T104" fmla="*/ 33 w 108"/>
                <a:gd name="T105" fmla="*/ 0 h 175"/>
                <a:gd name="T106" fmla="*/ 39 w 108"/>
                <a:gd name="T107" fmla="*/ 0 h 175"/>
                <a:gd name="T108" fmla="*/ 46 w 108"/>
                <a:gd name="T109" fmla="*/ 0 h 175"/>
                <a:gd name="T110" fmla="*/ 54 w 108"/>
                <a:gd name="T111" fmla="*/ 0 h 1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8"/>
                <a:gd name="T169" fmla="*/ 0 h 175"/>
                <a:gd name="T170" fmla="*/ 108 w 108"/>
                <a:gd name="T171" fmla="*/ 175 h 1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8" h="175">
                  <a:moveTo>
                    <a:pt x="57" y="133"/>
                  </a:moveTo>
                  <a:lnTo>
                    <a:pt x="64" y="168"/>
                  </a:lnTo>
                  <a:lnTo>
                    <a:pt x="62" y="169"/>
                  </a:lnTo>
                  <a:lnTo>
                    <a:pt x="60" y="171"/>
                  </a:lnTo>
                  <a:lnTo>
                    <a:pt x="58" y="171"/>
                  </a:lnTo>
                  <a:lnTo>
                    <a:pt x="57" y="173"/>
                  </a:lnTo>
                  <a:lnTo>
                    <a:pt x="55" y="173"/>
                  </a:lnTo>
                  <a:lnTo>
                    <a:pt x="53" y="175"/>
                  </a:lnTo>
                  <a:lnTo>
                    <a:pt x="50" y="175"/>
                  </a:lnTo>
                  <a:lnTo>
                    <a:pt x="48" y="175"/>
                  </a:lnTo>
                  <a:lnTo>
                    <a:pt x="47" y="175"/>
                  </a:lnTo>
                  <a:lnTo>
                    <a:pt x="45" y="175"/>
                  </a:lnTo>
                  <a:lnTo>
                    <a:pt x="43" y="175"/>
                  </a:lnTo>
                  <a:lnTo>
                    <a:pt x="41" y="175"/>
                  </a:lnTo>
                  <a:lnTo>
                    <a:pt x="40" y="175"/>
                  </a:lnTo>
                  <a:lnTo>
                    <a:pt x="38" y="175"/>
                  </a:lnTo>
                  <a:lnTo>
                    <a:pt x="37" y="175"/>
                  </a:lnTo>
                  <a:lnTo>
                    <a:pt x="35" y="173"/>
                  </a:lnTo>
                  <a:lnTo>
                    <a:pt x="32" y="173"/>
                  </a:lnTo>
                  <a:lnTo>
                    <a:pt x="31" y="171"/>
                  </a:lnTo>
                  <a:lnTo>
                    <a:pt x="29" y="171"/>
                  </a:lnTo>
                  <a:lnTo>
                    <a:pt x="28" y="169"/>
                  </a:lnTo>
                  <a:lnTo>
                    <a:pt x="26" y="168"/>
                  </a:lnTo>
                  <a:lnTo>
                    <a:pt x="25" y="166"/>
                  </a:lnTo>
                  <a:lnTo>
                    <a:pt x="23" y="166"/>
                  </a:lnTo>
                  <a:lnTo>
                    <a:pt x="22" y="164"/>
                  </a:lnTo>
                  <a:lnTo>
                    <a:pt x="21" y="162"/>
                  </a:lnTo>
                  <a:lnTo>
                    <a:pt x="19" y="159"/>
                  </a:lnTo>
                  <a:lnTo>
                    <a:pt x="18" y="157"/>
                  </a:lnTo>
                  <a:lnTo>
                    <a:pt x="16" y="155"/>
                  </a:lnTo>
                  <a:lnTo>
                    <a:pt x="14" y="153"/>
                  </a:lnTo>
                  <a:lnTo>
                    <a:pt x="13" y="150"/>
                  </a:lnTo>
                  <a:lnTo>
                    <a:pt x="12" y="148"/>
                  </a:lnTo>
                  <a:lnTo>
                    <a:pt x="11" y="144"/>
                  </a:lnTo>
                  <a:lnTo>
                    <a:pt x="10" y="142"/>
                  </a:lnTo>
                  <a:lnTo>
                    <a:pt x="9" y="141"/>
                  </a:lnTo>
                  <a:lnTo>
                    <a:pt x="9" y="139"/>
                  </a:lnTo>
                  <a:lnTo>
                    <a:pt x="8" y="137"/>
                  </a:lnTo>
                  <a:lnTo>
                    <a:pt x="7" y="135"/>
                  </a:lnTo>
                  <a:lnTo>
                    <a:pt x="7" y="133"/>
                  </a:lnTo>
                  <a:lnTo>
                    <a:pt x="6" y="132"/>
                  </a:lnTo>
                  <a:lnTo>
                    <a:pt x="6" y="130"/>
                  </a:lnTo>
                  <a:lnTo>
                    <a:pt x="5" y="128"/>
                  </a:lnTo>
                  <a:lnTo>
                    <a:pt x="5" y="126"/>
                  </a:lnTo>
                  <a:lnTo>
                    <a:pt x="4" y="124"/>
                  </a:lnTo>
                  <a:lnTo>
                    <a:pt x="4" y="123"/>
                  </a:lnTo>
                  <a:lnTo>
                    <a:pt x="3" y="121"/>
                  </a:lnTo>
                  <a:lnTo>
                    <a:pt x="3" y="119"/>
                  </a:lnTo>
                  <a:lnTo>
                    <a:pt x="3" y="117"/>
                  </a:lnTo>
                  <a:lnTo>
                    <a:pt x="2" y="115"/>
                  </a:lnTo>
                  <a:lnTo>
                    <a:pt x="2" y="114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2" y="108"/>
                  </a:lnTo>
                  <a:lnTo>
                    <a:pt x="0" y="106"/>
                  </a:lnTo>
                  <a:lnTo>
                    <a:pt x="0" y="105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0" y="85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2" y="78"/>
                  </a:lnTo>
                  <a:lnTo>
                    <a:pt x="3" y="76"/>
                  </a:lnTo>
                  <a:lnTo>
                    <a:pt x="3" y="74"/>
                  </a:lnTo>
                  <a:lnTo>
                    <a:pt x="3" y="72"/>
                  </a:lnTo>
                  <a:lnTo>
                    <a:pt x="4" y="70"/>
                  </a:lnTo>
                  <a:lnTo>
                    <a:pt x="4" y="67"/>
                  </a:lnTo>
                  <a:lnTo>
                    <a:pt x="4" y="65"/>
                  </a:lnTo>
                  <a:lnTo>
                    <a:pt x="5" y="63"/>
                  </a:lnTo>
                  <a:lnTo>
                    <a:pt x="5" y="61"/>
                  </a:lnTo>
                  <a:lnTo>
                    <a:pt x="6" y="60"/>
                  </a:lnTo>
                  <a:lnTo>
                    <a:pt x="7" y="58"/>
                  </a:lnTo>
                  <a:lnTo>
                    <a:pt x="7" y="56"/>
                  </a:lnTo>
                  <a:lnTo>
                    <a:pt x="8" y="54"/>
                  </a:lnTo>
                  <a:lnTo>
                    <a:pt x="8" y="52"/>
                  </a:lnTo>
                  <a:lnTo>
                    <a:pt x="9" y="51"/>
                  </a:lnTo>
                  <a:lnTo>
                    <a:pt x="10" y="49"/>
                  </a:lnTo>
                  <a:lnTo>
                    <a:pt x="11" y="47"/>
                  </a:lnTo>
                  <a:lnTo>
                    <a:pt x="11" y="45"/>
                  </a:lnTo>
                  <a:lnTo>
                    <a:pt x="12" y="43"/>
                  </a:lnTo>
                  <a:lnTo>
                    <a:pt x="13" y="42"/>
                  </a:lnTo>
                  <a:lnTo>
                    <a:pt x="14" y="40"/>
                  </a:lnTo>
                  <a:lnTo>
                    <a:pt x="15" y="38"/>
                  </a:lnTo>
                  <a:lnTo>
                    <a:pt x="16" y="36"/>
                  </a:lnTo>
                  <a:lnTo>
                    <a:pt x="18" y="34"/>
                  </a:lnTo>
                  <a:lnTo>
                    <a:pt x="19" y="33"/>
                  </a:lnTo>
                  <a:lnTo>
                    <a:pt x="20" y="31"/>
                  </a:lnTo>
                  <a:lnTo>
                    <a:pt x="21" y="31"/>
                  </a:lnTo>
                  <a:lnTo>
                    <a:pt x="22" y="29"/>
                  </a:lnTo>
                  <a:lnTo>
                    <a:pt x="23" y="27"/>
                  </a:lnTo>
                  <a:lnTo>
                    <a:pt x="24" y="25"/>
                  </a:lnTo>
                  <a:lnTo>
                    <a:pt x="25" y="24"/>
                  </a:lnTo>
                  <a:lnTo>
                    <a:pt x="27" y="22"/>
                  </a:lnTo>
                  <a:lnTo>
                    <a:pt x="28" y="20"/>
                  </a:lnTo>
                  <a:lnTo>
                    <a:pt x="29" y="18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3" y="15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7" y="11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1" y="7"/>
                  </a:lnTo>
                  <a:lnTo>
                    <a:pt x="42" y="7"/>
                  </a:lnTo>
                  <a:lnTo>
                    <a:pt x="43" y="6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2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70" y="2"/>
                  </a:lnTo>
                  <a:lnTo>
                    <a:pt x="71" y="2"/>
                  </a:lnTo>
                  <a:lnTo>
                    <a:pt x="72" y="4"/>
                  </a:lnTo>
                  <a:lnTo>
                    <a:pt x="73" y="4"/>
                  </a:lnTo>
                  <a:lnTo>
                    <a:pt x="74" y="4"/>
                  </a:lnTo>
                  <a:lnTo>
                    <a:pt x="75" y="6"/>
                  </a:lnTo>
                  <a:lnTo>
                    <a:pt x="76" y="6"/>
                  </a:lnTo>
                  <a:lnTo>
                    <a:pt x="77" y="6"/>
                  </a:lnTo>
                  <a:lnTo>
                    <a:pt x="78" y="7"/>
                  </a:lnTo>
                  <a:lnTo>
                    <a:pt x="80" y="7"/>
                  </a:lnTo>
                  <a:lnTo>
                    <a:pt x="81" y="9"/>
                  </a:lnTo>
                  <a:lnTo>
                    <a:pt x="82" y="9"/>
                  </a:lnTo>
                  <a:lnTo>
                    <a:pt x="83" y="11"/>
                  </a:lnTo>
                  <a:lnTo>
                    <a:pt x="83" y="13"/>
                  </a:lnTo>
                  <a:lnTo>
                    <a:pt x="85" y="13"/>
                  </a:lnTo>
                  <a:lnTo>
                    <a:pt x="86" y="15"/>
                  </a:lnTo>
                  <a:lnTo>
                    <a:pt x="87" y="15"/>
                  </a:lnTo>
                  <a:lnTo>
                    <a:pt x="88" y="16"/>
                  </a:lnTo>
                  <a:lnTo>
                    <a:pt x="89" y="18"/>
                  </a:lnTo>
                  <a:lnTo>
                    <a:pt x="90" y="20"/>
                  </a:lnTo>
                  <a:lnTo>
                    <a:pt x="91" y="20"/>
                  </a:lnTo>
                  <a:lnTo>
                    <a:pt x="92" y="22"/>
                  </a:lnTo>
                  <a:lnTo>
                    <a:pt x="93" y="24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5" y="29"/>
                  </a:lnTo>
                  <a:lnTo>
                    <a:pt x="96" y="31"/>
                  </a:lnTo>
                  <a:lnTo>
                    <a:pt x="97" y="33"/>
                  </a:lnTo>
                  <a:lnTo>
                    <a:pt x="98" y="34"/>
                  </a:lnTo>
                  <a:lnTo>
                    <a:pt x="98" y="36"/>
                  </a:lnTo>
                  <a:lnTo>
                    <a:pt x="99" y="38"/>
                  </a:lnTo>
                  <a:lnTo>
                    <a:pt x="100" y="38"/>
                  </a:lnTo>
                  <a:lnTo>
                    <a:pt x="100" y="40"/>
                  </a:lnTo>
                  <a:lnTo>
                    <a:pt x="102" y="42"/>
                  </a:lnTo>
                  <a:lnTo>
                    <a:pt x="102" y="43"/>
                  </a:lnTo>
                  <a:lnTo>
                    <a:pt x="103" y="45"/>
                  </a:lnTo>
                  <a:lnTo>
                    <a:pt x="103" y="47"/>
                  </a:lnTo>
                  <a:lnTo>
                    <a:pt x="104" y="49"/>
                  </a:lnTo>
                  <a:lnTo>
                    <a:pt x="104" y="51"/>
                  </a:lnTo>
                  <a:lnTo>
                    <a:pt x="105" y="52"/>
                  </a:lnTo>
                  <a:lnTo>
                    <a:pt x="105" y="54"/>
                  </a:lnTo>
                  <a:lnTo>
                    <a:pt x="106" y="56"/>
                  </a:lnTo>
                  <a:lnTo>
                    <a:pt x="106" y="58"/>
                  </a:lnTo>
                  <a:lnTo>
                    <a:pt x="107" y="60"/>
                  </a:lnTo>
                  <a:lnTo>
                    <a:pt x="107" y="61"/>
                  </a:lnTo>
                  <a:lnTo>
                    <a:pt x="107" y="63"/>
                  </a:lnTo>
                  <a:lnTo>
                    <a:pt x="107" y="65"/>
                  </a:lnTo>
                  <a:lnTo>
                    <a:pt x="108" y="67"/>
                  </a:lnTo>
                  <a:lnTo>
                    <a:pt x="108" y="69"/>
                  </a:lnTo>
                  <a:lnTo>
                    <a:pt x="108" y="70"/>
                  </a:lnTo>
                  <a:lnTo>
                    <a:pt x="108" y="72"/>
                  </a:lnTo>
                  <a:lnTo>
                    <a:pt x="108" y="74"/>
                  </a:lnTo>
                  <a:lnTo>
                    <a:pt x="108" y="76"/>
                  </a:lnTo>
                  <a:lnTo>
                    <a:pt x="108" y="78"/>
                  </a:lnTo>
                  <a:lnTo>
                    <a:pt x="108" y="79"/>
                  </a:lnTo>
                  <a:lnTo>
                    <a:pt x="108" y="81"/>
                  </a:lnTo>
                  <a:lnTo>
                    <a:pt x="108" y="83"/>
                  </a:lnTo>
                  <a:lnTo>
                    <a:pt x="108" y="85"/>
                  </a:lnTo>
                  <a:lnTo>
                    <a:pt x="108" y="87"/>
                  </a:lnTo>
                  <a:lnTo>
                    <a:pt x="108" y="88"/>
                  </a:lnTo>
                  <a:lnTo>
                    <a:pt x="108" y="90"/>
                  </a:lnTo>
                  <a:lnTo>
                    <a:pt x="108" y="92"/>
                  </a:lnTo>
                  <a:lnTo>
                    <a:pt x="108" y="94"/>
                  </a:lnTo>
                  <a:lnTo>
                    <a:pt x="107" y="96"/>
                  </a:lnTo>
                  <a:lnTo>
                    <a:pt x="107" y="99"/>
                  </a:lnTo>
                  <a:lnTo>
                    <a:pt x="107" y="101"/>
                  </a:lnTo>
                  <a:lnTo>
                    <a:pt x="106" y="103"/>
                  </a:lnTo>
                  <a:lnTo>
                    <a:pt x="106" y="105"/>
                  </a:lnTo>
                  <a:lnTo>
                    <a:pt x="105" y="106"/>
                  </a:lnTo>
                  <a:lnTo>
                    <a:pt x="105" y="110"/>
                  </a:lnTo>
                  <a:lnTo>
                    <a:pt x="104" y="112"/>
                  </a:lnTo>
                  <a:lnTo>
                    <a:pt x="103" y="114"/>
                  </a:lnTo>
                  <a:lnTo>
                    <a:pt x="102" y="115"/>
                  </a:lnTo>
                  <a:lnTo>
                    <a:pt x="102" y="117"/>
                  </a:lnTo>
                  <a:lnTo>
                    <a:pt x="100" y="121"/>
                  </a:lnTo>
                  <a:lnTo>
                    <a:pt x="99" y="123"/>
                  </a:lnTo>
                  <a:lnTo>
                    <a:pt x="82" y="99"/>
                  </a:lnTo>
                  <a:lnTo>
                    <a:pt x="83" y="97"/>
                  </a:lnTo>
                  <a:lnTo>
                    <a:pt x="85" y="96"/>
                  </a:lnTo>
                  <a:lnTo>
                    <a:pt x="85" y="94"/>
                  </a:lnTo>
                  <a:lnTo>
                    <a:pt x="86" y="92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5"/>
                  </a:lnTo>
                  <a:lnTo>
                    <a:pt x="88" y="83"/>
                  </a:lnTo>
                  <a:lnTo>
                    <a:pt x="88" y="81"/>
                  </a:lnTo>
                  <a:lnTo>
                    <a:pt x="88" y="79"/>
                  </a:lnTo>
                  <a:lnTo>
                    <a:pt x="88" y="78"/>
                  </a:lnTo>
                  <a:lnTo>
                    <a:pt x="88" y="76"/>
                  </a:lnTo>
                  <a:lnTo>
                    <a:pt x="88" y="74"/>
                  </a:lnTo>
                  <a:lnTo>
                    <a:pt x="88" y="72"/>
                  </a:lnTo>
                  <a:lnTo>
                    <a:pt x="88" y="70"/>
                  </a:lnTo>
                  <a:lnTo>
                    <a:pt x="88" y="69"/>
                  </a:lnTo>
                  <a:lnTo>
                    <a:pt x="88" y="67"/>
                  </a:lnTo>
                  <a:lnTo>
                    <a:pt x="87" y="65"/>
                  </a:lnTo>
                  <a:lnTo>
                    <a:pt x="87" y="63"/>
                  </a:lnTo>
                  <a:lnTo>
                    <a:pt x="87" y="61"/>
                  </a:lnTo>
                  <a:lnTo>
                    <a:pt x="86" y="60"/>
                  </a:lnTo>
                  <a:lnTo>
                    <a:pt x="86" y="58"/>
                  </a:lnTo>
                  <a:lnTo>
                    <a:pt x="85" y="56"/>
                  </a:lnTo>
                  <a:lnTo>
                    <a:pt x="85" y="54"/>
                  </a:lnTo>
                  <a:lnTo>
                    <a:pt x="83" y="52"/>
                  </a:lnTo>
                  <a:lnTo>
                    <a:pt x="83" y="51"/>
                  </a:lnTo>
                  <a:lnTo>
                    <a:pt x="82" y="49"/>
                  </a:lnTo>
                  <a:lnTo>
                    <a:pt x="81" y="47"/>
                  </a:lnTo>
                  <a:lnTo>
                    <a:pt x="80" y="45"/>
                  </a:lnTo>
                  <a:lnTo>
                    <a:pt x="79" y="45"/>
                  </a:lnTo>
                  <a:lnTo>
                    <a:pt x="78" y="43"/>
                  </a:lnTo>
                  <a:lnTo>
                    <a:pt x="77" y="42"/>
                  </a:lnTo>
                  <a:lnTo>
                    <a:pt x="76" y="40"/>
                  </a:lnTo>
                  <a:lnTo>
                    <a:pt x="75" y="40"/>
                  </a:lnTo>
                  <a:lnTo>
                    <a:pt x="74" y="38"/>
                  </a:lnTo>
                  <a:lnTo>
                    <a:pt x="73" y="38"/>
                  </a:lnTo>
                  <a:lnTo>
                    <a:pt x="71" y="36"/>
                  </a:lnTo>
                  <a:lnTo>
                    <a:pt x="70" y="36"/>
                  </a:lnTo>
                  <a:lnTo>
                    <a:pt x="69" y="34"/>
                  </a:lnTo>
                  <a:lnTo>
                    <a:pt x="67" y="34"/>
                  </a:lnTo>
                  <a:lnTo>
                    <a:pt x="66" y="34"/>
                  </a:lnTo>
                  <a:lnTo>
                    <a:pt x="64" y="34"/>
                  </a:lnTo>
                  <a:lnTo>
                    <a:pt x="63" y="34"/>
                  </a:lnTo>
                  <a:lnTo>
                    <a:pt x="62" y="34"/>
                  </a:lnTo>
                  <a:lnTo>
                    <a:pt x="60" y="34"/>
                  </a:lnTo>
                  <a:lnTo>
                    <a:pt x="59" y="34"/>
                  </a:lnTo>
                  <a:lnTo>
                    <a:pt x="57" y="36"/>
                  </a:lnTo>
                  <a:lnTo>
                    <a:pt x="56" y="36"/>
                  </a:lnTo>
                  <a:lnTo>
                    <a:pt x="55" y="38"/>
                  </a:lnTo>
                  <a:lnTo>
                    <a:pt x="53" y="38"/>
                  </a:lnTo>
                  <a:lnTo>
                    <a:pt x="50" y="40"/>
                  </a:lnTo>
                  <a:lnTo>
                    <a:pt x="49" y="42"/>
                  </a:lnTo>
                  <a:lnTo>
                    <a:pt x="47" y="43"/>
                  </a:lnTo>
                  <a:lnTo>
                    <a:pt x="46" y="45"/>
                  </a:lnTo>
                  <a:lnTo>
                    <a:pt x="44" y="47"/>
                  </a:lnTo>
                  <a:lnTo>
                    <a:pt x="42" y="49"/>
                  </a:lnTo>
                  <a:lnTo>
                    <a:pt x="41" y="51"/>
                  </a:lnTo>
                  <a:lnTo>
                    <a:pt x="39" y="52"/>
                  </a:lnTo>
                  <a:lnTo>
                    <a:pt x="37" y="56"/>
                  </a:lnTo>
                  <a:lnTo>
                    <a:pt x="35" y="58"/>
                  </a:lnTo>
                  <a:lnTo>
                    <a:pt x="33" y="60"/>
                  </a:lnTo>
                  <a:lnTo>
                    <a:pt x="31" y="63"/>
                  </a:lnTo>
                  <a:lnTo>
                    <a:pt x="30" y="65"/>
                  </a:lnTo>
                  <a:lnTo>
                    <a:pt x="28" y="69"/>
                  </a:lnTo>
                  <a:lnTo>
                    <a:pt x="27" y="70"/>
                  </a:lnTo>
                  <a:lnTo>
                    <a:pt x="26" y="72"/>
                  </a:lnTo>
                  <a:lnTo>
                    <a:pt x="25" y="76"/>
                  </a:lnTo>
                  <a:lnTo>
                    <a:pt x="24" y="78"/>
                  </a:lnTo>
                  <a:lnTo>
                    <a:pt x="23" y="79"/>
                  </a:lnTo>
                  <a:lnTo>
                    <a:pt x="23" y="83"/>
                  </a:lnTo>
                  <a:lnTo>
                    <a:pt x="22" y="85"/>
                  </a:lnTo>
                  <a:lnTo>
                    <a:pt x="21" y="87"/>
                  </a:lnTo>
                  <a:lnTo>
                    <a:pt x="21" y="90"/>
                  </a:lnTo>
                  <a:lnTo>
                    <a:pt x="21" y="92"/>
                  </a:lnTo>
                  <a:lnTo>
                    <a:pt x="20" y="94"/>
                  </a:lnTo>
                  <a:lnTo>
                    <a:pt x="20" y="96"/>
                  </a:lnTo>
                  <a:lnTo>
                    <a:pt x="20" y="99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0" y="105"/>
                  </a:lnTo>
                  <a:lnTo>
                    <a:pt x="20" y="108"/>
                  </a:lnTo>
                  <a:lnTo>
                    <a:pt x="21" y="110"/>
                  </a:lnTo>
                  <a:lnTo>
                    <a:pt x="21" y="112"/>
                  </a:lnTo>
                  <a:lnTo>
                    <a:pt x="21" y="114"/>
                  </a:lnTo>
                  <a:lnTo>
                    <a:pt x="22" y="115"/>
                  </a:lnTo>
                  <a:lnTo>
                    <a:pt x="22" y="117"/>
                  </a:lnTo>
                  <a:lnTo>
                    <a:pt x="23" y="119"/>
                  </a:lnTo>
                  <a:lnTo>
                    <a:pt x="24" y="123"/>
                  </a:lnTo>
                  <a:lnTo>
                    <a:pt x="24" y="124"/>
                  </a:lnTo>
                  <a:lnTo>
                    <a:pt x="25" y="126"/>
                  </a:lnTo>
                  <a:lnTo>
                    <a:pt x="26" y="128"/>
                  </a:lnTo>
                  <a:lnTo>
                    <a:pt x="27" y="130"/>
                  </a:lnTo>
                  <a:lnTo>
                    <a:pt x="28" y="132"/>
                  </a:lnTo>
                  <a:lnTo>
                    <a:pt x="29" y="133"/>
                  </a:lnTo>
                  <a:lnTo>
                    <a:pt x="30" y="133"/>
                  </a:lnTo>
                  <a:lnTo>
                    <a:pt x="31" y="135"/>
                  </a:lnTo>
                  <a:lnTo>
                    <a:pt x="32" y="137"/>
                  </a:lnTo>
                  <a:lnTo>
                    <a:pt x="33" y="137"/>
                  </a:lnTo>
                  <a:lnTo>
                    <a:pt x="35" y="137"/>
                  </a:lnTo>
                  <a:lnTo>
                    <a:pt x="36" y="139"/>
                  </a:lnTo>
                  <a:lnTo>
                    <a:pt x="37" y="139"/>
                  </a:lnTo>
                  <a:lnTo>
                    <a:pt x="38" y="139"/>
                  </a:lnTo>
                  <a:lnTo>
                    <a:pt x="38" y="141"/>
                  </a:lnTo>
                  <a:lnTo>
                    <a:pt x="39" y="141"/>
                  </a:lnTo>
                  <a:lnTo>
                    <a:pt x="40" y="141"/>
                  </a:lnTo>
                  <a:lnTo>
                    <a:pt x="41" y="141"/>
                  </a:lnTo>
                  <a:lnTo>
                    <a:pt x="42" y="141"/>
                  </a:lnTo>
                  <a:lnTo>
                    <a:pt x="43" y="141"/>
                  </a:lnTo>
                  <a:lnTo>
                    <a:pt x="44" y="141"/>
                  </a:lnTo>
                  <a:lnTo>
                    <a:pt x="46" y="141"/>
                  </a:lnTo>
                  <a:lnTo>
                    <a:pt x="47" y="139"/>
                  </a:lnTo>
                  <a:lnTo>
                    <a:pt x="48" y="139"/>
                  </a:lnTo>
                  <a:lnTo>
                    <a:pt x="49" y="139"/>
                  </a:lnTo>
                  <a:lnTo>
                    <a:pt x="50" y="139"/>
                  </a:lnTo>
                  <a:lnTo>
                    <a:pt x="52" y="137"/>
                  </a:lnTo>
                  <a:lnTo>
                    <a:pt x="54" y="137"/>
                  </a:lnTo>
                  <a:lnTo>
                    <a:pt x="55" y="135"/>
                  </a:lnTo>
                  <a:lnTo>
                    <a:pt x="56" y="135"/>
                  </a:lnTo>
                  <a:lnTo>
                    <a:pt x="57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gray">
            <a:xfrm>
              <a:off x="2513" y="2716"/>
              <a:ext cx="109" cy="92"/>
            </a:xfrm>
            <a:custGeom>
              <a:avLst/>
              <a:gdLst>
                <a:gd name="T0" fmla="*/ 18 w 109"/>
                <a:gd name="T1" fmla="*/ 0 h 185"/>
                <a:gd name="T2" fmla="*/ 26 w 109"/>
                <a:gd name="T3" fmla="*/ 0 h 185"/>
                <a:gd name="T4" fmla="*/ 34 w 109"/>
                <a:gd name="T5" fmla="*/ 0 h 185"/>
                <a:gd name="T6" fmla="*/ 46 w 109"/>
                <a:gd name="T7" fmla="*/ 0 h 185"/>
                <a:gd name="T8" fmla="*/ 52 w 109"/>
                <a:gd name="T9" fmla="*/ 0 h 185"/>
                <a:gd name="T10" fmla="*/ 59 w 109"/>
                <a:gd name="T11" fmla="*/ 0 h 185"/>
                <a:gd name="T12" fmla="*/ 66 w 109"/>
                <a:gd name="T13" fmla="*/ 0 h 185"/>
                <a:gd name="T14" fmla="*/ 73 w 109"/>
                <a:gd name="T15" fmla="*/ 0 h 185"/>
                <a:gd name="T16" fmla="*/ 82 w 109"/>
                <a:gd name="T17" fmla="*/ 0 h 185"/>
                <a:gd name="T18" fmla="*/ 89 w 109"/>
                <a:gd name="T19" fmla="*/ 0 h 185"/>
                <a:gd name="T20" fmla="*/ 95 w 109"/>
                <a:gd name="T21" fmla="*/ 0 h 185"/>
                <a:gd name="T22" fmla="*/ 100 w 109"/>
                <a:gd name="T23" fmla="*/ 0 h 185"/>
                <a:gd name="T24" fmla="*/ 103 w 109"/>
                <a:gd name="T25" fmla="*/ 0 h 185"/>
                <a:gd name="T26" fmla="*/ 106 w 109"/>
                <a:gd name="T27" fmla="*/ 0 h 185"/>
                <a:gd name="T28" fmla="*/ 107 w 109"/>
                <a:gd name="T29" fmla="*/ 0 h 185"/>
                <a:gd name="T30" fmla="*/ 109 w 109"/>
                <a:gd name="T31" fmla="*/ 0 h 185"/>
                <a:gd name="T32" fmla="*/ 107 w 109"/>
                <a:gd name="T33" fmla="*/ 0 h 185"/>
                <a:gd name="T34" fmla="*/ 104 w 109"/>
                <a:gd name="T35" fmla="*/ 0 h 185"/>
                <a:gd name="T36" fmla="*/ 101 w 109"/>
                <a:gd name="T37" fmla="*/ 0 h 185"/>
                <a:gd name="T38" fmla="*/ 97 w 109"/>
                <a:gd name="T39" fmla="*/ 0 h 185"/>
                <a:gd name="T40" fmla="*/ 90 w 109"/>
                <a:gd name="T41" fmla="*/ 0 h 185"/>
                <a:gd name="T42" fmla="*/ 85 w 109"/>
                <a:gd name="T43" fmla="*/ 0 h 185"/>
                <a:gd name="T44" fmla="*/ 79 w 109"/>
                <a:gd name="T45" fmla="*/ 0 h 185"/>
                <a:gd name="T46" fmla="*/ 71 w 109"/>
                <a:gd name="T47" fmla="*/ 0 h 185"/>
                <a:gd name="T48" fmla="*/ 65 w 109"/>
                <a:gd name="T49" fmla="*/ 0 h 185"/>
                <a:gd name="T50" fmla="*/ 58 w 109"/>
                <a:gd name="T51" fmla="*/ 0 h 185"/>
                <a:gd name="T52" fmla="*/ 50 w 109"/>
                <a:gd name="T53" fmla="*/ 0 h 185"/>
                <a:gd name="T54" fmla="*/ 43 w 109"/>
                <a:gd name="T55" fmla="*/ 0 h 185"/>
                <a:gd name="T56" fmla="*/ 35 w 109"/>
                <a:gd name="T57" fmla="*/ 0 h 185"/>
                <a:gd name="T58" fmla="*/ 28 w 109"/>
                <a:gd name="T59" fmla="*/ 0 h 185"/>
                <a:gd name="T60" fmla="*/ 21 w 109"/>
                <a:gd name="T61" fmla="*/ 0 h 185"/>
                <a:gd name="T62" fmla="*/ 15 w 109"/>
                <a:gd name="T63" fmla="*/ 0 h 185"/>
                <a:gd name="T64" fmla="*/ 10 w 109"/>
                <a:gd name="T65" fmla="*/ 0 h 185"/>
                <a:gd name="T66" fmla="*/ 5 w 109"/>
                <a:gd name="T67" fmla="*/ 0 h 185"/>
                <a:gd name="T68" fmla="*/ 2 w 109"/>
                <a:gd name="T69" fmla="*/ 0 h 185"/>
                <a:gd name="T70" fmla="*/ 0 w 109"/>
                <a:gd name="T71" fmla="*/ 0 h 185"/>
                <a:gd name="T72" fmla="*/ 0 w 109"/>
                <a:gd name="T73" fmla="*/ 0 h 185"/>
                <a:gd name="T74" fmla="*/ 0 w 109"/>
                <a:gd name="T75" fmla="*/ 0 h 185"/>
                <a:gd name="T76" fmla="*/ 2 w 109"/>
                <a:gd name="T77" fmla="*/ 0 h 185"/>
                <a:gd name="T78" fmla="*/ 30 w 109"/>
                <a:gd name="T79" fmla="*/ 0 h 185"/>
                <a:gd name="T80" fmla="*/ 25 w 109"/>
                <a:gd name="T81" fmla="*/ 0 h 185"/>
                <a:gd name="T82" fmla="*/ 21 w 109"/>
                <a:gd name="T83" fmla="*/ 0 h 185"/>
                <a:gd name="T84" fmla="*/ 21 w 109"/>
                <a:gd name="T85" fmla="*/ 0 h 185"/>
                <a:gd name="T86" fmla="*/ 25 w 109"/>
                <a:gd name="T87" fmla="*/ 0 h 185"/>
                <a:gd name="T88" fmla="*/ 31 w 109"/>
                <a:gd name="T89" fmla="*/ 0 h 185"/>
                <a:gd name="T90" fmla="*/ 38 w 109"/>
                <a:gd name="T91" fmla="*/ 0 h 185"/>
                <a:gd name="T92" fmla="*/ 47 w 109"/>
                <a:gd name="T93" fmla="*/ 0 h 185"/>
                <a:gd name="T94" fmla="*/ 55 w 109"/>
                <a:gd name="T95" fmla="*/ 0 h 185"/>
                <a:gd name="T96" fmla="*/ 64 w 109"/>
                <a:gd name="T97" fmla="*/ 0 h 185"/>
                <a:gd name="T98" fmla="*/ 72 w 109"/>
                <a:gd name="T99" fmla="*/ 0 h 185"/>
                <a:gd name="T100" fmla="*/ 81 w 109"/>
                <a:gd name="T101" fmla="*/ 0 h 185"/>
                <a:gd name="T102" fmla="*/ 85 w 109"/>
                <a:gd name="T103" fmla="*/ 0 h 185"/>
                <a:gd name="T104" fmla="*/ 87 w 109"/>
                <a:gd name="T105" fmla="*/ 0 h 185"/>
                <a:gd name="T106" fmla="*/ 86 w 109"/>
                <a:gd name="T107" fmla="*/ 0 h 185"/>
                <a:gd name="T108" fmla="*/ 82 w 109"/>
                <a:gd name="T109" fmla="*/ 0 h 185"/>
                <a:gd name="T110" fmla="*/ 76 w 109"/>
                <a:gd name="T111" fmla="*/ 0 h 185"/>
                <a:gd name="T112" fmla="*/ 67 w 109"/>
                <a:gd name="T113" fmla="*/ 0 h 185"/>
                <a:gd name="T114" fmla="*/ 59 w 109"/>
                <a:gd name="T115" fmla="*/ 0 h 185"/>
                <a:gd name="T116" fmla="*/ 50 w 109"/>
                <a:gd name="T117" fmla="*/ 0 h 185"/>
                <a:gd name="T118" fmla="*/ 42 w 109"/>
                <a:gd name="T119" fmla="*/ 0 h 185"/>
                <a:gd name="T120" fmla="*/ 33 w 109"/>
                <a:gd name="T121" fmla="*/ 0 h 185"/>
                <a:gd name="T122" fmla="*/ 5 w 109"/>
                <a:gd name="T123" fmla="*/ 0 h 185"/>
                <a:gd name="T124" fmla="*/ 11 w 109"/>
                <a:gd name="T125" fmla="*/ 0 h 18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9"/>
                <a:gd name="T190" fmla="*/ 0 h 185"/>
                <a:gd name="T191" fmla="*/ 109 w 109"/>
                <a:gd name="T192" fmla="*/ 185 h 18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9" h="185">
                  <a:moveTo>
                    <a:pt x="12" y="43"/>
                  </a:moveTo>
                  <a:lnTo>
                    <a:pt x="13" y="40"/>
                  </a:lnTo>
                  <a:lnTo>
                    <a:pt x="15" y="38"/>
                  </a:lnTo>
                  <a:lnTo>
                    <a:pt x="16" y="36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19" y="29"/>
                  </a:lnTo>
                  <a:lnTo>
                    <a:pt x="20" y="27"/>
                  </a:lnTo>
                  <a:lnTo>
                    <a:pt x="21" y="23"/>
                  </a:lnTo>
                  <a:lnTo>
                    <a:pt x="23" y="22"/>
                  </a:lnTo>
                  <a:lnTo>
                    <a:pt x="25" y="20"/>
                  </a:lnTo>
                  <a:lnTo>
                    <a:pt x="26" y="18"/>
                  </a:lnTo>
                  <a:lnTo>
                    <a:pt x="27" y="16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31" y="13"/>
                  </a:lnTo>
                  <a:lnTo>
                    <a:pt x="32" y="11"/>
                  </a:lnTo>
                  <a:lnTo>
                    <a:pt x="34" y="9"/>
                  </a:lnTo>
                  <a:lnTo>
                    <a:pt x="35" y="7"/>
                  </a:lnTo>
                  <a:lnTo>
                    <a:pt x="37" y="5"/>
                  </a:lnTo>
                  <a:lnTo>
                    <a:pt x="39" y="4"/>
                  </a:lnTo>
                  <a:lnTo>
                    <a:pt x="42" y="4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7" y="2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5" y="2"/>
                  </a:lnTo>
                  <a:lnTo>
                    <a:pt x="66" y="2"/>
                  </a:lnTo>
                  <a:lnTo>
                    <a:pt x="67" y="2"/>
                  </a:lnTo>
                  <a:lnTo>
                    <a:pt x="69" y="4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2" y="5"/>
                  </a:lnTo>
                  <a:lnTo>
                    <a:pt x="73" y="5"/>
                  </a:lnTo>
                  <a:lnTo>
                    <a:pt x="76" y="7"/>
                  </a:lnTo>
                  <a:lnTo>
                    <a:pt x="77" y="9"/>
                  </a:lnTo>
                  <a:lnTo>
                    <a:pt x="78" y="9"/>
                  </a:lnTo>
                  <a:lnTo>
                    <a:pt x="79" y="11"/>
                  </a:lnTo>
                  <a:lnTo>
                    <a:pt x="81" y="13"/>
                  </a:lnTo>
                  <a:lnTo>
                    <a:pt x="82" y="13"/>
                  </a:lnTo>
                  <a:lnTo>
                    <a:pt x="83" y="14"/>
                  </a:lnTo>
                  <a:lnTo>
                    <a:pt x="84" y="16"/>
                  </a:lnTo>
                  <a:lnTo>
                    <a:pt x="85" y="18"/>
                  </a:lnTo>
                  <a:lnTo>
                    <a:pt x="87" y="20"/>
                  </a:lnTo>
                  <a:lnTo>
                    <a:pt x="88" y="20"/>
                  </a:lnTo>
                  <a:lnTo>
                    <a:pt x="89" y="22"/>
                  </a:lnTo>
                  <a:lnTo>
                    <a:pt x="90" y="23"/>
                  </a:lnTo>
                  <a:lnTo>
                    <a:pt x="92" y="25"/>
                  </a:lnTo>
                  <a:lnTo>
                    <a:pt x="93" y="27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5" y="31"/>
                  </a:lnTo>
                  <a:lnTo>
                    <a:pt x="96" y="32"/>
                  </a:lnTo>
                  <a:lnTo>
                    <a:pt x="97" y="34"/>
                  </a:lnTo>
                  <a:lnTo>
                    <a:pt x="98" y="36"/>
                  </a:lnTo>
                  <a:lnTo>
                    <a:pt x="99" y="38"/>
                  </a:lnTo>
                  <a:lnTo>
                    <a:pt x="99" y="40"/>
                  </a:lnTo>
                  <a:lnTo>
                    <a:pt x="100" y="41"/>
                  </a:lnTo>
                  <a:lnTo>
                    <a:pt x="101" y="43"/>
                  </a:lnTo>
                  <a:lnTo>
                    <a:pt x="101" y="45"/>
                  </a:lnTo>
                  <a:lnTo>
                    <a:pt x="102" y="47"/>
                  </a:lnTo>
                  <a:lnTo>
                    <a:pt x="102" y="49"/>
                  </a:lnTo>
                  <a:lnTo>
                    <a:pt x="103" y="50"/>
                  </a:lnTo>
                  <a:lnTo>
                    <a:pt x="103" y="52"/>
                  </a:lnTo>
                  <a:lnTo>
                    <a:pt x="104" y="54"/>
                  </a:lnTo>
                  <a:lnTo>
                    <a:pt x="104" y="56"/>
                  </a:lnTo>
                  <a:lnTo>
                    <a:pt x="105" y="58"/>
                  </a:lnTo>
                  <a:lnTo>
                    <a:pt x="105" y="59"/>
                  </a:lnTo>
                  <a:lnTo>
                    <a:pt x="106" y="61"/>
                  </a:lnTo>
                  <a:lnTo>
                    <a:pt x="106" y="65"/>
                  </a:lnTo>
                  <a:lnTo>
                    <a:pt x="106" y="67"/>
                  </a:lnTo>
                  <a:lnTo>
                    <a:pt x="106" y="68"/>
                  </a:lnTo>
                  <a:lnTo>
                    <a:pt x="107" y="70"/>
                  </a:lnTo>
                  <a:lnTo>
                    <a:pt x="107" y="72"/>
                  </a:lnTo>
                  <a:lnTo>
                    <a:pt x="107" y="74"/>
                  </a:lnTo>
                  <a:lnTo>
                    <a:pt x="107" y="77"/>
                  </a:lnTo>
                  <a:lnTo>
                    <a:pt x="107" y="79"/>
                  </a:lnTo>
                  <a:lnTo>
                    <a:pt x="107" y="81"/>
                  </a:lnTo>
                  <a:lnTo>
                    <a:pt x="109" y="83"/>
                  </a:lnTo>
                  <a:lnTo>
                    <a:pt x="109" y="85"/>
                  </a:lnTo>
                  <a:lnTo>
                    <a:pt x="109" y="86"/>
                  </a:lnTo>
                  <a:lnTo>
                    <a:pt x="109" y="90"/>
                  </a:lnTo>
                  <a:lnTo>
                    <a:pt x="107" y="92"/>
                  </a:lnTo>
                  <a:lnTo>
                    <a:pt x="107" y="94"/>
                  </a:lnTo>
                  <a:lnTo>
                    <a:pt x="107" y="95"/>
                  </a:lnTo>
                  <a:lnTo>
                    <a:pt x="107" y="97"/>
                  </a:lnTo>
                  <a:lnTo>
                    <a:pt x="107" y="99"/>
                  </a:lnTo>
                  <a:lnTo>
                    <a:pt x="107" y="103"/>
                  </a:lnTo>
                  <a:lnTo>
                    <a:pt x="106" y="104"/>
                  </a:lnTo>
                  <a:lnTo>
                    <a:pt x="106" y="106"/>
                  </a:lnTo>
                  <a:lnTo>
                    <a:pt x="106" y="108"/>
                  </a:lnTo>
                  <a:lnTo>
                    <a:pt x="105" y="110"/>
                  </a:lnTo>
                  <a:lnTo>
                    <a:pt x="105" y="113"/>
                  </a:lnTo>
                  <a:lnTo>
                    <a:pt x="104" y="115"/>
                  </a:lnTo>
                  <a:lnTo>
                    <a:pt x="104" y="117"/>
                  </a:lnTo>
                  <a:lnTo>
                    <a:pt x="103" y="119"/>
                  </a:lnTo>
                  <a:lnTo>
                    <a:pt x="103" y="121"/>
                  </a:lnTo>
                  <a:lnTo>
                    <a:pt x="102" y="124"/>
                  </a:lnTo>
                  <a:lnTo>
                    <a:pt x="102" y="126"/>
                  </a:lnTo>
                  <a:lnTo>
                    <a:pt x="101" y="128"/>
                  </a:lnTo>
                  <a:lnTo>
                    <a:pt x="100" y="130"/>
                  </a:lnTo>
                  <a:lnTo>
                    <a:pt x="100" y="133"/>
                  </a:lnTo>
                  <a:lnTo>
                    <a:pt x="99" y="135"/>
                  </a:lnTo>
                  <a:lnTo>
                    <a:pt x="98" y="137"/>
                  </a:lnTo>
                  <a:lnTo>
                    <a:pt x="97" y="139"/>
                  </a:lnTo>
                  <a:lnTo>
                    <a:pt x="97" y="140"/>
                  </a:lnTo>
                  <a:lnTo>
                    <a:pt x="96" y="144"/>
                  </a:lnTo>
                  <a:lnTo>
                    <a:pt x="95" y="146"/>
                  </a:lnTo>
                  <a:lnTo>
                    <a:pt x="94" y="148"/>
                  </a:lnTo>
                  <a:lnTo>
                    <a:pt x="93" y="149"/>
                  </a:lnTo>
                  <a:lnTo>
                    <a:pt x="92" y="151"/>
                  </a:lnTo>
                  <a:lnTo>
                    <a:pt x="90" y="153"/>
                  </a:lnTo>
                  <a:lnTo>
                    <a:pt x="89" y="155"/>
                  </a:lnTo>
                  <a:lnTo>
                    <a:pt x="88" y="157"/>
                  </a:lnTo>
                  <a:lnTo>
                    <a:pt x="87" y="158"/>
                  </a:lnTo>
                  <a:lnTo>
                    <a:pt x="86" y="160"/>
                  </a:lnTo>
                  <a:lnTo>
                    <a:pt x="86" y="162"/>
                  </a:lnTo>
                  <a:lnTo>
                    <a:pt x="85" y="164"/>
                  </a:lnTo>
                  <a:lnTo>
                    <a:pt x="84" y="166"/>
                  </a:lnTo>
                  <a:lnTo>
                    <a:pt x="83" y="167"/>
                  </a:lnTo>
                  <a:lnTo>
                    <a:pt x="82" y="169"/>
                  </a:lnTo>
                  <a:lnTo>
                    <a:pt x="81" y="169"/>
                  </a:lnTo>
                  <a:lnTo>
                    <a:pt x="80" y="171"/>
                  </a:lnTo>
                  <a:lnTo>
                    <a:pt x="79" y="173"/>
                  </a:lnTo>
                  <a:lnTo>
                    <a:pt x="78" y="173"/>
                  </a:lnTo>
                  <a:lnTo>
                    <a:pt x="76" y="175"/>
                  </a:lnTo>
                  <a:lnTo>
                    <a:pt x="75" y="176"/>
                  </a:lnTo>
                  <a:lnTo>
                    <a:pt x="73" y="176"/>
                  </a:lnTo>
                  <a:lnTo>
                    <a:pt x="72" y="178"/>
                  </a:lnTo>
                  <a:lnTo>
                    <a:pt x="71" y="178"/>
                  </a:lnTo>
                  <a:lnTo>
                    <a:pt x="70" y="180"/>
                  </a:lnTo>
                  <a:lnTo>
                    <a:pt x="69" y="180"/>
                  </a:lnTo>
                  <a:lnTo>
                    <a:pt x="68" y="182"/>
                  </a:lnTo>
                  <a:lnTo>
                    <a:pt x="67" y="182"/>
                  </a:lnTo>
                  <a:lnTo>
                    <a:pt x="66" y="182"/>
                  </a:lnTo>
                  <a:lnTo>
                    <a:pt x="65" y="184"/>
                  </a:lnTo>
                  <a:lnTo>
                    <a:pt x="63" y="184"/>
                  </a:lnTo>
                  <a:lnTo>
                    <a:pt x="62" y="184"/>
                  </a:lnTo>
                  <a:lnTo>
                    <a:pt x="61" y="185"/>
                  </a:lnTo>
                  <a:lnTo>
                    <a:pt x="60" y="185"/>
                  </a:lnTo>
                  <a:lnTo>
                    <a:pt x="59" y="185"/>
                  </a:lnTo>
                  <a:lnTo>
                    <a:pt x="58" y="185"/>
                  </a:lnTo>
                  <a:lnTo>
                    <a:pt x="56" y="185"/>
                  </a:lnTo>
                  <a:lnTo>
                    <a:pt x="54" y="185"/>
                  </a:lnTo>
                  <a:lnTo>
                    <a:pt x="53" y="185"/>
                  </a:lnTo>
                  <a:lnTo>
                    <a:pt x="52" y="185"/>
                  </a:lnTo>
                  <a:lnTo>
                    <a:pt x="51" y="185"/>
                  </a:lnTo>
                  <a:lnTo>
                    <a:pt x="50" y="185"/>
                  </a:lnTo>
                  <a:lnTo>
                    <a:pt x="49" y="185"/>
                  </a:lnTo>
                  <a:lnTo>
                    <a:pt x="48" y="185"/>
                  </a:lnTo>
                  <a:lnTo>
                    <a:pt x="46" y="185"/>
                  </a:lnTo>
                  <a:lnTo>
                    <a:pt x="45" y="185"/>
                  </a:lnTo>
                  <a:lnTo>
                    <a:pt x="44" y="184"/>
                  </a:lnTo>
                  <a:lnTo>
                    <a:pt x="43" y="184"/>
                  </a:lnTo>
                  <a:lnTo>
                    <a:pt x="42" y="184"/>
                  </a:lnTo>
                  <a:lnTo>
                    <a:pt x="40" y="184"/>
                  </a:lnTo>
                  <a:lnTo>
                    <a:pt x="39" y="182"/>
                  </a:lnTo>
                  <a:lnTo>
                    <a:pt x="37" y="182"/>
                  </a:lnTo>
                  <a:lnTo>
                    <a:pt x="36" y="180"/>
                  </a:lnTo>
                  <a:lnTo>
                    <a:pt x="35" y="180"/>
                  </a:lnTo>
                  <a:lnTo>
                    <a:pt x="34" y="180"/>
                  </a:lnTo>
                  <a:lnTo>
                    <a:pt x="33" y="178"/>
                  </a:lnTo>
                  <a:lnTo>
                    <a:pt x="32" y="178"/>
                  </a:lnTo>
                  <a:lnTo>
                    <a:pt x="31" y="176"/>
                  </a:lnTo>
                  <a:lnTo>
                    <a:pt x="30" y="175"/>
                  </a:lnTo>
                  <a:lnTo>
                    <a:pt x="28" y="175"/>
                  </a:lnTo>
                  <a:lnTo>
                    <a:pt x="27" y="173"/>
                  </a:lnTo>
                  <a:lnTo>
                    <a:pt x="26" y="171"/>
                  </a:lnTo>
                  <a:lnTo>
                    <a:pt x="25" y="171"/>
                  </a:lnTo>
                  <a:lnTo>
                    <a:pt x="23" y="169"/>
                  </a:lnTo>
                  <a:lnTo>
                    <a:pt x="22" y="167"/>
                  </a:lnTo>
                  <a:lnTo>
                    <a:pt x="21" y="166"/>
                  </a:lnTo>
                  <a:lnTo>
                    <a:pt x="20" y="166"/>
                  </a:lnTo>
                  <a:lnTo>
                    <a:pt x="19" y="164"/>
                  </a:lnTo>
                  <a:lnTo>
                    <a:pt x="18" y="162"/>
                  </a:lnTo>
                  <a:lnTo>
                    <a:pt x="17" y="160"/>
                  </a:lnTo>
                  <a:lnTo>
                    <a:pt x="16" y="158"/>
                  </a:lnTo>
                  <a:lnTo>
                    <a:pt x="15" y="157"/>
                  </a:lnTo>
                  <a:lnTo>
                    <a:pt x="14" y="155"/>
                  </a:lnTo>
                  <a:lnTo>
                    <a:pt x="13" y="155"/>
                  </a:lnTo>
                  <a:lnTo>
                    <a:pt x="12" y="153"/>
                  </a:lnTo>
                  <a:lnTo>
                    <a:pt x="11" y="151"/>
                  </a:lnTo>
                  <a:lnTo>
                    <a:pt x="11" y="149"/>
                  </a:lnTo>
                  <a:lnTo>
                    <a:pt x="10" y="148"/>
                  </a:lnTo>
                  <a:lnTo>
                    <a:pt x="9" y="146"/>
                  </a:lnTo>
                  <a:lnTo>
                    <a:pt x="8" y="144"/>
                  </a:lnTo>
                  <a:lnTo>
                    <a:pt x="8" y="142"/>
                  </a:lnTo>
                  <a:lnTo>
                    <a:pt x="6" y="140"/>
                  </a:lnTo>
                  <a:lnTo>
                    <a:pt x="6" y="139"/>
                  </a:lnTo>
                  <a:lnTo>
                    <a:pt x="5" y="137"/>
                  </a:lnTo>
                  <a:lnTo>
                    <a:pt x="4" y="135"/>
                  </a:lnTo>
                  <a:lnTo>
                    <a:pt x="4" y="133"/>
                  </a:lnTo>
                  <a:lnTo>
                    <a:pt x="3" y="131"/>
                  </a:lnTo>
                  <a:lnTo>
                    <a:pt x="3" y="130"/>
                  </a:lnTo>
                  <a:lnTo>
                    <a:pt x="3" y="128"/>
                  </a:lnTo>
                  <a:lnTo>
                    <a:pt x="2" y="126"/>
                  </a:lnTo>
                  <a:lnTo>
                    <a:pt x="2" y="124"/>
                  </a:lnTo>
                  <a:lnTo>
                    <a:pt x="2" y="121"/>
                  </a:lnTo>
                  <a:lnTo>
                    <a:pt x="1" y="119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1"/>
                  </a:lnTo>
                  <a:lnTo>
                    <a:pt x="1" y="79"/>
                  </a:lnTo>
                  <a:lnTo>
                    <a:pt x="2" y="77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3" y="72"/>
                  </a:lnTo>
                  <a:lnTo>
                    <a:pt x="3" y="68"/>
                  </a:lnTo>
                  <a:lnTo>
                    <a:pt x="4" y="67"/>
                  </a:lnTo>
                  <a:lnTo>
                    <a:pt x="4" y="65"/>
                  </a:lnTo>
                  <a:lnTo>
                    <a:pt x="30" y="65"/>
                  </a:lnTo>
                  <a:lnTo>
                    <a:pt x="29" y="67"/>
                  </a:lnTo>
                  <a:lnTo>
                    <a:pt x="28" y="70"/>
                  </a:lnTo>
                  <a:lnTo>
                    <a:pt x="27" y="74"/>
                  </a:lnTo>
                  <a:lnTo>
                    <a:pt x="26" y="76"/>
                  </a:lnTo>
                  <a:lnTo>
                    <a:pt x="25" y="79"/>
                  </a:lnTo>
                  <a:lnTo>
                    <a:pt x="25" y="81"/>
                  </a:lnTo>
                  <a:lnTo>
                    <a:pt x="23" y="85"/>
                  </a:lnTo>
                  <a:lnTo>
                    <a:pt x="22" y="88"/>
                  </a:lnTo>
                  <a:lnTo>
                    <a:pt x="22" y="90"/>
                  </a:lnTo>
                  <a:lnTo>
                    <a:pt x="22" y="94"/>
                  </a:lnTo>
                  <a:lnTo>
                    <a:pt x="21" y="95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4"/>
                  </a:lnTo>
                  <a:lnTo>
                    <a:pt x="21" y="106"/>
                  </a:lnTo>
                  <a:lnTo>
                    <a:pt x="21" y="110"/>
                  </a:lnTo>
                  <a:lnTo>
                    <a:pt x="21" y="112"/>
                  </a:lnTo>
                  <a:lnTo>
                    <a:pt x="21" y="115"/>
                  </a:lnTo>
                  <a:lnTo>
                    <a:pt x="22" y="117"/>
                  </a:lnTo>
                  <a:lnTo>
                    <a:pt x="22" y="119"/>
                  </a:lnTo>
                  <a:lnTo>
                    <a:pt x="23" y="122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25" y="128"/>
                  </a:lnTo>
                  <a:lnTo>
                    <a:pt x="26" y="130"/>
                  </a:lnTo>
                  <a:lnTo>
                    <a:pt x="27" y="131"/>
                  </a:lnTo>
                  <a:lnTo>
                    <a:pt x="28" y="133"/>
                  </a:lnTo>
                  <a:lnTo>
                    <a:pt x="29" y="137"/>
                  </a:lnTo>
                  <a:lnTo>
                    <a:pt x="30" y="139"/>
                  </a:lnTo>
                  <a:lnTo>
                    <a:pt x="31" y="140"/>
                  </a:lnTo>
                  <a:lnTo>
                    <a:pt x="32" y="140"/>
                  </a:lnTo>
                  <a:lnTo>
                    <a:pt x="33" y="142"/>
                  </a:lnTo>
                  <a:lnTo>
                    <a:pt x="34" y="144"/>
                  </a:lnTo>
                  <a:lnTo>
                    <a:pt x="35" y="146"/>
                  </a:lnTo>
                  <a:lnTo>
                    <a:pt x="37" y="148"/>
                  </a:lnTo>
                  <a:lnTo>
                    <a:pt x="38" y="148"/>
                  </a:lnTo>
                  <a:lnTo>
                    <a:pt x="39" y="149"/>
                  </a:lnTo>
                  <a:lnTo>
                    <a:pt x="40" y="149"/>
                  </a:lnTo>
                  <a:lnTo>
                    <a:pt x="43" y="151"/>
                  </a:lnTo>
                  <a:lnTo>
                    <a:pt x="44" y="151"/>
                  </a:lnTo>
                  <a:lnTo>
                    <a:pt x="45" y="151"/>
                  </a:lnTo>
                  <a:lnTo>
                    <a:pt x="47" y="151"/>
                  </a:lnTo>
                  <a:lnTo>
                    <a:pt x="48" y="151"/>
                  </a:lnTo>
                  <a:lnTo>
                    <a:pt x="49" y="151"/>
                  </a:lnTo>
                  <a:lnTo>
                    <a:pt x="51" y="151"/>
                  </a:lnTo>
                  <a:lnTo>
                    <a:pt x="52" y="151"/>
                  </a:lnTo>
                  <a:lnTo>
                    <a:pt x="54" y="151"/>
                  </a:lnTo>
                  <a:lnTo>
                    <a:pt x="55" y="151"/>
                  </a:lnTo>
                  <a:lnTo>
                    <a:pt x="56" y="149"/>
                  </a:lnTo>
                  <a:lnTo>
                    <a:pt x="59" y="149"/>
                  </a:lnTo>
                  <a:lnTo>
                    <a:pt x="60" y="148"/>
                  </a:lnTo>
                  <a:lnTo>
                    <a:pt x="61" y="148"/>
                  </a:lnTo>
                  <a:lnTo>
                    <a:pt x="63" y="146"/>
                  </a:lnTo>
                  <a:lnTo>
                    <a:pt x="64" y="144"/>
                  </a:lnTo>
                  <a:lnTo>
                    <a:pt x="66" y="142"/>
                  </a:lnTo>
                  <a:lnTo>
                    <a:pt x="67" y="140"/>
                  </a:lnTo>
                  <a:lnTo>
                    <a:pt x="68" y="139"/>
                  </a:lnTo>
                  <a:lnTo>
                    <a:pt x="70" y="137"/>
                  </a:lnTo>
                  <a:lnTo>
                    <a:pt x="71" y="135"/>
                  </a:lnTo>
                  <a:lnTo>
                    <a:pt x="72" y="133"/>
                  </a:lnTo>
                  <a:lnTo>
                    <a:pt x="73" y="130"/>
                  </a:lnTo>
                  <a:lnTo>
                    <a:pt x="76" y="128"/>
                  </a:lnTo>
                  <a:lnTo>
                    <a:pt x="77" y="124"/>
                  </a:lnTo>
                  <a:lnTo>
                    <a:pt x="78" y="121"/>
                  </a:lnTo>
                  <a:lnTo>
                    <a:pt x="79" y="119"/>
                  </a:lnTo>
                  <a:lnTo>
                    <a:pt x="81" y="115"/>
                  </a:lnTo>
                  <a:lnTo>
                    <a:pt x="82" y="112"/>
                  </a:lnTo>
                  <a:lnTo>
                    <a:pt x="83" y="110"/>
                  </a:lnTo>
                  <a:lnTo>
                    <a:pt x="83" y="106"/>
                  </a:lnTo>
                  <a:lnTo>
                    <a:pt x="84" y="103"/>
                  </a:lnTo>
                  <a:lnTo>
                    <a:pt x="85" y="101"/>
                  </a:lnTo>
                  <a:lnTo>
                    <a:pt x="85" y="97"/>
                  </a:lnTo>
                  <a:lnTo>
                    <a:pt x="86" y="95"/>
                  </a:lnTo>
                  <a:lnTo>
                    <a:pt x="86" y="92"/>
                  </a:lnTo>
                  <a:lnTo>
                    <a:pt x="87" y="90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1"/>
                  </a:lnTo>
                  <a:lnTo>
                    <a:pt x="87" y="79"/>
                  </a:lnTo>
                  <a:lnTo>
                    <a:pt x="87" y="76"/>
                  </a:lnTo>
                  <a:lnTo>
                    <a:pt x="87" y="74"/>
                  </a:lnTo>
                  <a:lnTo>
                    <a:pt x="87" y="72"/>
                  </a:lnTo>
                  <a:lnTo>
                    <a:pt x="86" y="68"/>
                  </a:lnTo>
                  <a:lnTo>
                    <a:pt x="86" y="67"/>
                  </a:lnTo>
                  <a:lnTo>
                    <a:pt x="85" y="65"/>
                  </a:lnTo>
                  <a:lnTo>
                    <a:pt x="85" y="61"/>
                  </a:lnTo>
                  <a:lnTo>
                    <a:pt x="84" y="59"/>
                  </a:lnTo>
                  <a:lnTo>
                    <a:pt x="84" y="58"/>
                  </a:lnTo>
                  <a:lnTo>
                    <a:pt x="83" y="56"/>
                  </a:lnTo>
                  <a:lnTo>
                    <a:pt x="82" y="54"/>
                  </a:lnTo>
                  <a:lnTo>
                    <a:pt x="81" y="52"/>
                  </a:lnTo>
                  <a:lnTo>
                    <a:pt x="80" y="50"/>
                  </a:lnTo>
                  <a:lnTo>
                    <a:pt x="79" y="49"/>
                  </a:lnTo>
                  <a:lnTo>
                    <a:pt x="78" y="47"/>
                  </a:lnTo>
                  <a:lnTo>
                    <a:pt x="77" y="45"/>
                  </a:lnTo>
                  <a:lnTo>
                    <a:pt x="76" y="43"/>
                  </a:lnTo>
                  <a:lnTo>
                    <a:pt x="73" y="41"/>
                  </a:lnTo>
                  <a:lnTo>
                    <a:pt x="72" y="40"/>
                  </a:lnTo>
                  <a:lnTo>
                    <a:pt x="71" y="40"/>
                  </a:lnTo>
                  <a:lnTo>
                    <a:pt x="70" y="38"/>
                  </a:lnTo>
                  <a:lnTo>
                    <a:pt x="68" y="36"/>
                  </a:lnTo>
                  <a:lnTo>
                    <a:pt x="67" y="36"/>
                  </a:lnTo>
                  <a:lnTo>
                    <a:pt x="66" y="34"/>
                  </a:lnTo>
                  <a:lnTo>
                    <a:pt x="64" y="34"/>
                  </a:lnTo>
                  <a:lnTo>
                    <a:pt x="63" y="34"/>
                  </a:lnTo>
                  <a:lnTo>
                    <a:pt x="62" y="34"/>
                  </a:lnTo>
                  <a:lnTo>
                    <a:pt x="60" y="34"/>
                  </a:lnTo>
                  <a:lnTo>
                    <a:pt x="59" y="34"/>
                  </a:lnTo>
                  <a:lnTo>
                    <a:pt x="58" y="34"/>
                  </a:lnTo>
                  <a:lnTo>
                    <a:pt x="55" y="34"/>
                  </a:lnTo>
                  <a:lnTo>
                    <a:pt x="54" y="34"/>
                  </a:lnTo>
                  <a:lnTo>
                    <a:pt x="53" y="34"/>
                  </a:lnTo>
                  <a:lnTo>
                    <a:pt x="51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7" y="38"/>
                  </a:lnTo>
                  <a:lnTo>
                    <a:pt x="46" y="40"/>
                  </a:lnTo>
                  <a:lnTo>
                    <a:pt x="44" y="41"/>
                  </a:lnTo>
                  <a:lnTo>
                    <a:pt x="43" y="41"/>
                  </a:lnTo>
                  <a:lnTo>
                    <a:pt x="42" y="43"/>
                  </a:lnTo>
                  <a:lnTo>
                    <a:pt x="39" y="47"/>
                  </a:lnTo>
                  <a:lnTo>
                    <a:pt x="38" y="49"/>
                  </a:lnTo>
                  <a:lnTo>
                    <a:pt x="37" y="50"/>
                  </a:lnTo>
                  <a:lnTo>
                    <a:pt x="35" y="52"/>
                  </a:lnTo>
                  <a:lnTo>
                    <a:pt x="34" y="56"/>
                  </a:lnTo>
                  <a:lnTo>
                    <a:pt x="33" y="58"/>
                  </a:lnTo>
                  <a:lnTo>
                    <a:pt x="32" y="61"/>
                  </a:lnTo>
                  <a:lnTo>
                    <a:pt x="30" y="65"/>
                  </a:lnTo>
                  <a:lnTo>
                    <a:pt x="4" y="65"/>
                  </a:lnTo>
                  <a:lnTo>
                    <a:pt x="5" y="63"/>
                  </a:lnTo>
                  <a:lnTo>
                    <a:pt x="5" y="61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9" y="52"/>
                  </a:lnTo>
                  <a:lnTo>
                    <a:pt x="10" y="50"/>
                  </a:lnTo>
                  <a:lnTo>
                    <a:pt x="11" y="47"/>
                  </a:lnTo>
                  <a:lnTo>
                    <a:pt x="11" y="45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38"/>
            <p:cNvSpPr>
              <a:spLocks/>
            </p:cNvSpPr>
            <p:nvPr/>
          </p:nvSpPr>
          <p:spPr bwMode="gray">
            <a:xfrm>
              <a:off x="2627" y="2756"/>
              <a:ext cx="105" cy="108"/>
            </a:xfrm>
            <a:custGeom>
              <a:avLst/>
              <a:gdLst>
                <a:gd name="T0" fmla="*/ 74 w 105"/>
                <a:gd name="T1" fmla="*/ 1 h 216"/>
                <a:gd name="T2" fmla="*/ 82 w 105"/>
                <a:gd name="T3" fmla="*/ 1 h 216"/>
                <a:gd name="T4" fmla="*/ 87 w 105"/>
                <a:gd name="T5" fmla="*/ 1 h 216"/>
                <a:gd name="T6" fmla="*/ 92 w 105"/>
                <a:gd name="T7" fmla="*/ 1 h 216"/>
                <a:gd name="T8" fmla="*/ 96 w 105"/>
                <a:gd name="T9" fmla="*/ 1 h 216"/>
                <a:gd name="T10" fmla="*/ 99 w 105"/>
                <a:gd name="T11" fmla="*/ 1 h 216"/>
                <a:gd name="T12" fmla="*/ 101 w 105"/>
                <a:gd name="T13" fmla="*/ 1 h 216"/>
                <a:gd name="T14" fmla="*/ 103 w 105"/>
                <a:gd name="T15" fmla="*/ 1 h 216"/>
                <a:gd name="T16" fmla="*/ 104 w 105"/>
                <a:gd name="T17" fmla="*/ 1 h 216"/>
                <a:gd name="T18" fmla="*/ 105 w 105"/>
                <a:gd name="T19" fmla="*/ 1 h 216"/>
                <a:gd name="T20" fmla="*/ 105 w 105"/>
                <a:gd name="T21" fmla="*/ 1 h 216"/>
                <a:gd name="T22" fmla="*/ 105 w 105"/>
                <a:gd name="T23" fmla="*/ 1 h 216"/>
                <a:gd name="T24" fmla="*/ 104 w 105"/>
                <a:gd name="T25" fmla="*/ 1 h 216"/>
                <a:gd name="T26" fmla="*/ 102 w 105"/>
                <a:gd name="T27" fmla="*/ 1 h 216"/>
                <a:gd name="T28" fmla="*/ 99 w 105"/>
                <a:gd name="T29" fmla="*/ 1 h 216"/>
                <a:gd name="T30" fmla="*/ 95 w 105"/>
                <a:gd name="T31" fmla="*/ 1 h 216"/>
                <a:gd name="T32" fmla="*/ 91 w 105"/>
                <a:gd name="T33" fmla="*/ 1 h 216"/>
                <a:gd name="T34" fmla="*/ 86 w 105"/>
                <a:gd name="T35" fmla="*/ 1 h 216"/>
                <a:gd name="T36" fmla="*/ 81 w 105"/>
                <a:gd name="T37" fmla="*/ 1 h 216"/>
                <a:gd name="T38" fmla="*/ 74 w 105"/>
                <a:gd name="T39" fmla="*/ 1 h 216"/>
                <a:gd name="T40" fmla="*/ 70 w 105"/>
                <a:gd name="T41" fmla="*/ 1 h 216"/>
                <a:gd name="T42" fmla="*/ 75 w 105"/>
                <a:gd name="T43" fmla="*/ 1 h 216"/>
                <a:gd name="T44" fmla="*/ 79 w 105"/>
                <a:gd name="T45" fmla="*/ 1 h 216"/>
                <a:gd name="T46" fmla="*/ 82 w 105"/>
                <a:gd name="T47" fmla="*/ 1 h 216"/>
                <a:gd name="T48" fmla="*/ 91 w 105"/>
                <a:gd name="T49" fmla="*/ 1 h 216"/>
                <a:gd name="T50" fmla="*/ 56 w 105"/>
                <a:gd name="T51" fmla="*/ 1 h 216"/>
                <a:gd name="T52" fmla="*/ 53 w 105"/>
                <a:gd name="T53" fmla="*/ 1 h 216"/>
                <a:gd name="T54" fmla="*/ 51 w 105"/>
                <a:gd name="T55" fmla="*/ 1 h 216"/>
                <a:gd name="T56" fmla="*/ 49 w 105"/>
                <a:gd name="T57" fmla="*/ 1 h 216"/>
                <a:gd name="T58" fmla="*/ 46 w 105"/>
                <a:gd name="T59" fmla="*/ 1 h 216"/>
                <a:gd name="T60" fmla="*/ 40 w 105"/>
                <a:gd name="T61" fmla="*/ 1 h 216"/>
                <a:gd name="T62" fmla="*/ 53 w 105"/>
                <a:gd name="T63" fmla="*/ 1 h 216"/>
                <a:gd name="T64" fmla="*/ 59 w 105"/>
                <a:gd name="T65" fmla="*/ 1 h 216"/>
                <a:gd name="T66" fmla="*/ 67 w 105"/>
                <a:gd name="T67" fmla="*/ 1 h 216"/>
                <a:gd name="T68" fmla="*/ 72 w 105"/>
                <a:gd name="T69" fmla="*/ 1 h 216"/>
                <a:gd name="T70" fmla="*/ 76 w 105"/>
                <a:gd name="T71" fmla="*/ 1 h 216"/>
                <a:gd name="T72" fmla="*/ 80 w 105"/>
                <a:gd name="T73" fmla="*/ 1 h 216"/>
                <a:gd name="T74" fmla="*/ 82 w 105"/>
                <a:gd name="T75" fmla="*/ 1 h 216"/>
                <a:gd name="T76" fmla="*/ 83 w 105"/>
                <a:gd name="T77" fmla="*/ 1 h 216"/>
                <a:gd name="T78" fmla="*/ 83 w 105"/>
                <a:gd name="T79" fmla="*/ 1 h 216"/>
                <a:gd name="T80" fmla="*/ 83 w 105"/>
                <a:gd name="T81" fmla="*/ 1 h 216"/>
                <a:gd name="T82" fmla="*/ 83 w 105"/>
                <a:gd name="T83" fmla="*/ 1 h 216"/>
                <a:gd name="T84" fmla="*/ 82 w 105"/>
                <a:gd name="T85" fmla="*/ 1 h 216"/>
                <a:gd name="T86" fmla="*/ 81 w 105"/>
                <a:gd name="T87" fmla="*/ 1 h 216"/>
                <a:gd name="T88" fmla="*/ 80 w 105"/>
                <a:gd name="T89" fmla="*/ 1 h 216"/>
                <a:gd name="T90" fmla="*/ 78 w 105"/>
                <a:gd name="T91" fmla="*/ 1 h 216"/>
                <a:gd name="T92" fmla="*/ 74 w 105"/>
                <a:gd name="T93" fmla="*/ 1 h 216"/>
                <a:gd name="T94" fmla="*/ 64 w 105"/>
                <a:gd name="T95" fmla="*/ 1 h 216"/>
                <a:gd name="T96" fmla="*/ 37 w 105"/>
                <a:gd name="T97" fmla="*/ 1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5"/>
                <a:gd name="T148" fmla="*/ 0 h 216"/>
                <a:gd name="T149" fmla="*/ 105 w 105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5" h="216">
                  <a:moveTo>
                    <a:pt x="0" y="171"/>
                  </a:moveTo>
                  <a:lnTo>
                    <a:pt x="30" y="0"/>
                  </a:lnTo>
                  <a:lnTo>
                    <a:pt x="72" y="22"/>
                  </a:lnTo>
                  <a:lnTo>
                    <a:pt x="74" y="22"/>
                  </a:lnTo>
                  <a:lnTo>
                    <a:pt x="76" y="23"/>
                  </a:lnTo>
                  <a:lnTo>
                    <a:pt x="79" y="23"/>
                  </a:lnTo>
                  <a:lnTo>
                    <a:pt x="80" y="25"/>
                  </a:lnTo>
                  <a:lnTo>
                    <a:pt x="82" y="25"/>
                  </a:lnTo>
                  <a:lnTo>
                    <a:pt x="83" y="27"/>
                  </a:lnTo>
                  <a:lnTo>
                    <a:pt x="85" y="29"/>
                  </a:lnTo>
                  <a:lnTo>
                    <a:pt x="86" y="29"/>
                  </a:lnTo>
                  <a:lnTo>
                    <a:pt x="87" y="31"/>
                  </a:lnTo>
                  <a:lnTo>
                    <a:pt x="89" y="31"/>
                  </a:lnTo>
                  <a:lnTo>
                    <a:pt x="90" y="32"/>
                  </a:lnTo>
                  <a:lnTo>
                    <a:pt x="91" y="32"/>
                  </a:lnTo>
                  <a:lnTo>
                    <a:pt x="92" y="34"/>
                  </a:lnTo>
                  <a:lnTo>
                    <a:pt x="93" y="34"/>
                  </a:lnTo>
                  <a:lnTo>
                    <a:pt x="95" y="36"/>
                  </a:lnTo>
                  <a:lnTo>
                    <a:pt x="96" y="38"/>
                  </a:lnTo>
                  <a:lnTo>
                    <a:pt x="97" y="40"/>
                  </a:lnTo>
                  <a:lnTo>
                    <a:pt x="98" y="40"/>
                  </a:lnTo>
                  <a:lnTo>
                    <a:pt x="98" y="41"/>
                  </a:lnTo>
                  <a:lnTo>
                    <a:pt x="99" y="43"/>
                  </a:lnTo>
                  <a:lnTo>
                    <a:pt x="100" y="43"/>
                  </a:lnTo>
                  <a:lnTo>
                    <a:pt x="100" y="45"/>
                  </a:lnTo>
                  <a:lnTo>
                    <a:pt x="101" y="47"/>
                  </a:lnTo>
                  <a:lnTo>
                    <a:pt x="101" y="49"/>
                  </a:lnTo>
                  <a:lnTo>
                    <a:pt x="102" y="50"/>
                  </a:lnTo>
                  <a:lnTo>
                    <a:pt x="103" y="52"/>
                  </a:lnTo>
                  <a:lnTo>
                    <a:pt x="103" y="54"/>
                  </a:lnTo>
                  <a:lnTo>
                    <a:pt x="104" y="56"/>
                  </a:lnTo>
                  <a:lnTo>
                    <a:pt x="104" y="58"/>
                  </a:lnTo>
                  <a:lnTo>
                    <a:pt x="104" y="59"/>
                  </a:lnTo>
                  <a:lnTo>
                    <a:pt x="104" y="61"/>
                  </a:lnTo>
                  <a:lnTo>
                    <a:pt x="105" y="63"/>
                  </a:lnTo>
                  <a:lnTo>
                    <a:pt x="105" y="65"/>
                  </a:lnTo>
                  <a:lnTo>
                    <a:pt x="105" y="67"/>
                  </a:lnTo>
                  <a:lnTo>
                    <a:pt x="105" y="68"/>
                  </a:lnTo>
                  <a:lnTo>
                    <a:pt x="105" y="70"/>
                  </a:lnTo>
                  <a:lnTo>
                    <a:pt x="105" y="72"/>
                  </a:lnTo>
                  <a:lnTo>
                    <a:pt x="105" y="74"/>
                  </a:lnTo>
                  <a:lnTo>
                    <a:pt x="105" y="76"/>
                  </a:lnTo>
                  <a:lnTo>
                    <a:pt x="105" y="77"/>
                  </a:lnTo>
                  <a:lnTo>
                    <a:pt x="105" y="79"/>
                  </a:lnTo>
                  <a:lnTo>
                    <a:pt x="105" y="81"/>
                  </a:lnTo>
                  <a:lnTo>
                    <a:pt x="105" y="83"/>
                  </a:lnTo>
                  <a:lnTo>
                    <a:pt x="105" y="85"/>
                  </a:lnTo>
                  <a:lnTo>
                    <a:pt x="104" y="86"/>
                  </a:lnTo>
                  <a:lnTo>
                    <a:pt x="104" y="88"/>
                  </a:lnTo>
                  <a:lnTo>
                    <a:pt x="104" y="90"/>
                  </a:lnTo>
                  <a:lnTo>
                    <a:pt x="103" y="94"/>
                  </a:lnTo>
                  <a:lnTo>
                    <a:pt x="103" y="95"/>
                  </a:lnTo>
                  <a:lnTo>
                    <a:pt x="102" y="97"/>
                  </a:lnTo>
                  <a:lnTo>
                    <a:pt x="102" y="99"/>
                  </a:lnTo>
                  <a:lnTo>
                    <a:pt x="101" y="101"/>
                  </a:lnTo>
                  <a:lnTo>
                    <a:pt x="100" y="103"/>
                  </a:lnTo>
                  <a:lnTo>
                    <a:pt x="100" y="104"/>
                  </a:lnTo>
                  <a:lnTo>
                    <a:pt x="99" y="106"/>
                  </a:lnTo>
                  <a:lnTo>
                    <a:pt x="98" y="108"/>
                  </a:lnTo>
                  <a:lnTo>
                    <a:pt x="97" y="110"/>
                  </a:lnTo>
                  <a:lnTo>
                    <a:pt x="96" y="112"/>
                  </a:lnTo>
                  <a:lnTo>
                    <a:pt x="95" y="113"/>
                  </a:lnTo>
                  <a:lnTo>
                    <a:pt x="95" y="115"/>
                  </a:lnTo>
                  <a:lnTo>
                    <a:pt x="93" y="115"/>
                  </a:lnTo>
                  <a:lnTo>
                    <a:pt x="92" y="117"/>
                  </a:lnTo>
                  <a:lnTo>
                    <a:pt x="91" y="119"/>
                  </a:lnTo>
                  <a:lnTo>
                    <a:pt x="89" y="119"/>
                  </a:lnTo>
                  <a:lnTo>
                    <a:pt x="88" y="121"/>
                  </a:lnTo>
                  <a:lnTo>
                    <a:pt x="87" y="121"/>
                  </a:lnTo>
                  <a:lnTo>
                    <a:pt x="86" y="123"/>
                  </a:lnTo>
                  <a:lnTo>
                    <a:pt x="85" y="123"/>
                  </a:lnTo>
                  <a:lnTo>
                    <a:pt x="83" y="123"/>
                  </a:lnTo>
                  <a:lnTo>
                    <a:pt x="82" y="123"/>
                  </a:lnTo>
                  <a:lnTo>
                    <a:pt x="81" y="124"/>
                  </a:lnTo>
                  <a:lnTo>
                    <a:pt x="79" y="124"/>
                  </a:lnTo>
                  <a:lnTo>
                    <a:pt x="78" y="124"/>
                  </a:lnTo>
                  <a:lnTo>
                    <a:pt x="75" y="124"/>
                  </a:lnTo>
                  <a:lnTo>
                    <a:pt x="74" y="124"/>
                  </a:lnTo>
                  <a:lnTo>
                    <a:pt x="72" y="124"/>
                  </a:lnTo>
                  <a:lnTo>
                    <a:pt x="71" y="124"/>
                  </a:lnTo>
                  <a:lnTo>
                    <a:pt x="69" y="123"/>
                  </a:lnTo>
                  <a:lnTo>
                    <a:pt x="70" y="126"/>
                  </a:lnTo>
                  <a:lnTo>
                    <a:pt x="72" y="128"/>
                  </a:lnTo>
                  <a:lnTo>
                    <a:pt x="73" y="130"/>
                  </a:lnTo>
                  <a:lnTo>
                    <a:pt x="74" y="133"/>
                  </a:lnTo>
                  <a:lnTo>
                    <a:pt x="75" y="135"/>
                  </a:lnTo>
                  <a:lnTo>
                    <a:pt x="76" y="139"/>
                  </a:lnTo>
                  <a:lnTo>
                    <a:pt x="78" y="141"/>
                  </a:lnTo>
                  <a:lnTo>
                    <a:pt x="78" y="142"/>
                  </a:lnTo>
                  <a:lnTo>
                    <a:pt x="79" y="146"/>
                  </a:lnTo>
                  <a:lnTo>
                    <a:pt x="80" y="150"/>
                  </a:lnTo>
                  <a:lnTo>
                    <a:pt x="80" y="153"/>
                  </a:lnTo>
                  <a:lnTo>
                    <a:pt x="81" y="157"/>
                  </a:lnTo>
                  <a:lnTo>
                    <a:pt x="82" y="160"/>
                  </a:lnTo>
                  <a:lnTo>
                    <a:pt x="83" y="166"/>
                  </a:lnTo>
                  <a:lnTo>
                    <a:pt x="84" y="171"/>
                  </a:lnTo>
                  <a:lnTo>
                    <a:pt x="85" y="177"/>
                  </a:lnTo>
                  <a:lnTo>
                    <a:pt x="91" y="216"/>
                  </a:lnTo>
                  <a:lnTo>
                    <a:pt x="67" y="204"/>
                  </a:lnTo>
                  <a:lnTo>
                    <a:pt x="58" y="160"/>
                  </a:lnTo>
                  <a:lnTo>
                    <a:pt x="57" y="153"/>
                  </a:lnTo>
                  <a:lnTo>
                    <a:pt x="56" y="150"/>
                  </a:lnTo>
                  <a:lnTo>
                    <a:pt x="55" y="144"/>
                  </a:lnTo>
                  <a:lnTo>
                    <a:pt x="54" y="141"/>
                  </a:lnTo>
                  <a:lnTo>
                    <a:pt x="54" y="137"/>
                  </a:lnTo>
                  <a:lnTo>
                    <a:pt x="53" y="133"/>
                  </a:lnTo>
                  <a:lnTo>
                    <a:pt x="52" y="132"/>
                  </a:lnTo>
                  <a:lnTo>
                    <a:pt x="52" y="130"/>
                  </a:lnTo>
                  <a:lnTo>
                    <a:pt x="51" y="128"/>
                  </a:lnTo>
                  <a:lnTo>
                    <a:pt x="51" y="126"/>
                  </a:lnTo>
                  <a:lnTo>
                    <a:pt x="50" y="124"/>
                  </a:lnTo>
                  <a:lnTo>
                    <a:pt x="50" y="123"/>
                  </a:lnTo>
                  <a:lnTo>
                    <a:pt x="49" y="123"/>
                  </a:lnTo>
                  <a:lnTo>
                    <a:pt x="49" y="121"/>
                  </a:lnTo>
                  <a:lnTo>
                    <a:pt x="48" y="121"/>
                  </a:lnTo>
                  <a:lnTo>
                    <a:pt x="47" y="119"/>
                  </a:lnTo>
                  <a:lnTo>
                    <a:pt x="46" y="117"/>
                  </a:lnTo>
                  <a:lnTo>
                    <a:pt x="45" y="117"/>
                  </a:lnTo>
                  <a:lnTo>
                    <a:pt x="43" y="115"/>
                  </a:lnTo>
                  <a:lnTo>
                    <a:pt x="41" y="115"/>
                  </a:lnTo>
                  <a:lnTo>
                    <a:pt x="40" y="113"/>
                  </a:lnTo>
                  <a:lnTo>
                    <a:pt x="39" y="113"/>
                  </a:lnTo>
                  <a:lnTo>
                    <a:pt x="37" y="112"/>
                  </a:lnTo>
                  <a:lnTo>
                    <a:pt x="37" y="83"/>
                  </a:lnTo>
                  <a:lnTo>
                    <a:pt x="53" y="90"/>
                  </a:lnTo>
                  <a:lnTo>
                    <a:pt x="54" y="90"/>
                  </a:lnTo>
                  <a:lnTo>
                    <a:pt x="56" y="92"/>
                  </a:lnTo>
                  <a:lnTo>
                    <a:pt x="57" y="92"/>
                  </a:lnTo>
                  <a:lnTo>
                    <a:pt x="59" y="94"/>
                  </a:lnTo>
                  <a:lnTo>
                    <a:pt x="60" y="94"/>
                  </a:lnTo>
                  <a:lnTo>
                    <a:pt x="63" y="94"/>
                  </a:lnTo>
                  <a:lnTo>
                    <a:pt x="65" y="95"/>
                  </a:lnTo>
                  <a:lnTo>
                    <a:pt x="67" y="95"/>
                  </a:lnTo>
                  <a:lnTo>
                    <a:pt x="69" y="97"/>
                  </a:lnTo>
                  <a:lnTo>
                    <a:pt x="70" y="97"/>
                  </a:lnTo>
                  <a:lnTo>
                    <a:pt x="71" y="97"/>
                  </a:lnTo>
                  <a:lnTo>
                    <a:pt x="72" y="97"/>
                  </a:lnTo>
                  <a:lnTo>
                    <a:pt x="73" y="95"/>
                  </a:lnTo>
                  <a:lnTo>
                    <a:pt x="74" y="95"/>
                  </a:lnTo>
                  <a:lnTo>
                    <a:pt x="75" y="95"/>
                  </a:lnTo>
                  <a:lnTo>
                    <a:pt x="76" y="95"/>
                  </a:lnTo>
                  <a:lnTo>
                    <a:pt x="76" y="94"/>
                  </a:lnTo>
                  <a:lnTo>
                    <a:pt x="78" y="94"/>
                  </a:lnTo>
                  <a:lnTo>
                    <a:pt x="79" y="92"/>
                  </a:lnTo>
                  <a:lnTo>
                    <a:pt x="80" y="92"/>
                  </a:lnTo>
                  <a:lnTo>
                    <a:pt x="80" y="90"/>
                  </a:lnTo>
                  <a:lnTo>
                    <a:pt x="81" y="88"/>
                  </a:lnTo>
                  <a:lnTo>
                    <a:pt x="81" y="86"/>
                  </a:lnTo>
                  <a:lnTo>
                    <a:pt x="82" y="86"/>
                  </a:lnTo>
                  <a:lnTo>
                    <a:pt x="82" y="85"/>
                  </a:lnTo>
                  <a:lnTo>
                    <a:pt x="82" y="83"/>
                  </a:lnTo>
                  <a:lnTo>
                    <a:pt x="83" y="81"/>
                  </a:lnTo>
                  <a:lnTo>
                    <a:pt x="83" y="79"/>
                  </a:lnTo>
                  <a:lnTo>
                    <a:pt x="83" y="77"/>
                  </a:lnTo>
                  <a:lnTo>
                    <a:pt x="83" y="76"/>
                  </a:lnTo>
                  <a:lnTo>
                    <a:pt x="83" y="74"/>
                  </a:lnTo>
                  <a:lnTo>
                    <a:pt x="83" y="72"/>
                  </a:lnTo>
                  <a:lnTo>
                    <a:pt x="83" y="70"/>
                  </a:lnTo>
                  <a:lnTo>
                    <a:pt x="83" y="68"/>
                  </a:lnTo>
                  <a:lnTo>
                    <a:pt x="83" y="67"/>
                  </a:lnTo>
                  <a:lnTo>
                    <a:pt x="82" y="65"/>
                  </a:lnTo>
                  <a:lnTo>
                    <a:pt x="82" y="63"/>
                  </a:lnTo>
                  <a:lnTo>
                    <a:pt x="81" y="61"/>
                  </a:lnTo>
                  <a:lnTo>
                    <a:pt x="80" y="59"/>
                  </a:lnTo>
                  <a:lnTo>
                    <a:pt x="80" y="58"/>
                  </a:lnTo>
                  <a:lnTo>
                    <a:pt x="79" y="58"/>
                  </a:lnTo>
                  <a:lnTo>
                    <a:pt x="78" y="56"/>
                  </a:lnTo>
                  <a:lnTo>
                    <a:pt x="76" y="56"/>
                  </a:lnTo>
                  <a:lnTo>
                    <a:pt x="75" y="54"/>
                  </a:lnTo>
                  <a:lnTo>
                    <a:pt x="74" y="54"/>
                  </a:lnTo>
                  <a:lnTo>
                    <a:pt x="71" y="52"/>
                  </a:lnTo>
                  <a:lnTo>
                    <a:pt x="69" y="50"/>
                  </a:lnTo>
                  <a:lnTo>
                    <a:pt x="67" y="50"/>
                  </a:lnTo>
                  <a:lnTo>
                    <a:pt x="64" y="49"/>
                  </a:lnTo>
                  <a:lnTo>
                    <a:pt x="60" y="47"/>
                  </a:lnTo>
                  <a:lnTo>
                    <a:pt x="45" y="40"/>
                  </a:lnTo>
                  <a:lnTo>
                    <a:pt x="37" y="83"/>
                  </a:lnTo>
                  <a:lnTo>
                    <a:pt x="37" y="112"/>
                  </a:lnTo>
                  <a:lnTo>
                    <a:pt x="33" y="110"/>
                  </a:lnTo>
                  <a:lnTo>
                    <a:pt x="21" y="182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39"/>
            <p:cNvSpPr>
              <a:spLocks/>
            </p:cNvSpPr>
            <p:nvPr/>
          </p:nvSpPr>
          <p:spPr bwMode="gray">
            <a:xfrm>
              <a:off x="2764" y="2779"/>
              <a:ext cx="80" cy="90"/>
            </a:xfrm>
            <a:custGeom>
              <a:avLst/>
              <a:gdLst>
                <a:gd name="T0" fmla="*/ 0 w 80"/>
                <a:gd name="T1" fmla="*/ 1 h 178"/>
                <a:gd name="T2" fmla="*/ 0 w 80"/>
                <a:gd name="T3" fmla="*/ 0 h 178"/>
                <a:gd name="T4" fmla="*/ 78 w 80"/>
                <a:gd name="T5" fmla="*/ 0 h 178"/>
                <a:gd name="T6" fmla="*/ 78 w 80"/>
                <a:gd name="T7" fmla="*/ 1 h 178"/>
                <a:gd name="T8" fmla="*/ 21 w 80"/>
                <a:gd name="T9" fmla="*/ 1 h 178"/>
                <a:gd name="T10" fmla="*/ 21 w 80"/>
                <a:gd name="T11" fmla="*/ 1 h 178"/>
                <a:gd name="T12" fmla="*/ 74 w 80"/>
                <a:gd name="T13" fmla="*/ 1 h 178"/>
                <a:gd name="T14" fmla="*/ 74 w 80"/>
                <a:gd name="T15" fmla="*/ 1 h 178"/>
                <a:gd name="T16" fmla="*/ 21 w 80"/>
                <a:gd name="T17" fmla="*/ 1 h 178"/>
                <a:gd name="T18" fmla="*/ 21 w 80"/>
                <a:gd name="T19" fmla="*/ 1 h 178"/>
                <a:gd name="T20" fmla="*/ 80 w 80"/>
                <a:gd name="T21" fmla="*/ 1 h 178"/>
                <a:gd name="T22" fmla="*/ 80 w 80"/>
                <a:gd name="T23" fmla="*/ 1 h 178"/>
                <a:gd name="T24" fmla="*/ 0 w 80"/>
                <a:gd name="T25" fmla="*/ 1 h 1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178"/>
                <a:gd name="T41" fmla="*/ 80 w 80"/>
                <a:gd name="T42" fmla="*/ 178 h 1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178">
                  <a:moveTo>
                    <a:pt x="0" y="178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78" y="29"/>
                  </a:lnTo>
                  <a:lnTo>
                    <a:pt x="21" y="29"/>
                  </a:lnTo>
                  <a:lnTo>
                    <a:pt x="21" y="68"/>
                  </a:lnTo>
                  <a:lnTo>
                    <a:pt x="74" y="68"/>
                  </a:lnTo>
                  <a:lnTo>
                    <a:pt x="74" y="99"/>
                  </a:lnTo>
                  <a:lnTo>
                    <a:pt x="21" y="99"/>
                  </a:lnTo>
                  <a:lnTo>
                    <a:pt x="21" y="148"/>
                  </a:lnTo>
                  <a:lnTo>
                    <a:pt x="80" y="148"/>
                  </a:lnTo>
                  <a:lnTo>
                    <a:pt x="80" y="178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40"/>
            <p:cNvSpPr>
              <a:spLocks/>
            </p:cNvSpPr>
            <p:nvPr/>
          </p:nvSpPr>
          <p:spPr bwMode="gray">
            <a:xfrm>
              <a:off x="2875" y="2762"/>
              <a:ext cx="96" cy="92"/>
            </a:xfrm>
            <a:custGeom>
              <a:avLst/>
              <a:gdLst>
                <a:gd name="T0" fmla="*/ 96 w 96"/>
                <a:gd name="T1" fmla="*/ 1 h 183"/>
                <a:gd name="T2" fmla="*/ 93 w 96"/>
                <a:gd name="T3" fmla="*/ 1 h 183"/>
                <a:gd name="T4" fmla="*/ 88 w 96"/>
                <a:gd name="T5" fmla="*/ 1 h 183"/>
                <a:gd name="T6" fmla="*/ 80 w 96"/>
                <a:gd name="T7" fmla="*/ 1 h 183"/>
                <a:gd name="T8" fmla="*/ 71 w 96"/>
                <a:gd name="T9" fmla="*/ 1 h 183"/>
                <a:gd name="T10" fmla="*/ 61 w 96"/>
                <a:gd name="T11" fmla="*/ 1 h 183"/>
                <a:gd name="T12" fmla="*/ 54 w 96"/>
                <a:gd name="T13" fmla="*/ 1 h 183"/>
                <a:gd name="T14" fmla="*/ 46 w 96"/>
                <a:gd name="T15" fmla="*/ 1 h 183"/>
                <a:gd name="T16" fmla="*/ 40 w 96"/>
                <a:gd name="T17" fmla="*/ 1 h 183"/>
                <a:gd name="T18" fmla="*/ 33 w 96"/>
                <a:gd name="T19" fmla="*/ 1 h 183"/>
                <a:gd name="T20" fmla="*/ 26 w 96"/>
                <a:gd name="T21" fmla="*/ 1 h 183"/>
                <a:gd name="T22" fmla="*/ 21 w 96"/>
                <a:gd name="T23" fmla="*/ 1 h 183"/>
                <a:gd name="T24" fmla="*/ 16 w 96"/>
                <a:gd name="T25" fmla="*/ 1 h 183"/>
                <a:gd name="T26" fmla="*/ 10 w 96"/>
                <a:gd name="T27" fmla="*/ 1 h 183"/>
                <a:gd name="T28" fmla="*/ 7 w 96"/>
                <a:gd name="T29" fmla="*/ 1 h 183"/>
                <a:gd name="T30" fmla="*/ 4 w 96"/>
                <a:gd name="T31" fmla="*/ 1 h 183"/>
                <a:gd name="T32" fmla="*/ 1 w 96"/>
                <a:gd name="T33" fmla="*/ 1 h 183"/>
                <a:gd name="T34" fmla="*/ 0 w 96"/>
                <a:gd name="T35" fmla="*/ 1 h 183"/>
                <a:gd name="T36" fmla="*/ 0 w 96"/>
                <a:gd name="T37" fmla="*/ 1 h 183"/>
                <a:gd name="T38" fmla="*/ 1 w 96"/>
                <a:gd name="T39" fmla="*/ 1 h 183"/>
                <a:gd name="T40" fmla="*/ 3 w 96"/>
                <a:gd name="T41" fmla="*/ 1 h 183"/>
                <a:gd name="T42" fmla="*/ 6 w 96"/>
                <a:gd name="T43" fmla="*/ 1 h 183"/>
                <a:gd name="T44" fmla="*/ 10 w 96"/>
                <a:gd name="T45" fmla="*/ 1 h 183"/>
                <a:gd name="T46" fmla="*/ 15 w 96"/>
                <a:gd name="T47" fmla="*/ 1 h 183"/>
                <a:gd name="T48" fmla="*/ 21 w 96"/>
                <a:gd name="T49" fmla="*/ 1 h 183"/>
                <a:gd name="T50" fmla="*/ 27 w 96"/>
                <a:gd name="T51" fmla="*/ 1 h 183"/>
                <a:gd name="T52" fmla="*/ 35 w 96"/>
                <a:gd name="T53" fmla="*/ 1 h 183"/>
                <a:gd name="T54" fmla="*/ 42 w 96"/>
                <a:gd name="T55" fmla="*/ 0 h 183"/>
                <a:gd name="T56" fmla="*/ 49 w 96"/>
                <a:gd name="T57" fmla="*/ 0 h 183"/>
                <a:gd name="T58" fmla="*/ 55 w 96"/>
                <a:gd name="T59" fmla="*/ 0 h 183"/>
                <a:gd name="T60" fmla="*/ 60 w 96"/>
                <a:gd name="T61" fmla="*/ 1 h 183"/>
                <a:gd name="T62" fmla="*/ 67 w 96"/>
                <a:gd name="T63" fmla="*/ 1 h 183"/>
                <a:gd name="T64" fmla="*/ 73 w 96"/>
                <a:gd name="T65" fmla="*/ 1 h 183"/>
                <a:gd name="T66" fmla="*/ 78 w 96"/>
                <a:gd name="T67" fmla="*/ 1 h 183"/>
                <a:gd name="T68" fmla="*/ 84 w 96"/>
                <a:gd name="T69" fmla="*/ 1 h 183"/>
                <a:gd name="T70" fmla="*/ 62 w 96"/>
                <a:gd name="T71" fmla="*/ 1 h 183"/>
                <a:gd name="T72" fmla="*/ 58 w 96"/>
                <a:gd name="T73" fmla="*/ 1 h 183"/>
                <a:gd name="T74" fmla="*/ 53 w 96"/>
                <a:gd name="T75" fmla="*/ 1 h 183"/>
                <a:gd name="T76" fmla="*/ 48 w 96"/>
                <a:gd name="T77" fmla="*/ 1 h 183"/>
                <a:gd name="T78" fmla="*/ 42 w 96"/>
                <a:gd name="T79" fmla="*/ 1 h 183"/>
                <a:gd name="T80" fmla="*/ 35 w 96"/>
                <a:gd name="T81" fmla="*/ 1 h 183"/>
                <a:gd name="T82" fmla="*/ 28 w 96"/>
                <a:gd name="T83" fmla="*/ 1 h 183"/>
                <a:gd name="T84" fmla="*/ 23 w 96"/>
                <a:gd name="T85" fmla="*/ 1 h 183"/>
                <a:gd name="T86" fmla="*/ 21 w 96"/>
                <a:gd name="T87" fmla="*/ 1 h 183"/>
                <a:gd name="T88" fmla="*/ 21 w 96"/>
                <a:gd name="T89" fmla="*/ 1 h 183"/>
                <a:gd name="T90" fmla="*/ 24 w 96"/>
                <a:gd name="T91" fmla="*/ 1 h 183"/>
                <a:gd name="T92" fmla="*/ 29 w 96"/>
                <a:gd name="T93" fmla="*/ 1 h 183"/>
                <a:gd name="T94" fmla="*/ 35 w 96"/>
                <a:gd name="T95" fmla="*/ 1 h 183"/>
                <a:gd name="T96" fmla="*/ 42 w 96"/>
                <a:gd name="T97" fmla="*/ 1 h 183"/>
                <a:gd name="T98" fmla="*/ 50 w 96"/>
                <a:gd name="T99" fmla="*/ 1 h 183"/>
                <a:gd name="T100" fmla="*/ 57 w 96"/>
                <a:gd name="T101" fmla="*/ 1 h 183"/>
                <a:gd name="T102" fmla="*/ 63 w 96"/>
                <a:gd name="T103" fmla="*/ 1 h 183"/>
                <a:gd name="T104" fmla="*/ 68 w 96"/>
                <a:gd name="T105" fmla="*/ 1 h 183"/>
                <a:gd name="T106" fmla="*/ 72 w 96"/>
                <a:gd name="T107" fmla="*/ 1 h 183"/>
                <a:gd name="T108" fmla="*/ 74 w 96"/>
                <a:gd name="T109" fmla="*/ 1 h 183"/>
                <a:gd name="T110" fmla="*/ 75 w 96"/>
                <a:gd name="T111" fmla="*/ 1 h 1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6"/>
                <a:gd name="T169" fmla="*/ 0 h 183"/>
                <a:gd name="T170" fmla="*/ 96 w 96"/>
                <a:gd name="T171" fmla="*/ 183 h 18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6" h="183">
                  <a:moveTo>
                    <a:pt x="75" y="104"/>
                  </a:moveTo>
                  <a:lnTo>
                    <a:pt x="96" y="104"/>
                  </a:lnTo>
                  <a:lnTo>
                    <a:pt x="96" y="110"/>
                  </a:lnTo>
                  <a:lnTo>
                    <a:pt x="96" y="113"/>
                  </a:lnTo>
                  <a:lnTo>
                    <a:pt x="96" y="115"/>
                  </a:lnTo>
                  <a:lnTo>
                    <a:pt x="96" y="119"/>
                  </a:lnTo>
                  <a:lnTo>
                    <a:pt x="95" y="122"/>
                  </a:lnTo>
                  <a:lnTo>
                    <a:pt x="95" y="126"/>
                  </a:lnTo>
                  <a:lnTo>
                    <a:pt x="95" y="129"/>
                  </a:lnTo>
                  <a:lnTo>
                    <a:pt x="94" y="133"/>
                  </a:lnTo>
                  <a:lnTo>
                    <a:pt x="94" y="135"/>
                  </a:lnTo>
                  <a:lnTo>
                    <a:pt x="93" y="138"/>
                  </a:lnTo>
                  <a:lnTo>
                    <a:pt x="92" y="142"/>
                  </a:lnTo>
                  <a:lnTo>
                    <a:pt x="92" y="144"/>
                  </a:lnTo>
                  <a:lnTo>
                    <a:pt x="91" y="147"/>
                  </a:lnTo>
                  <a:lnTo>
                    <a:pt x="90" y="149"/>
                  </a:lnTo>
                  <a:lnTo>
                    <a:pt x="89" y="151"/>
                  </a:lnTo>
                  <a:lnTo>
                    <a:pt x="88" y="155"/>
                  </a:lnTo>
                  <a:lnTo>
                    <a:pt x="87" y="156"/>
                  </a:lnTo>
                  <a:lnTo>
                    <a:pt x="86" y="158"/>
                  </a:lnTo>
                  <a:lnTo>
                    <a:pt x="85" y="160"/>
                  </a:lnTo>
                  <a:lnTo>
                    <a:pt x="84" y="164"/>
                  </a:lnTo>
                  <a:lnTo>
                    <a:pt x="83" y="165"/>
                  </a:lnTo>
                  <a:lnTo>
                    <a:pt x="80" y="167"/>
                  </a:lnTo>
                  <a:lnTo>
                    <a:pt x="79" y="169"/>
                  </a:lnTo>
                  <a:lnTo>
                    <a:pt x="78" y="171"/>
                  </a:lnTo>
                  <a:lnTo>
                    <a:pt x="76" y="173"/>
                  </a:lnTo>
                  <a:lnTo>
                    <a:pt x="75" y="173"/>
                  </a:lnTo>
                  <a:lnTo>
                    <a:pt x="73" y="174"/>
                  </a:lnTo>
                  <a:lnTo>
                    <a:pt x="71" y="176"/>
                  </a:lnTo>
                  <a:lnTo>
                    <a:pt x="70" y="178"/>
                  </a:lnTo>
                  <a:lnTo>
                    <a:pt x="68" y="178"/>
                  </a:lnTo>
                  <a:lnTo>
                    <a:pt x="66" y="180"/>
                  </a:lnTo>
                  <a:lnTo>
                    <a:pt x="63" y="180"/>
                  </a:lnTo>
                  <a:lnTo>
                    <a:pt x="62" y="182"/>
                  </a:lnTo>
                  <a:lnTo>
                    <a:pt x="61" y="182"/>
                  </a:lnTo>
                  <a:lnTo>
                    <a:pt x="60" y="182"/>
                  </a:lnTo>
                  <a:lnTo>
                    <a:pt x="59" y="183"/>
                  </a:lnTo>
                  <a:lnTo>
                    <a:pt x="57" y="183"/>
                  </a:lnTo>
                  <a:lnTo>
                    <a:pt x="56" y="183"/>
                  </a:lnTo>
                  <a:lnTo>
                    <a:pt x="55" y="183"/>
                  </a:lnTo>
                  <a:lnTo>
                    <a:pt x="54" y="183"/>
                  </a:lnTo>
                  <a:lnTo>
                    <a:pt x="53" y="183"/>
                  </a:lnTo>
                  <a:lnTo>
                    <a:pt x="52" y="183"/>
                  </a:lnTo>
                  <a:lnTo>
                    <a:pt x="51" y="183"/>
                  </a:lnTo>
                  <a:lnTo>
                    <a:pt x="49" y="183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5" y="183"/>
                  </a:lnTo>
                  <a:lnTo>
                    <a:pt x="44" y="183"/>
                  </a:lnTo>
                  <a:lnTo>
                    <a:pt x="43" y="183"/>
                  </a:lnTo>
                  <a:lnTo>
                    <a:pt x="42" y="183"/>
                  </a:lnTo>
                  <a:lnTo>
                    <a:pt x="41" y="183"/>
                  </a:lnTo>
                  <a:lnTo>
                    <a:pt x="40" y="182"/>
                  </a:lnTo>
                  <a:lnTo>
                    <a:pt x="39" y="182"/>
                  </a:lnTo>
                  <a:lnTo>
                    <a:pt x="38" y="182"/>
                  </a:lnTo>
                  <a:lnTo>
                    <a:pt x="36" y="182"/>
                  </a:lnTo>
                  <a:lnTo>
                    <a:pt x="35" y="180"/>
                  </a:lnTo>
                  <a:lnTo>
                    <a:pt x="34" y="180"/>
                  </a:lnTo>
                  <a:lnTo>
                    <a:pt x="33" y="178"/>
                  </a:lnTo>
                  <a:lnTo>
                    <a:pt x="32" y="178"/>
                  </a:lnTo>
                  <a:lnTo>
                    <a:pt x="30" y="178"/>
                  </a:lnTo>
                  <a:lnTo>
                    <a:pt x="29" y="176"/>
                  </a:lnTo>
                  <a:lnTo>
                    <a:pt x="28" y="176"/>
                  </a:lnTo>
                  <a:lnTo>
                    <a:pt x="27" y="174"/>
                  </a:lnTo>
                  <a:lnTo>
                    <a:pt x="26" y="173"/>
                  </a:lnTo>
                  <a:lnTo>
                    <a:pt x="25" y="173"/>
                  </a:lnTo>
                  <a:lnTo>
                    <a:pt x="24" y="171"/>
                  </a:lnTo>
                  <a:lnTo>
                    <a:pt x="23" y="171"/>
                  </a:lnTo>
                  <a:lnTo>
                    <a:pt x="22" y="169"/>
                  </a:lnTo>
                  <a:lnTo>
                    <a:pt x="22" y="167"/>
                  </a:lnTo>
                  <a:lnTo>
                    <a:pt x="21" y="167"/>
                  </a:lnTo>
                  <a:lnTo>
                    <a:pt x="20" y="165"/>
                  </a:lnTo>
                  <a:lnTo>
                    <a:pt x="19" y="164"/>
                  </a:lnTo>
                  <a:lnTo>
                    <a:pt x="18" y="162"/>
                  </a:lnTo>
                  <a:lnTo>
                    <a:pt x="17" y="160"/>
                  </a:lnTo>
                  <a:lnTo>
                    <a:pt x="16" y="158"/>
                  </a:lnTo>
                  <a:lnTo>
                    <a:pt x="15" y="156"/>
                  </a:lnTo>
                  <a:lnTo>
                    <a:pt x="13" y="155"/>
                  </a:lnTo>
                  <a:lnTo>
                    <a:pt x="12" y="153"/>
                  </a:lnTo>
                  <a:lnTo>
                    <a:pt x="12" y="151"/>
                  </a:lnTo>
                  <a:lnTo>
                    <a:pt x="11" y="149"/>
                  </a:lnTo>
                  <a:lnTo>
                    <a:pt x="10" y="147"/>
                  </a:lnTo>
                  <a:lnTo>
                    <a:pt x="10" y="146"/>
                  </a:lnTo>
                  <a:lnTo>
                    <a:pt x="9" y="144"/>
                  </a:lnTo>
                  <a:lnTo>
                    <a:pt x="8" y="140"/>
                  </a:lnTo>
                  <a:lnTo>
                    <a:pt x="8" y="138"/>
                  </a:lnTo>
                  <a:lnTo>
                    <a:pt x="7" y="137"/>
                  </a:lnTo>
                  <a:lnTo>
                    <a:pt x="7" y="135"/>
                  </a:lnTo>
                  <a:lnTo>
                    <a:pt x="6" y="133"/>
                  </a:lnTo>
                  <a:lnTo>
                    <a:pt x="6" y="131"/>
                  </a:lnTo>
                  <a:lnTo>
                    <a:pt x="5" y="128"/>
                  </a:lnTo>
                  <a:lnTo>
                    <a:pt x="5" y="126"/>
                  </a:lnTo>
                  <a:lnTo>
                    <a:pt x="4" y="124"/>
                  </a:lnTo>
                  <a:lnTo>
                    <a:pt x="4" y="120"/>
                  </a:lnTo>
                  <a:lnTo>
                    <a:pt x="3" y="119"/>
                  </a:lnTo>
                  <a:lnTo>
                    <a:pt x="3" y="117"/>
                  </a:lnTo>
                  <a:lnTo>
                    <a:pt x="2" y="113"/>
                  </a:lnTo>
                  <a:lnTo>
                    <a:pt x="2" y="111"/>
                  </a:lnTo>
                  <a:lnTo>
                    <a:pt x="2" y="108"/>
                  </a:lnTo>
                  <a:lnTo>
                    <a:pt x="1" y="106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7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0" y="68"/>
                  </a:lnTo>
                  <a:lnTo>
                    <a:pt x="1" y="64"/>
                  </a:lnTo>
                  <a:lnTo>
                    <a:pt x="1" y="63"/>
                  </a:lnTo>
                  <a:lnTo>
                    <a:pt x="1" y="61"/>
                  </a:lnTo>
                  <a:lnTo>
                    <a:pt x="1" y="59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2" y="52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4" y="46"/>
                  </a:lnTo>
                  <a:lnTo>
                    <a:pt x="4" y="45"/>
                  </a:lnTo>
                  <a:lnTo>
                    <a:pt x="5" y="43"/>
                  </a:lnTo>
                  <a:lnTo>
                    <a:pt x="5" y="41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7" y="36"/>
                  </a:lnTo>
                  <a:lnTo>
                    <a:pt x="8" y="34"/>
                  </a:lnTo>
                  <a:lnTo>
                    <a:pt x="8" y="32"/>
                  </a:lnTo>
                  <a:lnTo>
                    <a:pt x="9" y="30"/>
                  </a:lnTo>
                  <a:lnTo>
                    <a:pt x="10" y="28"/>
                  </a:lnTo>
                  <a:lnTo>
                    <a:pt x="11" y="27"/>
                  </a:lnTo>
                  <a:lnTo>
                    <a:pt x="12" y="25"/>
                  </a:lnTo>
                  <a:lnTo>
                    <a:pt x="13" y="23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6" y="19"/>
                  </a:lnTo>
                  <a:lnTo>
                    <a:pt x="17" y="18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20" y="14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3" y="10"/>
                  </a:lnTo>
                  <a:lnTo>
                    <a:pt x="24" y="10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7" y="7"/>
                  </a:lnTo>
                  <a:lnTo>
                    <a:pt x="28" y="7"/>
                  </a:lnTo>
                  <a:lnTo>
                    <a:pt x="29" y="5"/>
                  </a:lnTo>
                  <a:lnTo>
                    <a:pt x="32" y="5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1" y="1"/>
                  </a:lnTo>
                  <a:lnTo>
                    <a:pt x="62" y="3"/>
                  </a:lnTo>
                  <a:lnTo>
                    <a:pt x="63" y="3"/>
                  </a:lnTo>
                  <a:lnTo>
                    <a:pt x="65" y="3"/>
                  </a:lnTo>
                  <a:lnTo>
                    <a:pt x="66" y="5"/>
                  </a:lnTo>
                  <a:lnTo>
                    <a:pt x="67" y="5"/>
                  </a:lnTo>
                  <a:lnTo>
                    <a:pt x="68" y="5"/>
                  </a:lnTo>
                  <a:lnTo>
                    <a:pt x="69" y="7"/>
                  </a:lnTo>
                  <a:lnTo>
                    <a:pt x="70" y="7"/>
                  </a:lnTo>
                  <a:lnTo>
                    <a:pt x="71" y="9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4" y="12"/>
                  </a:lnTo>
                  <a:lnTo>
                    <a:pt x="75" y="14"/>
                  </a:lnTo>
                  <a:lnTo>
                    <a:pt x="75" y="16"/>
                  </a:lnTo>
                  <a:lnTo>
                    <a:pt x="76" y="18"/>
                  </a:lnTo>
                  <a:lnTo>
                    <a:pt x="77" y="19"/>
                  </a:lnTo>
                  <a:lnTo>
                    <a:pt x="78" y="21"/>
                  </a:lnTo>
                  <a:lnTo>
                    <a:pt x="79" y="23"/>
                  </a:lnTo>
                  <a:lnTo>
                    <a:pt x="80" y="25"/>
                  </a:lnTo>
                  <a:lnTo>
                    <a:pt x="82" y="27"/>
                  </a:lnTo>
                  <a:lnTo>
                    <a:pt x="83" y="28"/>
                  </a:lnTo>
                  <a:lnTo>
                    <a:pt x="84" y="30"/>
                  </a:lnTo>
                  <a:lnTo>
                    <a:pt x="84" y="34"/>
                  </a:lnTo>
                  <a:lnTo>
                    <a:pt x="66" y="52"/>
                  </a:lnTo>
                  <a:lnTo>
                    <a:pt x="65" y="50"/>
                  </a:lnTo>
                  <a:lnTo>
                    <a:pt x="65" y="48"/>
                  </a:lnTo>
                  <a:lnTo>
                    <a:pt x="63" y="46"/>
                  </a:lnTo>
                  <a:lnTo>
                    <a:pt x="63" y="45"/>
                  </a:lnTo>
                  <a:lnTo>
                    <a:pt x="62" y="45"/>
                  </a:lnTo>
                  <a:lnTo>
                    <a:pt x="61" y="43"/>
                  </a:lnTo>
                  <a:lnTo>
                    <a:pt x="61" y="41"/>
                  </a:lnTo>
                  <a:lnTo>
                    <a:pt x="60" y="41"/>
                  </a:lnTo>
                  <a:lnTo>
                    <a:pt x="59" y="39"/>
                  </a:lnTo>
                  <a:lnTo>
                    <a:pt x="58" y="37"/>
                  </a:lnTo>
                  <a:lnTo>
                    <a:pt x="57" y="37"/>
                  </a:lnTo>
                  <a:lnTo>
                    <a:pt x="57" y="36"/>
                  </a:lnTo>
                  <a:lnTo>
                    <a:pt x="56" y="36"/>
                  </a:lnTo>
                  <a:lnTo>
                    <a:pt x="55" y="34"/>
                  </a:lnTo>
                  <a:lnTo>
                    <a:pt x="54" y="34"/>
                  </a:lnTo>
                  <a:lnTo>
                    <a:pt x="53" y="34"/>
                  </a:lnTo>
                  <a:lnTo>
                    <a:pt x="53" y="32"/>
                  </a:lnTo>
                  <a:lnTo>
                    <a:pt x="52" y="32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49" y="32"/>
                  </a:lnTo>
                  <a:lnTo>
                    <a:pt x="48" y="30"/>
                  </a:lnTo>
                  <a:lnTo>
                    <a:pt x="46" y="30"/>
                  </a:lnTo>
                  <a:lnTo>
                    <a:pt x="45" y="30"/>
                  </a:lnTo>
                  <a:lnTo>
                    <a:pt x="44" y="32"/>
                  </a:lnTo>
                  <a:lnTo>
                    <a:pt x="43" y="32"/>
                  </a:lnTo>
                  <a:lnTo>
                    <a:pt x="42" y="32"/>
                  </a:lnTo>
                  <a:lnTo>
                    <a:pt x="41" y="32"/>
                  </a:lnTo>
                  <a:lnTo>
                    <a:pt x="40" y="32"/>
                  </a:lnTo>
                  <a:lnTo>
                    <a:pt x="39" y="32"/>
                  </a:lnTo>
                  <a:lnTo>
                    <a:pt x="38" y="34"/>
                  </a:lnTo>
                  <a:lnTo>
                    <a:pt x="36" y="34"/>
                  </a:lnTo>
                  <a:lnTo>
                    <a:pt x="35" y="36"/>
                  </a:lnTo>
                  <a:lnTo>
                    <a:pt x="34" y="36"/>
                  </a:lnTo>
                  <a:lnTo>
                    <a:pt x="33" y="37"/>
                  </a:lnTo>
                  <a:lnTo>
                    <a:pt x="32" y="39"/>
                  </a:lnTo>
                  <a:lnTo>
                    <a:pt x="30" y="39"/>
                  </a:lnTo>
                  <a:lnTo>
                    <a:pt x="29" y="41"/>
                  </a:lnTo>
                  <a:lnTo>
                    <a:pt x="28" y="43"/>
                  </a:lnTo>
                  <a:lnTo>
                    <a:pt x="27" y="45"/>
                  </a:lnTo>
                  <a:lnTo>
                    <a:pt x="26" y="46"/>
                  </a:lnTo>
                  <a:lnTo>
                    <a:pt x="25" y="48"/>
                  </a:lnTo>
                  <a:lnTo>
                    <a:pt x="25" y="50"/>
                  </a:lnTo>
                  <a:lnTo>
                    <a:pt x="24" y="52"/>
                  </a:lnTo>
                  <a:lnTo>
                    <a:pt x="23" y="54"/>
                  </a:lnTo>
                  <a:lnTo>
                    <a:pt x="23" y="55"/>
                  </a:lnTo>
                  <a:lnTo>
                    <a:pt x="22" y="57"/>
                  </a:lnTo>
                  <a:lnTo>
                    <a:pt x="22" y="59"/>
                  </a:lnTo>
                  <a:lnTo>
                    <a:pt x="22" y="63"/>
                  </a:lnTo>
                  <a:lnTo>
                    <a:pt x="21" y="64"/>
                  </a:lnTo>
                  <a:lnTo>
                    <a:pt x="21" y="68"/>
                  </a:lnTo>
                  <a:lnTo>
                    <a:pt x="21" y="70"/>
                  </a:lnTo>
                  <a:lnTo>
                    <a:pt x="21" y="73"/>
                  </a:lnTo>
                  <a:lnTo>
                    <a:pt x="21" y="75"/>
                  </a:lnTo>
                  <a:lnTo>
                    <a:pt x="21" y="79"/>
                  </a:lnTo>
                  <a:lnTo>
                    <a:pt x="21" y="82"/>
                  </a:lnTo>
                  <a:lnTo>
                    <a:pt x="21" y="86"/>
                  </a:lnTo>
                  <a:lnTo>
                    <a:pt x="22" y="88"/>
                  </a:lnTo>
                  <a:lnTo>
                    <a:pt x="22" y="91"/>
                  </a:lnTo>
                  <a:lnTo>
                    <a:pt x="22" y="95"/>
                  </a:lnTo>
                  <a:lnTo>
                    <a:pt x="23" y="99"/>
                  </a:lnTo>
                  <a:lnTo>
                    <a:pt x="23" y="102"/>
                  </a:lnTo>
                  <a:lnTo>
                    <a:pt x="24" y="108"/>
                  </a:lnTo>
                  <a:lnTo>
                    <a:pt x="25" y="111"/>
                  </a:lnTo>
                  <a:lnTo>
                    <a:pt x="25" y="115"/>
                  </a:lnTo>
                  <a:lnTo>
                    <a:pt x="26" y="119"/>
                  </a:lnTo>
                  <a:lnTo>
                    <a:pt x="27" y="122"/>
                  </a:lnTo>
                  <a:lnTo>
                    <a:pt x="28" y="124"/>
                  </a:lnTo>
                  <a:lnTo>
                    <a:pt x="29" y="128"/>
                  </a:lnTo>
                  <a:lnTo>
                    <a:pt x="29" y="129"/>
                  </a:lnTo>
                  <a:lnTo>
                    <a:pt x="30" y="133"/>
                  </a:lnTo>
                  <a:lnTo>
                    <a:pt x="32" y="135"/>
                  </a:lnTo>
                  <a:lnTo>
                    <a:pt x="33" y="137"/>
                  </a:lnTo>
                  <a:lnTo>
                    <a:pt x="34" y="140"/>
                  </a:lnTo>
                  <a:lnTo>
                    <a:pt x="35" y="142"/>
                  </a:lnTo>
                  <a:lnTo>
                    <a:pt x="36" y="144"/>
                  </a:lnTo>
                  <a:lnTo>
                    <a:pt x="37" y="146"/>
                  </a:lnTo>
                  <a:lnTo>
                    <a:pt x="38" y="146"/>
                  </a:lnTo>
                  <a:lnTo>
                    <a:pt x="39" y="147"/>
                  </a:lnTo>
                  <a:lnTo>
                    <a:pt x="40" y="149"/>
                  </a:lnTo>
                  <a:lnTo>
                    <a:pt x="42" y="149"/>
                  </a:lnTo>
                  <a:lnTo>
                    <a:pt x="43" y="151"/>
                  </a:lnTo>
                  <a:lnTo>
                    <a:pt x="44" y="151"/>
                  </a:lnTo>
                  <a:lnTo>
                    <a:pt x="45" y="151"/>
                  </a:lnTo>
                  <a:lnTo>
                    <a:pt x="46" y="153"/>
                  </a:lnTo>
                  <a:lnTo>
                    <a:pt x="48" y="153"/>
                  </a:lnTo>
                  <a:lnTo>
                    <a:pt x="50" y="153"/>
                  </a:lnTo>
                  <a:lnTo>
                    <a:pt x="51" y="153"/>
                  </a:lnTo>
                  <a:lnTo>
                    <a:pt x="52" y="153"/>
                  </a:lnTo>
                  <a:lnTo>
                    <a:pt x="53" y="153"/>
                  </a:lnTo>
                  <a:lnTo>
                    <a:pt x="54" y="153"/>
                  </a:lnTo>
                  <a:lnTo>
                    <a:pt x="56" y="153"/>
                  </a:lnTo>
                  <a:lnTo>
                    <a:pt x="57" y="151"/>
                  </a:lnTo>
                  <a:lnTo>
                    <a:pt x="58" y="151"/>
                  </a:lnTo>
                  <a:lnTo>
                    <a:pt x="59" y="151"/>
                  </a:lnTo>
                  <a:lnTo>
                    <a:pt x="60" y="151"/>
                  </a:lnTo>
                  <a:lnTo>
                    <a:pt x="61" y="149"/>
                  </a:lnTo>
                  <a:lnTo>
                    <a:pt x="62" y="149"/>
                  </a:lnTo>
                  <a:lnTo>
                    <a:pt x="63" y="147"/>
                  </a:lnTo>
                  <a:lnTo>
                    <a:pt x="65" y="146"/>
                  </a:lnTo>
                  <a:lnTo>
                    <a:pt x="66" y="146"/>
                  </a:lnTo>
                  <a:lnTo>
                    <a:pt x="67" y="144"/>
                  </a:lnTo>
                  <a:lnTo>
                    <a:pt x="68" y="142"/>
                  </a:lnTo>
                  <a:lnTo>
                    <a:pt x="69" y="140"/>
                  </a:lnTo>
                  <a:lnTo>
                    <a:pt x="70" y="138"/>
                  </a:lnTo>
                  <a:lnTo>
                    <a:pt x="71" y="137"/>
                  </a:lnTo>
                  <a:lnTo>
                    <a:pt x="72" y="135"/>
                  </a:lnTo>
                  <a:lnTo>
                    <a:pt x="72" y="133"/>
                  </a:lnTo>
                  <a:lnTo>
                    <a:pt x="72" y="131"/>
                  </a:lnTo>
                  <a:lnTo>
                    <a:pt x="73" y="129"/>
                  </a:lnTo>
                  <a:lnTo>
                    <a:pt x="73" y="128"/>
                  </a:lnTo>
                  <a:lnTo>
                    <a:pt x="74" y="126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74" y="120"/>
                  </a:lnTo>
                  <a:lnTo>
                    <a:pt x="74" y="119"/>
                  </a:lnTo>
                  <a:lnTo>
                    <a:pt x="75" y="115"/>
                  </a:lnTo>
                  <a:lnTo>
                    <a:pt x="75" y="113"/>
                  </a:lnTo>
                  <a:lnTo>
                    <a:pt x="75" y="111"/>
                  </a:lnTo>
                  <a:lnTo>
                    <a:pt x="75" y="110"/>
                  </a:lnTo>
                  <a:lnTo>
                    <a:pt x="75" y="106"/>
                  </a:lnTo>
                  <a:lnTo>
                    <a:pt x="75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41"/>
            <p:cNvSpPr>
              <a:spLocks/>
            </p:cNvSpPr>
            <p:nvPr/>
          </p:nvSpPr>
          <p:spPr bwMode="gray">
            <a:xfrm>
              <a:off x="2994" y="2722"/>
              <a:ext cx="114" cy="104"/>
            </a:xfrm>
            <a:custGeom>
              <a:avLst/>
              <a:gdLst>
                <a:gd name="T0" fmla="*/ 114 w 114"/>
                <a:gd name="T1" fmla="*/ 0 h 209"/>
                <a:gd name="T2" fmla="*/ 94 w 114"/>
                <a:gd name="T3" fmla="*/ 0 h 209"/>
                <a:gd name="T4" fmla="*/ 73 w 114"/>
                <a:gd name="T5" fmla="*/ 0 h 209"/>
                <a:gd name="T6" fmla="*/ 57 w 114"/>
                <a:gd name="T7" fmla="*/ 0 h 209"/>
                <a:gd name="T8" fmla="*/ 23 w 114"/>
                <a:gd name="T9" fmla="*/ 0 h 209"/>
                <a:gd name="T10" fmla="*/ 34 w 114"/>
                <a:gd name="T11" fmla="*/ 0 h 209"/>
                <a:gd name="T12" fmla="*/ 57 w 114"/>
                <a:gd name="T13" fmla="*/ 0 h 209"/>
                <a:gd name="T14" fmla="*/ 73 w 114"/>
                <a:gd name="T15" fmla="*/ 0 h 209"/>
                <a:gd name="T16" fmla="*/ 38 w 114"/>
                <a:gd name="T17" fmla="*/ 0 h 209"/>
                <a:gd name="T18" fmla="*/ 44 w 114"/>
                <a:gd name="T19" fmla="*/ 0 h 209"/>
                <a:gd name="T20" fmla="*/ 26 w 114"/>
                <a:gd name="T21" fmla="*/ 0 h 209"/>
                <a:gd name="T22" fmla="*/ 0 w 114"/>
                <a:gd name="T23" fmla="*/ 0 h 209"/>
                <a:gd name="T24" fmla="*/ 19 w 114"/>
                <a:gd name="T25" fmla="*/ 0 h 209"/>
                <a:gd name="T26" fmla="*/ 114 w 114"/>
                <a:gd name="T27" fmla="*/ 0 h 2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4"/>
                <a:gd name="T43" fmla="*/ 0 h 209"/>
                <a:gd name="T44" fmla="*/ 114 w 114"/>
                <a:gd name="T45" fmla="*/ 209 h 20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4" h="209">
                  <a:moveTo>
                    <a:pt x="114" y="108"/>
                  </a:moveTo>
                  <a:lnTo>
                    <a:pt x="94" y="129"/>
                  </a:lnTo>
                  <a:lnTo>
                    <a:pt x="73" y="104"/>
                  </a:lnTo>
                  <a:lnTo>
                    <a:pt x="57" y="86"/>
                  </a:lnTo>
                  <a:lnTo>
                    <a:pt x="23" y="46"/>
                  </a:lnTo>
                  <a:lnTo>
                    <a:pt x="34" y="113"/>
                  </a:lnTo>
                  <a:lnTo>
                    <a:pt x="57" y="86"/>
                  </a:lnTo>
                  <a:lnTo>
                    <a:pt x="73" y="104"/>
                  </a:lnTo>
                  <a:lnTo>
                    <a:pt x="38" y="145"/>
                  </a:lnTo>
                  <a:lnTo>
                    <a:pt x="44" y="187"/>
                  </a:lnTo>
                  <a:lnTo>
                    <a:pt x="26" y="209"/>
                  </a:lnTo>
                  <a:lnTo>
                    <a:pt x="0" y="21"/>
                  </a:lnTo>
                  <a:lnTo>
                    <a:pt x="19" y="0"/>
                  </a:lnTo>
                  <a:lnTo>
                    <a:pt x="114" y="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gray">
            <a:xfrm>
              <a:off x="3060" y="2643"/>
              <a:ext cx="142" cy="104"/>
            </a:xfrm>
            <a:custGeom>
              <a:avLst/>
              <a:gdLst>
                <a:gd name="T0" fmla="*/ 31 w 142"/>
                <a:gd name="T1" fmla="*/ 1 h 207"/>
                <a:gd name="T2" fmla="*/ 36 w 142"/>
                <a:gd name="T3" fmla="*/ 1 h 207"/>
                <a:gd name="T4" fmla="*/ 40 w 142"/>
                <a:gd name="T5" fmla="*/ 1 h 207"/>
                <a:gd name="T6" fmla="*/ 44 w 142"/>
                <a:gd name="T7" fmla="*/ 1 h 207"/>
                <a:gd name="T8" fmla="*/ 49 w 142"/>
                <a:gd name="T9" fmla="*/ 1 h 207"/>
                <a:gd name="T10" fmla="*/ 52 w 142"/>
                <a:gd name="T11" fmla="*/ 1 h 207"/>
                <a:gd name="T12" fmla="*/ 56 w 142"/>
                <a:gd name="T13" fmla="*/ 0 h 207"/>
                <a:gd name="T14" fmla="*/ 59 w 142"/>
                <a:gd name="T15" fmla="*/ 0 h 207"/>
                <a:gd name="T16" fmla="*/ 64 w 142"/>
                <a:gd name="T17" fmla="*/ 1 h 207"/>
                <a:gd name="T18" fmla="*/ 68 w 142"/>
                <a:gd name="T19" fmla="*/ 1 h 207"/>
                <a:gd name="T20" fmla="*/ 72 w 142"/>
                <a:gd name="T21" fmla="*/ 1 h 207"/>
                <a:gd name="T22" fmla="*/ 76 w 142"/>
                <a:gd name="T23" fmla="*/ 1 h 207"/>
                <a:gd name="T24" fmla="*/ 79 w 142"/>
                <a:gd name="T25" fmla="*/ 1 h 207"/>
                <a:gd name="T26" fmla="*/ 84 w 142"/>
                <a:gd name="T27" fmla="*/ 1 h 207"/>
                <a:gd name="T28" fmla="*/ 86 w 142"/>
                <a:gd name="T29" fmla="*/ 1 h 207"/>
                <a:gd name="T30" fmla="*/ 88 w 142"/>
                <a:gd name="T31" fmla="*/ 1 h 207"/>
                <a:gd name="T32" fmla="*/ 89 w 142"/>
                <a:gd name="T33" fmla="*/ 1 h 207"/>
                <a:gd name="T34" fmla="*/ 89 w 142"/>
                <a:gd name="T35" fmla="*/ 1 h 207"/>
                <a:gd name="T36" fmla="*/ 88 w 142"/>
                <a:gd name="T37" fmla="*/ 1 h 207"/>
                <a:gd name="T38" fmla="*/ 85 w 142"/>
                <a:gd name="T39" fmla="*/ 1 h 207"/>
                <a:gd name="T40" fmla="*/ 85 w 142"/>
                <a:gd name="T41" fmla="*/ 1 h 207"/>
                <a:gd name="T42" fmla="*/ 92 w 142"/>
                <a:gd name="T43" fmla="*/ 1 h 207"/>
                <a:gd name="T44" fmla="*/ 99 w 142"/>
                <a:gd name="T45" fmla="*/ 1 h 207"/>
                <a:gd name="T46" fmla="*/ 108 w 142"/>
                <a:gd name="T47" fmla="*/ 1 h 207"/>
                <a:gd name="T48" fmla="*/ 142 w 142"/>
                <a:gd name="T49" fmla="*/ 1 h 207"/>
                <a:gd name="T50" fmla="*/ 91 w 142"/>
                <a:gd name="T51" fmla="*/ 1 h 207"/>
                <a:gd name="T52" fmla="*/ 82 w 142"/>
                <a:gd name="T53" fmla="*/ 1 h 207"/>
                <a:gd name="T54" fmla="*/ 76 w 142"/>
                <a:gd name="T55" fmla="*/ 1 h 207"/>
                <a:gd name="T56" fmla="*/ 73 w 142"/>
                <a:gd name="T57" fmla="*/ 1 h 207"/>
                <a:gd name="T58" fmla="*/ 58 w 142"/>
                <a:gd name="T59" fmla="*/ 1 h 207"/>
                <a:gd name="T60" fmla="*/ 62 w 142"/>
                <a:gd name="T61" fmla="*/ 1 h 207"/>
                <a:gd name="T62" fmla="*/ 67 w 142"/>
                <a:gd name="T63" fmla="*/ 1 h 207"/>
                <a:gd name="T64" fmla="*/ 70 w 142"/>
                <a:gd name="T65" fmla="*/ 1 h 207"/>
                <a:gd name="T66" fmla="*/ 70 w 142"/>
                <a:gd name="T67" fmla="*/ 1 h 207"/>
                <a:gd name="T68" fmla="*/ 70 w 142"/>
                <a:gd name="T69" fmla="*/ 1 h 207"/>
                <a:gd name="T70" fmla="*/ 68 w 142"/>
                <a:gd name="T71" fmla="*/ 1 h 207"/>
                <a:gd name="T72" fmla="*/ 65 w 142"/>
                <a:gd name="T73" fmla="*/ 1 h 207"/>
                <a:gd name="T74" fmla="*/ 62 w 142"/>
                <a:gd name="T75" fmla="*/ 1 h 207"/>
                <a:gd name="T76" fmla="*/ 60 w 142"/>
                <a:gd name="T77" fmla="*/ 1 h 207"/>
                <a:gd name="T78" fmla="*/ 58 w 142"/>
                <a:gd name="T79" fmla="*/ 1 h 207"/>
                <a:gd name="T80" fmla="*/ 56 w 142"/>
                <a:gd name="T81" fmla="*/ 1 h 207"/>
                <a:gd name="T82" fmla="*/ 54 w 142"/>
                <a:gd name="T83" fmla="*/ 1 h 207"/>
                <a:gd name="T84" fmla="*/ 52 w 142"/>
                <a:gd name="T85" fmla="*/ 1 h 207"/>
                <a:gd name="T86" fmla="*/ 50 w 142"/>
                <a:gd name="T87" fmla="*/ 1 h 207"/>
                <a:gd name="T88" fmla="*/ 48 w 142"/>
                <a:gd name="T89" fmla="*/ 1 h 207"/>
                <a:gd name="T90" fmla="*/ 40 w 142"/>
                <a:gd name="T91" fmla="*/ 1 h 207"/>
                <a:gd name="T92" fmla="*/ 71 w 142"/>
                <a:gd name="T93" fmla="*/ 1 h 207"/>
                <a:gd name="T94" fmla="*/ 68 w 142"/>
                <a:gd name="T95" fmla="*/ 1 h 207"/>
                <a:gd name="T96" fmla="*/ 64 w 142"/>
                <a:gd name="T97" fmla="*/ 1 h 2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2"/>
                <a:gd name="T148" fmla="*/ 0 h 207"/>
                <a:gd name="T149" fmla="*/ 142 w 142"/>
                <a:gd name="T150" fmla="*/ 207 h 20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2" h="207">
                  <a:moveTo>
                    <a:pt x="81" y="207"/>
                  </a:moveTo>
                  <a:lnTo>
                    <a:pt x="0" y="92"/>
                  </a:lnTo>
                  <a:lnTo>
                    <a:pt x="29" y="34"/>
                  </a:lnTo>
                  <a:lnTo>
                    <a:pt x="31" y="32"/>
                  </a:lnTo>
                  <a:lnTo>
                    <a:pt x="32" y="29"/>
                  </a:lnTo>
                  <a:lnTo>
                    <a:pt x="33" y="27"/>
                  </a:lnTo>
                  <a:lnTo>
                    <a:pt x="35" y="23"/>
                  </a:lnTo>
                  <a:lnTo>
                    <a:pt x="36" y="22"/>
                  </a:lnTo>
                  <a:lnTo>
                    <a:pt x="37" y="20"/>
                  </a:lnTo>
                  <a:lnTo>
                    <a:pt x="38" y="18"/>
                  </a:lnTo>
                  <a:lnTo>
                    <a:pt x="39" y="16"/>
                  </a:lnTo>
                  <a:lnTo>
                    <a:pt x="40" y="14"/>
                  </a:lnTo>
                  <a:lnTo>
                    <a:pt x="41" y="13"/>
                  </a:lnTo>
                  <a:lnTo>
                    <a:pt x="42" y="11"/>
                  </a:lnTo>
                  <a:lnTo>
                    <a:pt x="43" y="11"/>
                  </a:lnTo>
                  <a:lnTo>
                    <a:pt x="44" y="9"/>
                  </a:lnTo>
                  <a:lnTo>
                    <a:pt x="45" y="7"/>
                  </a:lnTo>
                  <a:lnTo>
                    <a:pt x="46" y="7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1" y="4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2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5" y="2"/>
                  </a:lnTo>
                  <a:lnTo>
                    <a:pt x="66" y="2"/>
                  </a:lnTo>
                  <a:lnTo>
                    <a:pt x="67" y="2"/>
                  </a:lnTo>
                  <a:lnTo>
                    <a:pt x="68" y="4"/>
                  </a:lnTo>
                  <a:lnTo>
                    <a:pt x="69" y="4"/>
                  </a:lnTo>
                  <a:lnTo>
                    <a:pt x="70" y="4"/>
                  </a:lnTo>
                  <a:lnTo>
                    <a:pt x="71" y="5"/>
                  </a:lnTo>
                  <a:lnTo>
                    <a:pt x="72" y="5"/>
                  </a:lnTo>
                  <a:lnTo>
                    <a:pt x="73" y="7"/>
                  </a:lnTo>
                  <a:lnTo>
                    <a:pt x="74" y="7"/>
                  </a:lnTo>
                  <a:lnTo>
                    <a:pt x="75" y="9"/>
                  </a:lnTo>
                  <a:lnTo>
                    <a:pt x="76" y="9"/>
                  </a:lnTo>
                  <a:lnTo>
                    <a:pt x="76" y="11"/>
                  </a:lnTo>
                  <a:lnTo>
                    <a:pt x="77" y="13"/>
                  </a:lnTo>
                  <a:lnTo>
                    <a:pt x="78" y="13"/>
                  </a:lnTo>
                  <a:lnTo>
                    <a:pt x="79" y="14"/>
                  </a:lnTo>
                  <a:lnTo>
                    <a:pt x="81" y="16"/>
                  </a:lnTo>
                  <a:lnTo>
                    <a:pt x="82" y="18"/>
                  </a:lnTo>
                  <a:lnTo>
                    <a:pt x="83" y="20"/>
                  </a:lnTo>
                  <a:lnTo>
                    <a:pt x="84" y="22"/>
                  </a:lnTo>
                  <a:lnTo>
                    <a:pt x="84" y="23"/>
                  </a:lnTo>
                  <a:lnTo>
                    <a:pt x="85" y="25"/>
                  </a:lnTo>
                  <a:lnTo>
                    <a:pt x="86" y="27"/>
                  </a:lnTo>
                  <a:lnTo>
                    <a:pt x="86" y="29"/>
                  </a:lnTo>
                  <a:lnTo>
                    <a:pt x="87" y="31"/>
                  </a:lnTo>
                  <a:lnTo>
                    <a:pt x="87" y="34"/>
                  </a:lnTo>
                  <a:lnTo>
                    <a:pt x="88" y="36"/>
                  </a:lnTo>
                  <a:lnTo>
                    <a:pt x="88" y="38"/>
                  </a:lnTo>
                  <a:lnTo>
                    <a:pt x="88" y="40"/>
                  </a:lnTo>
                  <a:lnTo>
                    <a:pt x="89" y="41"/>
                  </a:lnTo>
                  <a:lnTo>
                    <a:pt x="89" y="43"/>
                  </a:lnTo>
                  <a:lnTo>
                    <a:pt x="89" y="47"/>
                  </a:lnTo>
                  <a:lnTo>
                    <a:pt x="89" y="49"/>
                  </a:lnTo>
                  <a:lnTo>
                    <a:pt x="89" y="50"/>
                  </a:lnTo>
                  <a:lnTo>
                    <a:pt x="89" y="52"/>
                  </a:lnTo>
                  <a:lnTo>
                    <a:pt x="89" y="56"/>
                  </a:lnTo>
                  <a:lnTo>
                    <a:pt x="89" y="58"/>
                  </a:lnTo>
                  <a:lnTo>
                    <a:pt x="88" y="59"/>
                  </a:lnTo>
                  <a:lnTo>
                    <a:pt x="88" y="61"/>
                  </a:lnTo>
                  <a:lnTo>
                    <a:pt x="88" y="65"/>
                  </a:lnTo>
                  <a:lnTo>
                    <a:pt x="87" y="67"/>
                  </a:lnTo>
                  <a:lnTo>
                    <a:pt x="87" y="68"/>
                  </a:lnTo>
                  <a:lnTo>
                    <a:pt x="86" y="72"/>
                  </a:lnTo>
                  <a:lnTo>
                    <a:pt x="85" y="74"/>
                  </a:lnTo>
                  <a:lnTo>
                    <a:pt x="85" y="76"/>
                  </a:lnTo>
                  <a:lnTo>
                    <a:pt x="84" y="79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7" y="79"/>
                  </a:lnTo>
                  <a:lnTo>
                    <a:pt x="88" y="79"/>
                  </a:lnTo>
                  <a:lnTo>
                    <a:pt x="90" y="77"/>
                  </a:lnTo>
                  <a:lnTo>
                    <a:pt x="92" y="77"/>
                  </a:lnTo>
                  <a:lnTo>
                    <a:pt x="93" y="77"/>
                  </a:lnTo>
                  <a:lnTo>
                    <a:pt x="95" y="77"/>
                  </a:lnTo>
                  <a:lnTo>
                    <a:pt x="96" y="76"/>
                  </a:lnTo>
                  <a:lnTo>
                    <a:pt x="99" y="76"/>
                  </a:lnTo>
                  <a:lnTo>
                    <a:pt x="101" y="77"/>
                  </a:lnTo>
                  <a:lnTo>
                    <a:pt x="103" y="77"/>
                  </a:lnTo>
                  <a:lnTo>
                    <a:pt x="105" y="77"/>
                  </a:lnTo>
                  <a:lnTo>
                    <a:pt x="108" y="77"/>
                  </a:lnTo>
                  <a:lnTo>
                    <a:pt x="111" y="77"/>
                  </a:lnTo>
                  <a:lnTo>
                    <a:pt x="115" y="79"/>
                  </a:lnTo>
                  <a:lnTo>
                    <a:pt x="118" y="79"/>
                  </a:lnTo>
                  <a:lnTo>
                    <a:pt x="142" y="86"/>
                  </a:lnTo>
                  <a:lnTo>
                    <a:pt x="125" y="119"/>
                  </a:lnTo>
                  <a:lnTo>
                    <a:pt x="98" y="113"/>
                  </a:lnTo>
                  <a:lnTo>
                    <a:pt x="94" y="112"/>
                  </a:lnTo>
                  <a:lnTo>
                    <a:pt x="91" y="112"/>
                  </a:lnTo>
                  <a:lnTo>
                    <a:pt x="88" y="112"/>
                  </a:lnTo>
                  <a:lnTo>
                    <a:pt x="86" y="112"/>
                  </a:lnTo>
                  <a:lnTo>
                    <a:pt x="84" y="110"/>
                  </a:lnTo>
                  <a:lnTo>
                    <a:pt x="82" y="110"/>
                  </a:lnTo>
                  <a:lnTo>
                    <a:pt x="81" y="110"/>
                  </a:lnTo>
                  <a:lnTo>
                    <a:pt x="78" y="110"/>
                  </a:lnTo>
                  <a:lnTo>
                    <a:pt x="77" y="110"/>
                  </a:lnTo>
                  <a:lnTo>
                    <a:pt x="76" y="112"/>
                  </a:lnTo>
                  <a:lnTo>
                    <a:pt x="75" y="112"/>
                  </a:lnTo>
                  <a:lnTo>
                    <a:pt x="74" y="112"/>
                  </a:lnTo>
                  <a:lnTo>
                    <a:pt x="73" y="113"/>
                  </a:lnTo>
                  <a:lnTo>
                    <a:pt x="72" y="113"/>
                  </a:lnTo>
                  <a:lnTo>
                    <a:pt x="71" y="113"/>
                  </a:lnTo>
                  <a:lnTo>
                    <a:pt x="48" y="113"/>
                  </a:lnTo>
                  <a:lnTo>
                    <a:pt x="58" y="94"/>
                  </a:lnTo>
                  <a:lnTo>
                    <a:pt x="59" y="90"/>
                  </a:lnTo>
                  <a:lnTo>
                    <a:pt x="60" y="88"/>
                  </a:lnTo>
                  <a:lnTo>
                    <a:pt x="61" y="86"/>
                  </a:lnTo>
                  <a:lnTo>
                    <a:pt x="62" y="85"/>
                  </a:lnTo>
                  <a:lnTo>
                    <a:pt x="64" y="83"/>
                  </a:lnTo>
                  <a:lnTo>
                    <a:pt x="65" y="81"/>
                  </a:lnTo>
                  <a:lnTo>
                    <a:pt x="66" y="77"/>
                  </a:lnTo>
                  <a:lnTo>
                    <a:pt x="67" y="74"/>
                  </a:lnTo>
                  <a:lnTo>
                    <a:pt x="68" y="70"/>
                  </a:lnTo>
                  <a:lnTo>
                    <a:pt x="69" y="68"/>
                  </a:lnTo>
                  <a:lnTo>
                    <a:pt x="70" y="67"/>
                  </a:lnTo>
                  <a:lnTo>
                    <a:pt x="70" y="65"/>
                  </a:lnTo>
                  <a:lnTo>
                    <a:pt x="70" y="63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8"/>
                  </a:lnTo>
                  <a:lnTo>
                    <a:pt x="70" y="56"/>
                  </a:lnTo>
                  <a:lnTo>
                    <a:pt x="70" y="54"/>
                  </a:lnTo>
                  <a:lnTo>
                    <a:pt x="70" y="52"/>
                  </a:lnTo>
                  <a:lnTo>
                    <a:pt x="69" y="52"/>
                  </a:lnTo>
                  <a:lnTo>
                    <a:pt x="69" y="50"/>
                  </a:lnTo>
                  <a:lnTo>
                    <a:pt x="69" y="49"/>
                  </a:lnTo>
                  <a:lnTo>
                    <a:pt x="68" y="47"/>
                  </a:lnTo>
                  <a:lnTo>
                    <a:pt x="67" y="45"/>
                  </a:lnTo>
                  <a:lnTo>
                    <a:pt x="66" y="43"/>
                  </a:lnTo>
                  <a:lnTo>
                    <a:pt x="65" y="43"/>
                  </a:lnTo>
                  <a:lnTo>
                    <a:pt x="65" y="41"/>
                  </a:lnTo>
                  <a:lnTo>
                    <a:pt x="64" y="41"/>
                  </a:lnTo>
                  <a:lnTo>
                    <a:pt x="64" y="40"/>
                  </a:lnTo>
                  <a:lnTo>
                    <a:pt x="62" y="40"/>
                  </a:lnTo>
                  <a:lnTo>
                    <a:pt x="61" y="40"/>
                  </a:lnTo>
                  <a:lnTo>
                    <a:pt x="61" y="38"/>
                  </a:lnTo>
                  <a:lnTo>
                    <a:pt x="60" y="38"/>
                  </a:lnTo>
                  <a:lnTo>
                    <a:pt x="59" y="38"/>
                  </a:lnTo>
                  <a:lnTo>
                    <a:pt x="58" y="38"/>
                  </a:lnTo>
                  <a:lnTo>
                    <a:pt x="57" y="38"/>
                  </a:lnTo>
                  <a:lnTo>
                    <a:pt x="56" y="38"/>
                  </a:lnTo>
                  <a:lnTo>
                    <a:pt x="55" y="38"/>
                  </a:lnTo>
                  <a:lnTo>
                    <a:pt x="54" y="38"/>
                  </a:lnTo>
                  <a:lnTo>
                    <a:pt x="53" y="38"/>
                  </a:lnTo>
                  <a:lnTo>
                    <a:pt x="53" y="40"/>
                  </a:lnTo>
                  <a:lnTo>
                    <a:pt x="52" y="40"/>
                  </a:lnTo>
                  <a:lnTo>
                    <a:pt x="51" y="40"/>
                  </a:lnTo>
                  <a:lnTo>
                    <a:pt x="51" y="41"/>
                  </a:lnTo>
                  <a:lnTo>
                    <a:pt x="50" y="41"/>
                  </a:lnTo>
                  <a:lnTo>
                    <a:pt x="49" y="43"/>
                  </a:lnTo>
                  <a:lnTo>
                    <a:pt x="48" y="45"/>
                  </a:lnTo>
                  <a:lnTo>
                    <a:pt x="45" y="49"/>
                  </a:lnTo>
                  <a:lnTo>
                    <a:pt x="43" y="52"/>
                  </a:lnTo>
                  <a:lnTo>
                    <a:pt x="42" y="56"/>
                  </a:lnTo>
                  <a:lnTo>
                    <a:pt x="40" y="59"/>
                  </a:lnTo>
                  <a:lnTo>
                    <a:pt x="38" y="63"/>
                  </a:lnTo>
                  <a:lnTo>
                    <a:pt x="27" y="85"/>
                  </a:lnTo>
                  <a:lnTo>
                    <a:pt x="48" y="113"/>
                  </a:lnTo>
                  <a:lnTo>
                    <a:pt x="71" y="113"/>
                  </a:lnTo>
                  <a:lnTo>
                    <a:pt x="70" y="115"/>
                  </a:lnTo>
                  <a:lnTo>
                    <a:pt x="69" y="117"/>
                  </a:lnTo>
                  <a:lnTo>
                    <a:pt x="68" y="119"/>
                  </a:lnTo>
                  <a:lnTo>
                    <a:pt x="67" y="121"/>
                  </a:lnTo>
                  <a:lnTo>
                    <a:pt x="66" y="122"/>
                  </a:lnTo>
                  <a:lnTo>
                    <a:pt x="65" y="124"/>
                  </a:lnTo>
                  <a:lnTo>
                    <a:pt x="64" y="126"/>
                  </a:lnTo>
                  <a:lnTo>
                    <a:pt x="60" y="131"/>
                  </a:lnTo>
                  <a:lnTo>
                    <a:pt x="94" y="180"/>
                  </a:lnTo>
                  <a:lnTo>
                    <a:pt x="81" y="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gray">
            <a:xfrm>
              <a:off x="3125" y="2560"/>
              <a:ext cx="118" cy="90"/>
            </a:xfrm>
            <a:custGeom>
              <a:avLst/>
              <a:gdLst>
                <a:gd name="T0" fmla="*/ 89 w 118"/>
                <a:gd name="T1" fmla="*/ 0 h 181"/>
                <a:gd name="T2" fmla="*/ 97 w 118"/>
                <a:gd name="T3" fmla="*/ 0 h 181"/>
                <a:gd name="T4" fmla="*/ 98 w 118"/>
                <a:gd name="T5" fmla="*/ 0 h 181"/>
                <a:gd name="T6" fmla="*/ 98 w 118"/>
                <a:gd name="T7" fmla="*/ 0 h 181"/>
                <a:gd name="T8" fmla="*/ 98 w 118"/>
                <a:gd name="T9" fmla="*/ 0 h 181"/>
                <a:gd name="T10" fmla="*/ 96 w 118"/>
                <a:gd name="T11" fmla="*/ 0 h 181"/>
                <a:gd name="T12" fmla="*/ 93 w 118"/>
                <a:gd name="T13" fmla="*/ 0 h 181"/>
                <a:gd name="T14" fmla="*/ 90 w 118"/>
                <a:gd name="T15" fmla="*/ 0 h 181"/>
                <a:gd name="T16" fmla="*/ 86 w 118"/>
                <a:gd name="T17" fmla="*/ 0 h 181"/>
                <a:gd name="T18" fmla="*/ 80 w 118"/>
                <a:gd name="T19" fmla="*/ 0 h 181"/>
                <a:gd name="T20" fmla="*/ 76 w 118"/>
                <a:gd name="T21" fmla="*/ 0 h 181"/>
                <a:gd name="T22" fmla="*/ 71 w 118"/>
                <a:gd name="T23" fmla="*/ 0 h 181"/>
                <a:gd name="T24" fmla="*/ 66 w 118"/>
                <a:gd name="T25" fmla="*/ 0 h 181"/>
                <a:gd name="T26" fmla="*/ 60 w 118"/>
                <a:gd name="T27" fmla="*/ 0 h 181"/>
                <a:gd name="T28" fmla="*/ 57 w 118"/>
                <a:gd name="T29" fmla="*/ 0 h 181"/>
                <a:gd name="T30" fmla="*/ 50 w 118"/>
                <a:gd name="T31" fmla="*/ 0 h 181"/>
                <a:gd name="T32" fmla="*/ 44 w 118"/>
                <a:gd name="T33" fmla="*/ 0 h 181"/>
                <a:gd name="T34" fmla="*/ 41 w 118"/>
                <a:gd name="T35" fmla="*/ 0 h 181"/>
                <a:gd name="T36" fmla="*/ 38 w 118"/>
                <a:gd name="T37" fmla="*/ 0 h 181"/>
                <a:gd name="T38" fmla="*/ 34 w 118"/>
                <a:gd name="T39" fmla="*/ 0 h 181"/>
                <a:gd name="T40" fmla="*/ 30 w 118"/>
                <a:gd name="T41" fmla="*/ 0 h 181"/>
                <a:gd name="T42" fmla="*/ 24 w 118"/>
                <a:gd name="T43" fmla="*/ 0 h 181"/>
                <a:gd name="T44" fmla="*/ 16 w 118"/>
                <a:gd name="T45" fmla="*/ 0 h 181"/>
                <a:gd name="T46" fmla="*/ 18 w 118"/>
                <a:gd name="T47" fmla="*/ 0 h 181"/>
                <a:gd name="T48" fmla="*/ 21 w 118"/>
                <a:gd name="T49" fmla="*/ 0 h 181"/>
                <a:gd name="T50" fmla="*/ 25 w 118"/>
                <a:gd name="T51" fmla="*/ 0 h 181"/>
                <a:gd name="T52" fmla="*/ 28 w 118"/>
                <a:gd name="T53" fmla="*/ 0 h 181"/>
                <a:gd name="T54" fmla="*/ 31 w 118"/>
                <a:gd name="T55" fmla="*/ 0 h 181"/>
                <a:gd name="T56" fmla="*/ 36 w 118"/>
                <a:gd name="T57" fmla="*/ 0 h 181"/>
                <a:gd name="T58" fmla="*/ 40 w 118"/>
                <a:gd name="T59" fmla="*/ 0 h 181"/>
                <a:gd name="T60" fmla="*/ 45 w 118"/>
                <a:gd name="T61" fmla="*/ 0 h 181"/>
                <a:gd name="T62" fmla="*/ 50 w 118"/>
                <a:gd name="T63" fmla="*/ 0 h 181"/>
                <a:gd name="T64" fmla="*/ 55 w 118"/>
                <a:gd name="T65" fmla="*/ 0 h 181"/>
                <a:gd name="T66" fmla="*/ 60 w 118"/>
                <a:gd name="T67" fmla="*/ 0 h 181"/>
                <a:gd name="T68" fmla="*/ 66 w 118"/>
                <a:gd name="T69" fmla="*/ 0 h 181"/>
                <a:gd name="T70" fmla="*/ 72 w 118"/>
                <a:gd name="T71" fmla="*/ 0 h 181"/>
                <a:gd name="T72" fmla="*/ 78 w 118"/>
                <a:gd name="T73" fmla="*/ 0 h 181"/>
                <a:gd name="T74" fmla="*/ 85 w 118"/>
                <a:gd name="T75" fmla="*/ 0 h 181"/>
                <a:gd name="T76" fmla="*/ 90 w 118"/>
                <a:gd name="T77" fmla="*/ 0 h 181"/>
                <a:gd name="T78" fmla="*/ 95 w 118"/>
                <a:gd name="T79" fmla="*/ 0 h 181"/>
                <a:gd name="T80" fmla="*/ 100 w 118"/>
                <a:gd name="T81" fmla="*/ 0 h 181"/>
                <a:gd name="T82" fmla="*/ 104 w 118"/>
                <a:gd name="T83" fmla="*/ 0 h 181"/>
                <a:gd name="T84" fmla="*/ 108 w 118"/>
                <a:gd name="T85" fmla="*/ 0 h 181"/>
                <a:gd name="T86" fmla="*/ 111 w 118"/>
                <a:gd name="T87" fmla="*/ 0 h 181"/>
                <a:gd name="T88" fmla="*/ 113 w 118"/>
                <a:gd name="T89" fmla="*/ 0 h 181"/>
                <a:gd name="T90" fmla="*/ 115 w 118"/>
                <a:gd name="T91" fmla="*/ 0 h 181"/>
                <a:gd name="T92" fmla="*/ 117 w 118"/>
                <a:gd name="T93" fmla="*/ 0 h 181"/>
                <a:gd name="T94" fmla="*/ 118 w 118"/>
                <a:gd name="T95" fmla="*/ 0 h 181"/>
                <a:gd name="T96" fmla="*/ 118 w 118"/>
                <a:gd name="T97" fmla="*/ 0 h 181"/>
                <a:gd name="T98" fmla="*/ 117 w 118"/>
                <a:gd name="T99" fmla="*/ 0 h 181"/>
                <a:gd name="T100" fmla="*/ 117 w 118"/>
                <a:gd name="T101" fmla="*/ 0 h 181"/>
                <a:gd name="T102" fmla="*/ 114 w 118"/>
                <a:gd name="T103" fmla="*/ 0 h 181"/>
                <a:gd name="T104" fmla="*/ 113 w 118"/>
                <a:gd name="T105" fmla="*/ 0 h 1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8"/>
                <a:gd name="T160" fmla="*/ 0 h 181"/>
                <a:gd name="T161" fmla="*/ 118 w 118"/>
                <a:gd name="T162" fmla="*/ 181 h 1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8" h="181">
                  <a:moveTo>
                    <a:pt x="0" y="116"/>
                  </a:moveTo>
                  <a:lnTo>
                    <a:pt x="13" y="54"/>
                  </a:lnTo>
                  <a:lnTo>
                    <a:pt x="24" y="94"/>
                  </a:lnTo>
                  <a:lnTo>
                    <a:pt x="89" y="137"/>
                  </a:lnTo>
                  <a:lnTo>
                    <a:pt x="95" y="112"/>
                  </a:lnTo>
                  <a:lnTo>
                    <a:pt x="95" y="108"/>
                  </a:lnTo>
                  <a:lnTo>
                    <a:pt x="96" y="105"/>
                  </a:lnTo>
                  <a:lnTo>
                    <a:pt x="97" y="103"/>
                  </a:lnTo>
                  <a:lnTo>
                    <a:pt x="97" y="99"/>
                  </a:lnTo>
                  <a:lnTo>
                    <a:pt x="97" y="98"/>
                  </a:lnTo>
                  <a:lnTo>
                    <a:pt x="98" y="94"/>
                  </a:lnTo>
                  <a:lnTo>
                    <a:pt x="98" y="92"/>
                  </a:lnTo>
                  <a:lnTo>
                    <a:pt x="98" y="90"/>
                  </a:lnTo>
                  <a:lnTo>
                    <a:pt x="98" y="89"/>
                  </a:lnTo>
                  <a:lnTo>
                    <a:pt x="98" y="87"/>
                  </a:lnTo>
                  <a:lnTo>
                    <a:pt x="98" y="85"/>
                  </a:lnTo>
                  <a:lnTo>
                    <a:pt x="98" y="83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98" y="76"/>
                  </a:lnTo>
                  <a:lnTo>
                    <a:pt x="97" y="74"/>
                  </a:lnTo>
                  <a:lnTo>
                    <a:pt x="97" y="72"/>
                  </a:lnTo>
                  <a:lnTo>
                    <a:pt x="96" y="71"/>
                  </a:lnTo>
                  <a:lnTo>
                    <a:pt x="96" y="69"/>
                  </a:lnTo>
                  <a:lnTo>
                    <a:pt x="95" y="67"/>
                  </a:lnTo>
                  <a:lnTo>
                    <a:pt x="94" y="65"/>
                  </a:lnTo>
                  <a:lnTo>
                    <a:pt x="93" y="65"/>
                  </a:lnTo>
                  <a:lnTo>
                    <a:pt x="93" y="63"/>
                  </a:lnTo>
                  <a:lnTo>
                    <a:pt x="92" y="62"/>
                  </a:lnTo>
                  <a:lnTo>
                    <a:pt x="91" y="60"/>
                  </a:lnTo>
                  <a:lnTo>
                    <a:pt x="90" y="60"/>
                  </a:lnTo>
                  <a:lnTo>
                    <a:pt x="89" y="58"/>
                  </a:lnTo>
                  <a:lnTo>
                    <a:pt x="87" y="56"/>
                  </a:lnTo>
                  <a:lnTo>
                    <a:pt x="86" y="54"/>
                  </a:lnTo>
                  <a:lnTo>
                    <a:pt x="85" y="53"/>
                  </a:lnTo>
                  <a:lnTo>
                    <a:pt x="84" y="51"/>
                  </a:lnTo>
                  <a:lnTo>
                    <a:pt x="83" y="51"/>
                  </a:lnTo>
                  <a:lnTo>
                    <a:pt x="80" y="49"/>
                  </a:lnTo>
                  <a:lnTo>
                    <a:pt x="79" y="49"/>
                  </a:lnTo>
                  <a:lnTo>
                    <a:pt x="78" y="47"/>
                  </a:lnTo>
                  <a:lnTo>
                    <a:pt x="77" y="47"/>
                  </a:lnTo>
                  <a:lnTo>
                    <a:pt x="76" y="45"/>
                  </a:lnTo>
                  <a:lnTo>
                    <a:pt x="74" y="45"/>
                  </a:lnTo>
                  <a:lnTo>
                    <a:pt x="73" y="44"/>
                  </a:lnTo>
                  <a:lnTo>
                    <a:pt x="72" y="44"/>
                  </a:lnTo>
                  <a:lnTo>
                    <a:pt x="71" y="42"/>
                  </a:lnTo>
                  <a:lnTo>
                    <a:pt x="69" y="42"/>
                  </a:lnTo>
                  <a:lnTo>
                    <a:pt x="68" y="40"/>
                  </a:lnTo>
                  <a:lnTo>
                    <a:pt x="67" y="40"/>
                  </a:lnTo>
                  <a:lnTo>
                    <a:pt x="66" y="40"/>
                  </a:lnTo>
                  <a:lnTo>
                    <a:pt x="64" y="38"/>
                  </a:lnTo>
                  <a:lnTo>
                    <a:pt x="62" y="38"/>
                  </a:lnTo>
                  <a:lnTo>
                    <a:pt x="61" y="38"/>
                  </a:lnTo>
                  <a:lnTo>
                    <a:pt x="60" y="36"/>
                  </a:lnTo>
                  <a:lnTo>
                    <a:pt x="59" y="36"/>
                  </a:lnTo>
                  <a:lnTo>
                    <a:pt x="58" y="36"/>
                  </a:lnTo>
                  <a:lnTo>
                    <a:pt x="57" y="36"/>
                  </a:lnTo>
                  <a:lnTo>
                    <a:pt x="55" y="36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5" y="38"/>
                  </a:lnTo>
                  <a:lnTo>
                    <a:pt x="44" y="38"/>
                  </a:lnTo>
                  <a:lnTo>
                    <a:pt x="43" y="38"/>
                  </a:lnTo>
                  <a:lnTo>
                    <a:pt x="42" y="40"/>
                  </a:lnTo>
                  <a:lnTo>
                    <a:pt x="41" y="40"/>
                  </a:lnTo>
                  <a:lnTo>
                    <a:pt x="41" y="42"/>
                  </a:lnTo>
                  <a:lnTo>
                    <a:pt x="40" y="42"/>
                  </a:lnTo>
                  <a:lnTo>
                    <a:pt x="39" y="44"/>
                  </a:lnTo>
                  <a:lnTo>
                    <a:pt x="38" y="45"/>
                  </a:lnTo>
                  <a:lnTo>
                    <a:pt x="37" y="47"/>
                  </a:lnTo>
                  <a:lnTo>
                    <a:pt x="36" y="49"/>
                  </a:lnTo>
                  <a:lnTo>
                    <a:pt x="35" y="51"/>
                  </a:lnTo>
                  <a:lnTo>
                    <a:pt x="34" y="53"/>
                  </a:lnTo>
                  <a:lnTo>
                    <a:pt x="34" y="56"/>
                  </a:lnTo>
                  <a:lnTo>
                    <a:pt x="33" y="58"/>
                  </a:lnTo>
                  <a:lnTo>
                    <a:pt x="31" y="62"/>
                  </a:lnTo>
                  <a:lnTo>
                    <a:pt x="30" y="65"/>
                  </a:lnTo>
                  <a:lnTo>
                    <a:pt x="29" y="69"/>
                  </a:lnTo>
                  <a:lnTo>
                    <a:pt x="28" y="74"/>
                  </a:lnTo>
                  <a:lnTo>
                    <a:pt x="27" y="78"/>
                  </a:lnTo>
                  <a:lnTo>
                    <a:pt x="24" y="94"/>
                  </a:lnTo>
                  <a:lnTo>
                    <a:pt x="13" y="54"/>
                  </a:lnTo>
                  <a:lnTo>
                    <a:pt x="14" y="53"/>
                  </a:lnTo>
                  <a:lnTo>
                    <a:pt x="16" y="49"/>
                  </a:lnTo>
                  <a:lnTo>
                    <a:pt x="16" y="47"/>
                  </a:lnTo>
                  <a:lnTo>
                    <a:pt x="17" y="45"/>
                  </a:lnTo>
                  <a:lnTo>
                    <a:pt x="17" y="44"/>
                  </a:lnTo>
                  <a:lnTo>
                    <a:pt x="18" y="40"/>
                  </a:lnTo>
                  <a:lnTo>
                    <a:pt x="18" y="38"/>
                  </a:lnTo>
                  <a:lnTo>
                    <a:pt x="19" y="36"/>
                  </a:lnTo>
                  <a:lnTo>
                    <a:pt x="19" y="35"/>
                  </a:lnTo>
                  <a:lnTo>
                    <a:pt x="20" y="33"/>
                  </a:lnTo>
                  <a:lnTo>
                    <a:pt x="21" y="29"/>
                  </a:lnTo>
                  <a:lnTo>
                    <a:pt x="22" y="27"/>
                  </a:lnTo>
                  <a:lnTo>
                    <a:pt x="23" y="24"/>
                  </a:lnTo>
                  <a:lnTo>
                    <a:pt x="24" y="22"/>
                  </a:lnTo>
                  <a:lnTo>
                    <a:pt x="25" y="22"/>
                  </a:lnTo>
                  <a:lnTo>
                    <a:pt x="25" y="20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5" y="8"/>
                  </a:lnTo>
                  <a:lnTo>
                    <a:pt x="36" y="8"/>
                  </a:lnTo>
                  <a:lnTo>
                    <a:pt x="37" y="6"/>
                  </a:lnTo>
                  <a:lnTo>
                    <a:pt x="38" y="6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69" y="2"/>
                  </a:lnTo>
                  <a:lnTo>
                    <a:pt x="71" y="4"/>
                  </a:lnTo>
                  <a:lnTo>
                    <a:pt x="72" y="4"/>
                  </a:lnTo>
                  <a:lnTo>
                    <a:pt x="74" y="6"/>
                  </a:lnTo>
                  <a:lnTo>
                    <a:pt x="75" y="6"/>
                  </a:lnTo>
                  <a:lnTo>
                    <a:pt x="77" y="8"/>
                  </a:lnTo>
                  <a:lnTo>
                    <a:pt x="78" y="8"/>
                  </a:lnTo>
                  <a:lnTo>
                    <a:pt x="80" y="9"/>
                  </a:lnTo>
                  <a:lnTo>
                    <a:pt x="83" y="9"/>
                  </a:lnTo>
                  <a:lnTo>
                    <a:pt x="84" y="11"/>
                  </a:lnTo>
                  <a:lnTo>
                    <a:pt x="85" y="13"/>
                  </a:lnTo>
                  <a:lnTo>
                    <a:pt x="87" y="13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90" y="17"/>
                  </a:lnTo>
                  <a:lnTo>
                    <a:pt x="92" y="18"/>
                  </a:lnTo>
                  <a:lnTo>
                    <a:pt x="93" y="18"/>
                  </a:lnTo>
                  <a:lnTo>
                    <a:pt x="94" y="20"/>
                  </a:lnTo>
                  <a:lnTo>
                    <a:pt x="95" y="22"/>
                  </a:lnTo>
                  <a:lnTo>
                    <a:pt x="96" y="22"/>
                  </a:lnTo>
                  <a:lnTo>
                    <a:pt x="97" y="24"/>
                  </a:lnTo>
                  <a:lnTo>
                    <a:pt x="98" y="26"/>
                  </a:lnTo>
                  <a:lnTo>
                    <a:pt x="100" y="26"/>
                  </a:lnTo>
                  <a:lnTo>
                    <a:pt x="101" y="27"/>
                  </a:lnTo>
                  <a:lnTo>
                    <a:pt x="102" y="29"/>
                  </a:lnTo>
                  <a:lnTo>
                    <a:pt x="103" y="31"/>
                  </a:lnTo>
                  <a:lnTo>
                    <a:pt x="104" y="33"/>
                  </a:lnTo>
                  <a:lnTo>
                    <a:pt x="105" y="35"/>
                  </a:lnTo>
                  <a:lnTo>
                    <a:pt x="106" y="36"/>
                  </a:lnTo>
                  <a:lnTo>
                    <a:pt x="107" y="38"/>
                  </a:lnTo>
                  <a:lnTo>
                    <a:pt x="108" y="40"/>
                  </a:lnTo>
                  <a:lnTo>
                    <a:pt x="109" y="42"/>
                  </a:lnTo>
                  <a:lnTo>
                    <a:pt x="110" y="44"/>
                  </a:lnTo>
                  <a:lnTo>
                    <a:pt x="110" y="45"/>
                  </a:lnTo>
                  <a:lnTo>
                    <a:pt x="111" y="47"/>
                  </a:lnTo>
                  <a:lnTo>
                    <a:pt x="112" y="49"/>
                  </a:lnTo>
                  <a:lnTo>
                    <a:pt x="112" y="51"/>
                  </a:lnTo>
                  <a:lnTo>
                    <a:pt x="113" y="53"/>
                  </a:lnTo>
                  <a:lnTo>
                    <a:pt x="113" y="54"/>
                  </a:lnTo>
                  <a:lnTo>
                    <a:pt x="114" y="56"/>
                  </a:lnTo>
                  <a:lnTo>
                    <a:pt x="114" y="58"/>
                  </a:lnTo>
                  <a:lnTo>
                    <a:pt x="115" y="60"/>
                  </a:lnTo>
                  <a:lnTo>
                    <a:pt x="115" y="62"/>
                  </a:lnTo>
                  <a:lnTo>
                    <a:pt x="115" y="63"/>
                  </a:lnTo>
                  <a:lnTo>
                    <a:pt x="117" y="65"/>
                  </a:lnTo>
                  <a:lnTo>
                    <a:pt x="117" y="67"/>
                  </a:lnTo>
                  <a:lnTo>
                    <a:pt x="117" y="69"/>
                  </a:lnTo>
                  <a:lnTo>
                    <a:pt x="117" y="71"/>
                  </a:lnTo>
                  <a:lnTo>
                    <a:pt x="117" y="72"/>
                  </a:lnTo>
                  <a:lnTo>
                    <a:pt x="117" y="74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8" y="80"/>
                  </a:lnTo>
                  <a:lnTo>
                    <a:pt x="118" y="81"/>
                  </a:lnTo>
                  <a:lnTo>
                    <a:pt x="118" y="83"/>
                  </a:lnTo>
                  <a:lnTo>
                    <a:pt x="118" y="85"/>
                  </a:lnTo>
                  <a:lnTo>
                    <a:pt x="118" y="87"/>
                  </a:lnTo>
                  <a:lnTo>
                    <a:pt x="117" y="90"/>
                  </a:lnTo>
                  <a:lnTo>
                    <a:pt x="117" y="92"/>
                  </a:lnTo>
                  <a:lnTo>
                    <a:pt x="117" y="94"/>
                  </a:lnTo>
                  <a:lnTo>
                    <a:pt x="117" y="96"/>
                  </a:lnTo>
                  <a:lnTo>
                    <a:pt x="117" y="98"/>
                  </a:lnTo>
                  <a:lnTo>
                    <a:pt x="117" y="99"/>
                  </a:lnTo>
                  <a:lnTo>
                    <a:pt x="115" y="101"/>
                  </a:lnTo>
                  <a:lnTo>
                    <a:pt x="115" y="103"/>
                  </a:lnTo>
                  <a:lnTo>
                    <a:pt x="115" y="105"/>
                  </a:lnTo>
                  <a:lnTo>
                    <a:pt x="114" y="107"/>
                  </a:lnTo>
                  <a:lnTo>
                    <a:pt x="114" y="108"/>
                  </a:lnTo>
                  <a:lnTo>
                    <a:pt x="113" y="112"/>
                  </a:lnTo>
                  <a:lnTo>
                    <a:pt x="113" y="114"/>
                  </a:lnTo>
                  <a:lnTo>
                    <a:pt x="113" y="116"/>
                  </a:lnTo>
                  <a:lnTo>
                    <a:pt x="112" y="118"/>
                  </a:lnTo>
                  <a:lnTo>
                    <a:pt x="97" y="181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6" name="Oval 44"/>
          <p:cNvSpPr>
            <a:spLocks noChangeArrowheads="1"/>
          </p:cNvSpPr>
          <p:nvPr/>
        </p:nvSpPr>
        <p:spPr bwMode="gray">
          <a:xfrm>
            <a:off x="4054475" y="3539349"/>
            <a:ext cx="995363" cy="884237"/>
          </a:xfrm>
          <a:prstGeom prst="ellipse">
            <a:avLst/>
          </a:prstGeom>
          <a:solidFill>
            <a:srgbClr val="FFFFFF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 lIns="91408" tIns="45704" rIns="91408" bIns="45704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7" name="Rectangle 45"/>
          <p:cNvSpPr>
            <a:spLocks noChangeArrowheads="1"/>
          </p:cNvSpPr>
          <p:nvPr/>
        </p:nvSpPr>
        <p:spPr bwMode="gray">
          <a:xfrm>
            <a:off x="4204951" y="3906061"/>
            <a:ext cx="705321" cy="13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pt-BR" altLang="pt-BR" sz="1100" dirty="0" smtClean="0">
                <a:solidFill>
                  <a:srgbClr val="FC0128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ESTRATÉGIA</a:t>
            </a:r>
            <a:endParaRPr lang="pt-BR" altLang="pt-BR" sz="8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8" name="Freeform 46"/>
          <p:cNvSpPr>
            <a:spLocks/>
          </p:cNvSpPr>
          <p:nvPr/>
        </p:nvSpPr>
        <p:spPr bwMode="gray">
          <a:xfrm>
            <a:off x="3589338" y="3891774"/>
            <a:ext cx="496887" cy="184150"/>
          </a:xfrm>
          <a:custGeom>
            <a:avLst/>
            <a:gdLst>
              <a:gd name="T0" fmla="*/ 0 w 289"/>
              <a:gd name="T1" fmla="*/ 2147483647 h 116"/>
              <a:gd name="T2" fmla="*/ 2147483647 w 289"/>
              <a:gd name="T3" fmla="*/ 0 h 116"/>
              <a:gd name="T4" fmla="*/ 2147483647 w 289"/>
              <a:gd name="T5" fmla="*/ 2147483647 h 116"/>
              <a:gd name="T6" fmla="*/ 2147483647 w 289"/>
              <a:gd name="T7" fmla="*/ 2147483647 h 116"/>
              <a:gd name="T8" fmla="*/ 2147483647 w 289"/>
              <a:gd name="T9" fmla="*/ 2147483647 h 116"/>
              <a:gd name="T10" fmla="*/ 0 w 289"/>
              <a:gd name="T11" fmla="*/ 2147483647 h 116"/>
              <a:gd name="T12" fmla="*/ 0 w 289"/>
              <a:gd name="T13" fmla="*/ 2147483647 h 1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9"/>
              <a:gd name="T22" fmla="*/ 0 h 116"/>
              <a:gd name="T23" fmla="*/ 289 w 289"/>
              <a:gd name="T24" fmla="*/ 116 h 1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9" h="116">
                <a:moveTo>
                  <a:pt x="0" y="53"/>
                </a:moveTo>
                <a:lnTo>
                  <a:pt x="139" y="0"/>
                </a:lnTo>
                <a:lnTo>
                  <a:pt x="279" y="42"/>
                </a:lnTo>
                <a:lnTo>
                  <a:pt x="289" y="105"/>
                </a:lnTo>
                <a:lnTo>
                  <a:pt x="150" y="42"/>
                </a:lnTo>
                <a:lnTo>
                  <a:pt x="0" y="116"/>
                </a:lnTo>
                <a:lnTo>
                  <a:pt x="0" y="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08" tIns="45704" rIns="91408" bIns="45704"/>
          <a:lstStyle/>
          <a:p>
            <a:endParaRPr lang="pt-BR"/>
          </a:p>
        </p:txBody>
      </p:sp>
      <p:sp>
        <p:nvSpPr>
          <p:cNvPr id="59" name="Freeform 47"/>
          <p:cNvSpPr>
            <a:spLocks/>
          </p:cNvSpPr>
          <p:nvPr/>
        </p:nvSpPr>
        <p:spPr bwMode="gray">
          <a:xfrm>
            <a:off x="5010150" y="3856849"/>
            <a:ext cx="517525" cy="182562"/>
          </a:xfrm>
          <a:custGeom>
            <a:avLst/>
            <a:gdLst>
              <a:gd name="T0" fmla="*/ 2147483647 w 301"/>
              <a:gd name="T1" fmla="*/ 2147483647 h 115"/>
              <a:gd name="T2" fmla="*/ 2147483647 w 301"/>
              <a:gd name="T3" fmla="*/ 2147483647 h 115"/>
              <a:gd name="T4" fmla="*/ 2147483647 w 301"/>
              <a:gd name="T5" fmla="*/ 2147483647 h 115"/>
              <a:gd name="T6" fmla="*/ 2147483647 w 301"/>
              <a:gd name="T7" fmla="*/ 2147483647 h 115"/>
              <a:gd name="T8" fmla="*/ 2147483647 w 301"/>
              <a:gd name="T9" fmla="*/ 2147483647 h 115"/>
              <a:gd name="T10" fmla="*/ 0 w 301"/>
              <a:gd name="T11" fmla="*/ 0 h 115"/>
              <a:gd name="T12" fmla="*/ 2147483647 w 301"/>
              <a:gd name="T13" fmla="*/ 2147483647 h 1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1"/>
              <a:gd name="T22" fmla="*/ 0 h 115"/>
              <a:gd name="T23" fmla="*/ 301 w 301"/>
              <a:gd name="T24" fmla="*/ 115 h 1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1" h="115">
                <a:moveTo>
                  <a:pt x="11" y="63"/>
                </a:moveTo>
                <a:lnTo>
                  <a:pt x="150" y="115"/>
                </a:lnTo>
                <a:lnTo>
                  <a:pt x="290" y="73"/>
                </a:lnTo>
                <a:lnTo>
                  <a:pt x="301" y="10"/>
                </a:lnTo>
                <a:lnTo>
                  <a:pt x="161" y="73"/>
                </a:lnTo>
                <a:lnTo>
                  <a:pt x="0" y="0"/>
                </a:lnTo>
                <a:lnTo>
                  <a:pt x="11" y="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08" tIns="45704" rIns="91408" bIns="45704"/>
          <a:lstStyle/>
          <a:p>
            <a:endParaRPr lang="pt-BR"/>
          </a:p>
        </p:txBody>
      </p:sp>
      <p:sp>
        <p:nvSpPr>
          <p:cNvPr id="60" name="Rectangle 48"/>
          <p:cNvSpPr>
            <a:spLocks noChangeArrowheads="1"/>
          </p:cNvSpPr>
          <p:nvPr/>
        </p:nvSpPr>
        <p:spPr bwMode="gray">
          <a:xfrm>
            <a:off x="3703242" y="5347288"/>
            <a:ext cx="1754187" cy="533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08" tIns="45704" rIns="91408" bIns="45704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Rectangle 49"/>
          <p:cNvSpPr>
            <a:spLocks noChangeArrowheads="1"/>
          </p:cNvSpPr>
          <p:nvPr/>
        </p:nvSpPr>
        <p:spPr bwMode="gray">
          <a:xfrm>
            <a:off x="4022725" y="5463399"/>
            <a:ext cx="9398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pt-BR" altLang="pt-BR" sz="21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Executar</a:t>
            </a:r>
            <a:endParaRPr lang="pt-BR" altLang="pt-BR" sz="80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2" name="Rectangle 50"/>
          <p:cNvSpPr>
            <a:spLocks noChangeArrowheads="1"/>
          </p:cNvSpPr>
          <p:nvPr/>
        </p:nvSpPr>
        <p:spPr bwMode="gray">
          <a:xfrm>
            <a:off x="4022725" y="5463399"/>
            <a:ext cx="9398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pt-BR" altLang="pt-BR" sz="210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Executar</a:t>
            </a:r>
            <a:endParaRPr lang="pt-BR" altLang="pt-BR" sz="80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3" name="WordArt 52"/>
          <p:cNvSpPr>
            <a:spLocks noChangeArrowheads="1" noChangeShapeType="1" noTextEdit="1"/>
          </p:cNvSpPr>
          <p:nvPr/>
        </p:nvSpPr>
        <p:spPr bwMode="gray">
          <a:xfrm>
            <a:off x="4079875" y="2963086"/>
            <a:ext cx="1011238" cy="2571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pt-BR" sz="1400" kern="10" spc="28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alibri"/>
              </a:rPr>
              <a:t>Reuniões</a:t>
            </a:r>
          </a:p>
        </p:txBody>
      </p:sp>
      <p:sp>
        <p:nvSpPr>
          <p:cNvPr id="64" name="WordArt 53"/>
          <p:cNvSpPr>
            <a:spLocks noChangeArrowheads="1" noChangeShapeType="1" noTextEdit="1"/>
          </p:cNvSpPr>
          <p:nvPr/>
        </p:nvSpPr>
        <p:spPr bwMode="gray">
          <a:xfrm>
            <a:off x="3795713" y="4499786"/>
            <a:ext cx="1528762" cy="5524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r>
              <a:rPr lang="pt-BR" sz="1600" kern="10" spc="32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alibri"/>
              </a:rPr>
              <a:t>Estratégicas</a:t>
            </a:r>
          </a:p>
        </p:txBody>
      </p:sp>
      <p:sp>
        <p:nvSpPr>
          <p:cNvPr id="65" name="Text Box 51"/>
          <p:cNvSpPr txBox="1">
            <a:spLocks noChangeArrowheads="1"/>
          </p:cNvSpPr>
          <p:nvPr/>
        </p:nvSpPr>
        <p:spPr bwMode="auto">
          <a:xfrm>
            <a:off x="250826" y="6001452"/>
            <a:ext cx="8651956" cy="32313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08" tIns="45704" rIns="91408" bIns="4570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pt-BR" altLang="pt-BR" sz="15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 </a:t>
            </a:r>
            <a:r>
              <a:rPr lang="pt-BR" altLang="pt-BR" sz="1500" b="1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Reunião Estratégica</a:t>
            </a:r>
            <a:r>
              <a:rPr lang="pt-BR" altLang="pt-BR" sz="15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representa a forma mais clara de </a:t>
            </a:r>
            <a:r>
              <a:rPr lang="pt-BR" altLang="pt-BR" sz="1500" b="1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uso</a:t>
            </a:r>
            <a:r>
              <a:rPr lang="pt-BR" altLang="pt-BR" sz="15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da metodologia Balanced Scorecard - BSC.</a:t>
            </a:r>
          </a:p>
        </p:txBody>
      </p:sp>
      <p:sp>
        <p:nvSpPr>
          <p:cNvPr id="66" name="Oval 9"/>
          <p:cNvSpPr>
            <a:spLocks noChangeArrowheads="1"/>
          </p:cNvSpPr>
          <p:nvPr/>
        </p:nvSpPr>
        <p:spPr bwMode="gray">
          <a:xfrm>
            <a:off x="261938" y="1560826"/>
            <a:ext cx="412750" cy="381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lIns="45704" tIns="45704" rIns="45704" bIns="4570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35000"/>
              </a:spcBef>
              <a:buFontTx/>
              <a:buNone/>
            </a:pPr>
            <a:r>
              <a:rPr lang="en-US" altLang="pt-BR" sz="1600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1766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445314"/>
            <a:ext cx="65630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Formação de cidadãos capazes de transformar a realidade social</a:t>
            </a:r>
          </a:p>
        </p:txBody>
      </p:sp>
      <p:sp>
        <p:nvSpPr>
          <p:cNvPr id="9" name="Retângulo 8"/>
          <p:cNvSpPr/>
          <p:nvPr/>
        </p:nvSpPr>
        <p:spPr>
          <a:xfrm>
            <a:off x="250825" y="1489099"/>
            <a:ext cx="8642350" cy="43242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u="sng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Índice de Êxito:</a:t>
            </a:r>
          </a:p>
          <a:p>
            <a:pPr marL="742950" lvl="1" indent="-285750" algn="just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Definição PE</a:t>
            </a: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: (Número de matrículas concluintes / Número de matrículas finalizadas) x </a:t>
            </a:r>
            <a:r>
              <a:rPr lang="pt-BR" sz="2000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100 </a:t>
            </a: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pt-BR" sz="2000" u="sng" dirty="0">
                <a:solidFill>
                  <a:sysClr val="windowText" lastClr="000000"/>
                </a:solidFill>
                <a:latin typeface="+mj-lt"/>
                <a:ea typeface="Times New Roman" pitchFamily="18" charset="0"/>
                <a:sym typeface="Wingdings" panose="05000000000000000000" pitchFamily="2" charset="2"/>
              </a:rPr>
              <a:t>SISTEC: Índice de Eficiência </a:t>
            </a:r>
            <a:r>
              <a:rPr lang="pt-BR" sz="2000" u="sng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  <a:sym typeface="Wingdings" panose="05000000000000000000" pitchFamily="2" charset="2"/>
              </a:rPr>
              <a:t>Acadêmica</a:t>
            </a:r>
          </a:p>
          <a:p>
            <a:pPr marL="742950" lvl="1" indent="-285750" algn="just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  <a:sym typeface="Wingdings" panose="05000000000000000000" pitchFamily="2" charset="2"/>
              </a:rPr>
              <a:t>SISTEC: Taxa de Conclusão </a:t>
            </a: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  <a:sym typeface="Wingdings" panose="05000000000000000000" pitchFamily="2" charset="2"/>
              </a:rPr>
              <a:t>= (Número de matrículas </a:t>
            </a:r>
            <a:r>
              <a:rPr lang="pt-BR" sz="2000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  <a:sym typeface="Wingdings" panose="05000000000000000000" pitchFamily="2" charset="2"/>
              </a:rPr>
              <a:t>concluídas </a:t>
            </a: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  <a:sym typeface="Wingdings" panose="05000000000000000000" pitchFamily="2" charset="2"/>
              </a:rPr>
              <a:t>/ Número de matrículas atendidas no ano) x 100 </a:t>
            </a:r>
            <a:endParaRPr lang="pt-BR" sz="2000" dirty="0" smtClean="0">
              <a:solidFill>
                <a:sysClr val="windowText" lastClr="000000"/>
              </a:solidFill>
              <a:latin typeface="+mj-lt"/>
              <a:ea typeface="Times New Roman" pitchFamily="18" charset="0"/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u="sng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Índice de Evasão:</a:t>
            </a:r>
          </a:p>
          <a:p>
            <a:pPr marL="742950" lvl="1" indent="-285750" algn="just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Definição PE: (Número de matrículas finalizadas evadida / Número de matrículas atendidas no ano) x </a:t>
            </a:r>
            <a:r>
              <a:rPr lang="pt-BR" sz="2000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100 </a:t>
            </a:r>
            <a:r>
              <a:rPr lang="pt-BR" sz="2000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  <a:sym typeface="Wingdings" panose="05000000000000000000" pitchFamily="2" charset="2"/>
              </a:rPr>
              <a:t></a:t>
            </a:r>
            <a:r>
              <a:rPr lang="pt-BR" sz="2000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 </a:t>
            </a:r>
            <a:r>
              <a:rPr lang="pt-BR" sz="2000" u="sng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SISTEC: </a:t>
            </a:r>
            <a:r>
              <a:rPr lang="pt-BR" sz="2000" u="sng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Taxa de Evasão</a:t>
            </a:r>
            <a:endParaRPr lang="pt-BR" sz="2000" u="sng" dirty="0">
              <a:solidFill>
                <a:sysClr val="windowText" lastClr="000000"/>
              </a:solidFill>
              <a:latin typeface="+mj-lt"/>
              <a:ea typeface="Times New Roman" pitchFamily="18" charset="0"/>
            </a:endParaRP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u="sng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Índice de Retenção:</a:t>
            </a:r>
          </a:p>
          <a:p>
            <a:pPr marL="742950" lvl="1" indent="-285750" algn="just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Definição PE: (Número de matrículas retidas / Número de matrículas atendidas no ano) x </a:t>
            </a:r>
            <a:r>
              <a:rPr lang="pt-BR" sz="2000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100 </a:t>
            </a:r>
            <a:r>
              <a:rPr lang="pt-BR" sz="2000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  <a:sym typeface="Wingdings" panose="05000000000000000000" pitchFamily="2" charset="2"/>
              </a:rPr>
              <a:t></a:t>
            </a:r>
            <a:r>
              <a:rPr lang="pt-BR" sz="2000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 </a:t>
            </a:r>
            <a:r>
              <a:rPr lang="pt-BR" sz="2000" u="sng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SISTEC: </a:t>
            </a:r>
            <a:r>
              <a:rPr lang="pt-BR" sz="2000" u="sng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Taxa de Retenção</a:t>
            </a:r>
            <a:endParaRPr lang="pt-BR" sz="2000" u="sng" dirty="0">
              <a:solidFill>
                <a:sysClr val="windowText" lastClr="000000"/>
              </a:solidFill>
              <a:latin typeface="+mj-lt"/>
              <a:ea typeface="Times New Roman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51520" y="5807586"/>
            <a:ext cx="8642350" cy="8617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u="sng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Proposta:</a:t>
            </a:r>
            <a:r>
              <a:rPr lang="pt-BR" sz="2000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 uso exato dos conceitos do SISTEC, para minimizar necessidade de novos entendimentos acerca dos conceitos.</a:t>
            </a:r>
            <a:endParaRPr lang="pt-BR" sz="2000" u="sng" dirty="0">
              <a:solidFill>
                <a:sysClr val="windowText" lastClr="000000"/>
              </a:solidFill>
              <a:latin typeface="+mj-lt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89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445314"/>
            <a:ext cx="65630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Formação de cidadãos capazes de transformar a realidade social</a:t>
            </a:r>
          </a:p>
        </p:txBody>
      </p:sp>
      <p:sp>
        <p:nvSpPr>
          <p:cNvPr id="9" name="Retângulo 8"/>
          <p:cNvSpPr/>
          <p:nvPr/>
        </p:nvSpPr>
        <p:spPr>
          <a:xfrm>
            <a:off x="250825" y="1489099"/>
            <a:ext cx="8642350" cy="4485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endParaRPr lang="pt-BR" sz="2000" u="sng" dirty="0" smtClean="0">
              <a:solidFill>
                <a:sysClr val="windowText" lastClr="000000"/>
              </a:solidFill>
              <a:latin typeface="+mj-lt"/>
              <a:ea typeface="Times New Roman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4" y="1489099"/>
            <a:ext cx="8639428" cy="338239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63354" y="2031675"/>
            <a:ext cx="8629821" cy="8507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47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442987"/>
              </p:ext>
            </p:extLst>
          </p:nvPr>
        </p:nvGraphicFramePr>
        <p:xfrm>
          <a:off x="250825" y="1484313"/>
          <a:ext cx="8642350" cy="517576"/>
        </p:xfrm>
        <a:graphic>
          <a:graphicData uri="http://schemas.openxmlformats.org/drawingml/2006/table">
            <a:tbl>
              <a:tblPr/>
              <a:tblGrid>
                <a:gridCol w="6625430"/>
                <a:gridCol w="1008112"/>
                <a:gridCol w="1008808"/>
              </a:tblGrid>
              <a:tr h="28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+mn-lt"/>
                          <a:cs typeface="Arial" pitchFamily="34" charset="0"/>
                        </a:rPr>
                        <a:t>Índices de Êxito, Evasão e Retenção</a:t>
                      </a: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Wingdings" pitchFamily="2" charset="2"/>
                        </a:rPr>
                        <a:t>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Wingdings" pitchFamily="2" charset="2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  <a:sym typeface="Wingdings 2" pitchFamily="18" charset="2"/>
                        </a:rPr>
                        <a:t>-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Wingdings" pitchFamily="2" charset="2"/>
                        <a:ea typeface="+mn-ea"/>
                        <a:cs typeface="+mn-cs"/>
                      </a:endParaRPr>
                    </a:p>
                  </a:txBody>
                  <a:tcPr marT="45428" marB="454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152202"/>
              </p:ext>
            </p:extLst>
          </p:nvPr>
        </p:nvGraphicFramePr>
        <p:xfrm>
          <a:off x="250825" y="4851825"/>
          <a:ext cx="4249738" cy="1381125"/>
        </p:xfrm>
        <a:graphic>
          <a:graphicData uri="http://schemas.openxmlformats.org/drawingml/2006/table">
            <a:tbl>
              <a:tblPr/>
              <a:tblGrid>
                <a:gridCol w="4249738"/>
              </a:tblGrid>
              <a:tr h="30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Análise de Desempenho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62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Indicador não coletado devido a desalinhamento de conceitos. Proposta de uso dos conceitos exatos do SISTEC, com a visão do ano.</a:t>
                      </a:r>
                    </a:p>
                  </a:txBody>
                  <a:tcPr marL="91428" marR="91428"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618256"/>
              </p:ext>
            </p:extLst>
          </p:nvPr>
        </p:nvGraphicFramePr>
        <p:xfrm>
          <a:off x="4643438" y="4855077"/>
          <a:ext cx="4249737" cy="1377873"/>
        </p:xfrm>
        <a:graphic>
          <a:graphicData uri="http://schemas.openxmlformats.org/drawingml/2006/table">
            <a:tbl>
              <a:tblPr/>
              <a:tblGrid>
                <a:gridCol w="4249737"/>
              </a:tblGrid>
              <a:tr h="303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Recomendações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07305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Deliberar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e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validar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conceitos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serem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usados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para o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indicador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Realizar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coleta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do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indicador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para 2a RAE;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Fechar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as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metas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para a 2a RAE.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339752" y="445314"/>
            <a:ext cx="65630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en-US" sz="2400" b="1" dirty="0">
                <a:latin typeface="Calibri" pitchFamily="34" charset="0"/>
              </a:rPr>
              <a:t>Objetivo: Formação de cidadãos capazes de transformar a realidade social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30545" y="2505670"/>
            <a:ext cx="4082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Não Coletado</a:t>
            </a:r>
            <a:endParaRPr lang="pt-BR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47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250826" y="663079"/>
            <a:ext cx="8651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de-DE" altLang="en-US" sz="2400" b="1" dirty="0" smtClean="0">
                <a:latin typeface="Calibri" pitchFamily="34" charset="0"/>
              </a:rPr>
              <a:t>Pauta – Reunião de Avaliação da Estratégia</a:t>
            </a:r>
            <a:endParaRPr lang="pt-BR" altLang="en-US" sz="2400" b="1" dirty="0">
              <a:latin typeface="Calibri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250825" y="2060575"/>
            <a:ext cx="8651957" cy="5760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b="1" dirty="0">
                <a:solidFill>
                  <a:schemeClr val="tx1"/>
                </a:solidFill>
                <a:ea typeface="Times New Roman" pitchFamily="18" charset="0"/>
              </a:rPr>
              <a:t>STATUS DO PROJETO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50825" y="2879652"/>
            <a:ext cx="8651957" cy="5760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b="1" dirty="0">
                <a:solidFill>
                  <a:schemeClr val="tx1"/>
                </a:solidFill>
                <a:ea typeface="Times New Roman" pitchFamily="18" charset="0"/>
              </a:rPr>
              <a:t>CONCEITOS – REUNIÃO DE AVALIAÇÃO DA ESTRATÉGIA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250825" y="3698729"/>
            <a:ext cx="8651957" cy="5760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b="1" dirty="0">
                <a:solidFill>
                  <a:schemeClr val="tx1"/>
                </a:solidFill>
                <a:ea typeface="Times New Roman" pitchFamily="18" charset="0"/>
              </a:rPr>
              <a:t>STATUS – INDICADORES ESTRATÉGICOS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250825" y="4517806"/>
            <a:ext cx="8651957" cy="57606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b="1" dirty="0">
                <a:solidFill>
                  <a:schemeClr val="bg1"/>
                </a:solidFill>
                <a:ea typeface="Times New Roman" pitchFamily="18" charset="0"/>
              </a:rPr>
              <a:t>RESOLUÇÃO DE DÚVIDAS DOS PRESENTES E OUTROS </a:t>
            </a:r>
            <a:r>
              <a:rPr lang="pt-BR" sz="2000" b="1" dirty="0" smtClean="0">
                <a:solidFill>
                  <a:schemeClr val="bg1"/>
                </a:solidFill>
                <a:ea typeface="Times New Roman" pitchFamily="18" charset="0"/>
              </a:rPr>
              <a:t>ASSUNTOS</a:t>
            </a:r>
            <a:endParaRPr lang="pt-BR" sz="2000" b="1" dirty="0">
              <a:solidFill>
                <a:schemeClr val="bg1"/>
              </a:solidFill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8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250826" y="663079"/>
            <a:ext cx="8651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de-DE" altLang="en-US" sz="2400" b="1" dirty="0" smtClean="0">
                <a:latin typeface="Calibri" pitchFamily="34" charset="0"/>
              </a:rPr>
              <a:t>Outros Assuntos</a:t>
            </a:r>
            <a:endParaRPr lang="pt-BR" altLang="en-US" sz="2400" b="1" dirty="0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0825" y="1489099"/>
            <a:ext cx="8642350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u="sng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Periodicidade de coleta dos indicadores associados às temáticas finalísticas</a:t>
            </a:r>
            <a:r>
              <a:rPr lang="pt-BR" sz="2000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 </a:t>
            </a:r>
            <a:r>
              <a:rPr lang="pt-BR" sz="2000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  <a:sym typeface="Wingdings" panose="05000000000000000000" pitchFamily="2" charset="2"/>
              </a:rPr>
              <a:t> avaliar possibilidade mudar alguns indicadores de “anual” para “semestral” ou “trimestral”;</a:t>
            </a: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u="sng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  <a:sym typeface="Wingdings" panose="05000000000000000000" pitchFamily="2" charset="2"/>
              </a:rPr>
              <a:t>Formulação de indicador associado à temática da internacionalização</a:t>
            </a:r>
            <a:r>
              <a:rPr lang="pt-BR" sz="2000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  <a:sym typeface="Wingdings" panose="05000000000000000000" pitchFamily="2" charset="2"/>
              </a:rPr>
              <a:t>  identificado que não há indicadores para avaliar o desempenho das políticas sobre tema, mesmo com projeto estratégico formulado;</a:t>
            </a: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u="sng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  <a:sym typeface="Wingdings" panose="05000000000000000000" pitchFamily="2" charset="2"/>
              </a:rPr>
              <a:t>Existência de “lacunas” de projetos associados aos objetivos estratégicos</a:t>
            </a:r>
            <a:r>
              <a:rPr lang="pt-BR" sz="2000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  <a:sym typeface="Wingdings" panose="05000000000000000000" pitchFamily="2" charset="2"/>
              </a:rPr>
              <a:t>  identificados alguns objetivos estratégicos que não possuem qualquer tipo de projeto estratégico associado. Recomenda-se que sejam formulados projetos associados a estes objetivos, com apresentação até a 2ª RAE;</a:t>
            </a: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u="sng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  <a:sym typeface="Wingdings" panose="05000000000000000000" pitchFamily="2" charset="2"/>
              </a:rPr>
              <a:t>Cumprimento à risca dos prazos estabelecidos no Modelo de Gestão</a:t>
            </a:r>
            <a:r>
              <a:rPr lang="pt-BR" sz="2000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  <a:sym typeface="Wingdings" panose="05000000000000000000" pitchFamily="2" charset="2"/>
              </a:rPr>
              <a:t>  envio das informações relacionadas aos indicadores, projetos e ações setoriais </a:t>
            </a:r>
            <a:r>
              <a:rPr lang="pt-BR" sz="2000" b="1" u="sng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  <a:sym typeface="Wingdings" panose="05000000000000000000" pitchFamily="2" charset="2"/>
              </a:rPr>
              <a:t>impreterivelmente</a:t>
            </a:r>
            <a:r>
              <a:rPr lang="pt-BR" sz="2000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  <a:sym typeface="Wingdings" panose="05000000000000000000" pitchFamily="2" charset="2"/>
              </a:rPr>
              <a:t> 30 dias antes da realização da RAE.</a:t>
            </a:r>
            <a:endParaRPr lang="pt-BR" sz="1800" u="sng" dirty="0">
              <a:solidFill>
                <a:sysClr val="windowText" lastClr="000000"/>
              </a:solidFill>
              <a:latin typeface="+mj-lt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6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250826" y="663079"/>
            <a:ext cx="8651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de-DE" altLang="en-US" sz="2400" b="1" dirty="0" smtClean="0">
                <a:latin typeface="Calibri" pitchFamily="34" charset="0"/>
              </a:rPr>
              <a:t>Dúvidas</a:t>
            </a:r>
            <a:endParaRPr lang="pt-BR" altLang="en-US" sz="2400" b="1" dirty="0"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320" y="1485800"/>
            <a:ext cx="4553360" cy="4535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75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250826" y="663079"/>
            <a:ext cx="8651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de-DE" altLang="en-US" sz="2400" b="1" dirty="0" smtClean="0">
                <a:latin typeface="Calibri" pitchFamily="34" charset="0"/>
              </a:rPr>
              <a:t>Pauta – Reunião de Avaliação da Estratégia</a:t>
            </a:r>
            <a:endParaRPr lang="pt-BR" altLang="en-US" sz="2400" b="1" dirty="0">
              <a:latin typeface="Calibri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250825" y="2060575"/>
            <a:ext cx="8651957" cy="5760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b="1" dirty="0">
                <a:solidFill>
                  <a:schemeClr val="tx1"/>
                </a:solidFill>
                <a:ea typeface="Times New Roman" pitchFamily="18" charset="0"/>
              </a:rPr>
              <a:t>STATUS DO PROJETO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50825" y="2879652"/>
            <a:ext cx="8651957" cy="5760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b="1" dirty="0">
                <a:solidFill>
                  <a:schemeClr val="tx1"/>
                </a:solidFill>
                <a:ea typeface="Times New Roman" pitchFamily="18" charset="0"/>
              </a:rPr>
              <a:t>CONCEITOS – REUNIÃO DE AVALIAÇÃO DA ESTRATÉGIA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250825" y="3698729"/>
            <a:ext cx="8651957" cy="57606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b="1" dirty="0">
                <a:solidFill>
                  <a:schemeClr val="bg1"/>
                </a:solidFill>
                <a:ea typeface="Times New Roman" pitchFamily="18" charset="0"/>
              </a:rPr>
              <a:t>STATUS – INDICADORES ESTRATÉGICOS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250825" y="4517806"/>
            <a:ext cx="8651957" cy="5760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b="1" dirty="0">
                <a:solidFill>
                  <a:schemeClr val="tx1"/>
                </a:solidFill>
                <a:ea typeface="Times New Roman" pitchFamily="18" charset="0"/>
              </a:rPr>
              <a:t>RESOLUÇÃO DE DÚVIDAS DOS PRESENTES E OUTROS </a:t>
            </a:r>
            <a:r>
              <a:rPr lang="pt-BR" sz="2000" b="1" dirty="0" smtClean="0">
                <a:solidFill>
                  <a:schemeClr val="tx1"/>
                </a:solidFill>
                <a:ea typeface="Times New Roman" pitchFamily="18" charset="0"/>
              </a:rPr>
              <a:t>ASSUNTOS</a:t>
            </a:r>
            <a:endParaRPr lang="pt-BR" sz="2000" b="1" dirty="0">
              <a:solidFill>
                <a:schemeClr val="tx1"/>
              </a:solidFill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3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250826" y="663079"/>
            <a:ext cx="8651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de-DE" altLang="en-US" sz="2400" b="1" dirty="0" smtClean="0">
                <a:latin typeface="Calibri" pitchFamily="34" charset="0"/>
              </a:rPr>
              <a:t>Orientações – Reunião de Avaliação da Estratégia</a:t>
            </a:r>
            <a:endParaRPr lang="pt-BR" altLang="en-US" sz="2400" b="1" dirty="0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0825" y="1489099"/>
            <a:ext cx="8642350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u="sng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Aprendizado</a:t>
            </a:r>
            <a:r>
              <a:rPr lang="pt-BR" sz="2000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 </a:t>
            </a:r>
            <a:r>
              <a:rPr lang="pt-BR" sz="2000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  <a:sym typeface="Wingdings" panose="05000000000000000000" pitchFamily="2" charset="2"/>
              </a:rPr>
              <a:t> Estamos tratando de novos conceitos e o mais importante, neste momento, é coletar e aprender a discutir com as novas informações;</a:t>
            </a: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u="sng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  <a:sym typeface="Wingdings" panose="05000000000000000000" pitchFamily="2" charset="2"/>
              </a:rPr>
              <a:t>Não confundir “aprendizado” com “possibilidade de não coleta”</a:t>
            </a:r>
            <a:r>
              <a:rPr lang="pt-BR" sz="2000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  <a:sym typeface="Wingdings" panose="05000000000000000000" pitchFamily="2" charset="2"/>
              </a:rPr>
              <a:t>  importante definirmos os 2 conceitos – não é porque estamos trabalhando com conceitos novos que podemos não coletar indicadores;</a:t>
            </a: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u="sng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  <a:sym typeface="Wingdings" panose="05000000000000000000" pitchFamily="2" charset="2"/>
              </a:rPr>
              <a:t>Prazos são importantes</a:t>
            </a:r>
            <a:r>
              <a:rPr lang="pt-BR" sz="2000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  <a:sym typeface="Wingdings" panose="05000000000000000000" pitchFamily="2" charset="2"/>
              </a:rPr>
              <a:t>  é fundamental, para uma boa RAE, o cumprimento de todos os prazos estabelecidos no Modelo de Gestão estabelecido;</a:t>
            </a: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u="sng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  <a:sym typeface="Wingdings" panose="05000000000000000000" pitchFamily="2" charset="2"/>
              </a:rPr>
              <a:t>RAE não é um instrumento “político”</a:t>
            </a:r>
            <a:r>
              <a:rPr lang="pt-BR" sz="2000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  <a:sym typeface="Wingdings" panose="05000000000000000000" pitchFamily="2" charset="2"/>
              </a:rPr>
              <a:t>  nas </a:t>
            </a:r>
            <a:r>
              <a:rPr lang="pt-BR" sz="2000" dirty="0" err="1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  <a:sym typeface="Wingdings" panose="05000000000000000000" pitchFamily="2" charset="2"/>
              </a:rPr>
              <a:t>RAEs</a:t>
            </a:r>
            <a:r>
              <a:rPr lang="pt-BR" sz="2000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  <a:sym typeface="Wingdings" panose="05000000000000000000" pitchFamily="2" charset="2"/>
              </a:rPr>
              <a:t> não existe espaço para melindres ou omissão de fatos. É um instrumento para avaliar a evolução da instituição. Se determinadas áreas não encaminharam informações, precisa ser dito para que saibamos que indicadores podem estar incompletos;</a:t>
            </a: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u="sng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  <a:sym typeface="Wingdings" panose="05000000000000000000" pitchFamily="2" charset="2"/>
              </a:rPr>
              <a:t>Foco na solução e não em culpados</a:t>
            </a:r>
            <a:r>
              <a:rPr lang="pt-BR" sz="2000" dirty="0" smtClean="0">
                <a:solidFill>
                  <a:sysClr val="windowText" lastClr="000000"/>
                </a:solidFill>
                <a:latin typeface="+mj-lt"/>
                <a:ea typeface="Times New Roman" pitchFamily="18" charset="0"/>
                <a:sym typeface="Wingdings" panose="05000000000000000000" pitchFamily="2" charset="2"/>
              </a:rPr>
              <a:t>  não cabe identificar os culpados de problemas; cabe solucionar o problema e encaminhar as ações necessárias.</a:t>
            </a:r>
            <a:endParaRPr lang="pt-BR" sz="1800" u="sng" dirty="0">
              <a:solidFill>
                <a:sysClr val="windowText" lastClr="000000"/>
              </a:solidFill>
              <a:latin typeface="+mj-lt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69AF69C44E1FE41BC56C818C228C3F9" ma:contentTypeVersion="1" ma:contentTypeDescription="Crie um novo documento." ma:contentTypeScope="" ma:versionID="03f31a1f9f07937cd9587c1dd6282887">
  <xsd:schema xmlns:xsd="http://www.w3.org/2001/XMLSchema" xmlns:xs="http://www.w3.org/2001/XMLSchema" xmlns:p="http://schemas.microsoft.com/office/2006/metadata/properties" xmlns:ns3="a505c675-3134-47e1-adcd-180fb849674c" targetNamespace="http://schemas.microsoft.com/office/2006/metadata/properties" ma:root="true" ma:fieldsID="ddd0f914a1061c9e4ffa23eb9e83f129" ns3:_="">
    <xsd:import namespace="a505c675-3134-47e1-adcd-180fb849674c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05c675-3134-47e1-adcd-180fb849674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D355EA-FFB7-4AF8-A785-833EA6F5B2A3}">
  <ds:schemaRefs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a505c675-3134-47e1-adcd-180fb849674c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CDF18A8-3629-4819-87C8-DB7433658E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27B1DE-7504-4A9A-9A73-CD1C12AD1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05c675-3134-47e1-adcd-180fb84967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7803</TotalTime>
  <Words>4575</Words>
  <Application>Microsoft Office PowerPoint</Application>
  <PresentationFormat>Apresentação na tela (4:3)</PresentationFormat>
  <Paragraphs>482</Paragraphs>
  <Slides>75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75</vt:i4>
      </vt:variant>
    </vt:vector>
  </HeadingPairs>
  <TitlesOfParts>
    <vt:vector size="77" baseType="lpstr"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Felipe</dc:creator>
  <cp:lastModifiedBy>Patricia Ferreira da Costa</cp:lastModifiedBy>
  <cp:revision>516</cp:revision>
  <dcterms:created xsi:type="dcterms:W3CDTF">2010-12-06T21:19:56Z</dcterms:created>
  <dcterms:modified xsi:type="dcterms:W3CDTF">2019-05-02T15:02:50Z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0x010100369AF69C44E1FE41BC56C818C228C3F9</vt:lpwstr>
  </property>
  <property fmtid="{D5CDD505-2E9C-101B-9397-08002B2CF9AE}" pid="3" name="IsMyDocuments">
    <vt:bool>true</vt:bool>
  </property>
</Properties>
</file>