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8" r:id="rId3"/>
    <p:sldMasterId id="2147483689" r:id="rId4"/>
    <p:sldMasterId id="2147483701" r:id="rId5"/>
    <p:sldMasterId id="2147483707" r:id="rId6"/>
    <p:sldMasterId id="2147483719" r:id="rId7"/>
    <p:sldMasterId id="2147483731" r:id="rId8"/>
    <p:sldMasterId id="2147483743" r:id="rId9"/>
    <p:sldMasterId id="2147483755" r:id="rId10"/>
  </p:sldMasterIdLst>
  <p:notesMasterIdLst>
    <p:notesMasterId r:id="rId108"/>
  </p:notesMasterIdLst>
  <p:sldIdLst>
    <p:sldId id="256" r:id="rId11"/>
    <p:sldId id="258" r:id="rId12"/>
    <p:sldId id="293" r:id="rId13"/>
    <p:sldId id="327" r:id="rId14"/>
    <p:sldId id="343" r:id="rId15"/>
    <p:sldId id="333" r:id="rId16"/>
    <p:sldId id="319" r:id="rId17"/>
    <p:sldId id="335" r:id="rId18"/>
    <p:sldId id="301" r:id="rId19"/>
    <p:sldId id="336" r:id="rId20"/>
    <p:sldId id="349" r:id="rId21"/>
    <p:sldId id="348" r:id="rId22"/>
    <p:sldId id="352" r:id="rId23"/>
    <p:sldId id="345" r:id="rId24"/>
    <p:sldId id="350" r:id="rId25"/>
    <p:sldId id="353" r:id="rId26"/>
    <p:sldId id="346" r:id="rId27"/>
    <p:sldId id="347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87" r:id="rId62"/>
    <p:sldId id="388" r:id="rId63"/>
    <p:sldId id="389" r:id="rId64"/>
    <p:sldId id="390" r:id="rId65"/>
    <p:sldId id="391" r:id="rId66"/>
    <p:sldId id="392" r:id="rId67"/>
    <p:sldId id="393" r:id="rId68"/>
    <p:sldId id="394" r:id="rId69"/>
    <p:sldId id="395" r:id="rId70"/>
    <p:sldId id="396" r:id="rId71"/>
    <p:sldId id="397" r:id="rId72"/>
    <p:sldId id="398" r:id="rId73"/>
    <p:sldId id="399" r:id="rId74"/>
    <p:sldId id="400" r:id="rId75"/>
    <p:sldId id="401" r:id="rId76"/>
    <p:sldId id="402" r:id="rId77"/>
    <p:sldId id="403" r:id="rId78"/>
    <p:sldId id="404" r:id="rId79"/>
    <p:sldId id="405" r:id="rId80"/>
    <p:sldId id="406" r:id="rId81"/>
    <p:sldId id="407" r:id="rId82"/>
    <p:sldId id="408" r:id="rId83"/>
    <p:sldId id="409" r:id="rId84"/>
    <p:sldId id="410" r:id="rId85"/>
    <p:sldId id="411" r:id="rId86"/>
    <p:sldId id="412" r:id="rId87"/>
    <p:sldId id="413" r:id="rId88"/>
    <p:sldId id="414" r:id="rId89"/>
    <p:sldId id="415" r:id="rId90"/>
    <p:sldId id="416" r:id="rId91"/>
    <p:sldId id="417" r:id="rId92"/>
    <p:sldId id="418" r:id="rId93"/>
    <p:sldId id="419" r:id="rId94"/>
    <p:sldId id="420" r:id="rId95"/>
    <p:sldId id="421" r:id="rId96"/>
    <p:sldId id="422" r:id="rId97"/>
    <p:sldId id="423" r:id="rId98"/>
    <p:sldId id="424" r:id="rId99"/>
    <p:sldId id="425" r:id="rId100"/>
    <p:sldId id="426" r:id="rId101"/>
    <p:sldId id="427" r:id="rId102"/>
    <p:sldId id="428" r:id="rId103"/>
    <p:sldId id="429" r:id="rId104"/>
    <p:sldId id="430" r:id="rId105"/>
    <p:sldId id="431" r:id="rId106"/>
    <p:sldId id="432" r:id="rId10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56E"/>
    <a:srgbClr val="DA9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73"/>
  </p:normalViewPr>
  <p:slideViewPr>
    <p:cSldViewPr snapToGrid="0" snapToObjects="1">
      <p:cViewPr>
        <p:scale>
          <a:sx n="110" d="100"/>
          <a:sy n="110" d="100"/>
        </p:scale>
        <p:origin x="-1644" y="-240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102" Type="http://schemas.openxmlformats.org/officeDocument/2006/relationships/slide" Target="slides/slide92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presProps" Target="presProps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184081\Documentos\Arquivos%202019\Sistema%20Integrado%20de%20Planejamento%20-%20Redemine\PAT%202019%20-%20Monitoramento%20e%20Controle%20-%20%20Reitoria%20e%20Unidades%20-%20apresenta&#231;&#227;o%20para%206&#170;%20RAE%20-%20V%202.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5&#170;%20R.A.E\FICHAS%20DE%20INDICADORES%20COM%20METAS%20-%20Objetivo%2004%20(DEAD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5&#170;%20R.A.E\FICHAS%20DE%20INDICADORES%20COM%20METAS%20-%20Objetivo%2004%20(DEAD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1%20(PROEX%20e%20COPEX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1%20(PROEX%20e%20COPEX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1%20(PROEX%20e%20COPEX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2%20(PRODIN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2%20(PRODIN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2%20(PRODIN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CONSOLIDADAS%20DE%20INDICADORES%20COM%20METAS%20-%20Vers&#227;o.%203.0%20(INDICADORES%20NIT-PROPESP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5%20(DOF,%20PROEX%20e%20ARINT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184081\Documentos\Arquivos%202019\Sistema%20Integrado%20de%20Planejamento%20-%20Redemine\PAT%202019%20-%20Monitoramento%20e%20Controle%20-%20%20Reitoria%20e%20Unidades%20-%20apresenta&#231;&#227;o%20para%206&#170;%20RAE%20-%20V%202.0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CONSOLIDADAS%20DE%20INDICADORES%20COM%20METAS%20-%20Vers&#227;o.%203.0%20(INDICADORES%20NIT-PROPESP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7%20(PRODIN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8%20(PRODIN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9%20(DPLAN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9%20(DPLAN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09%20(DPLAN)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11%20e%2012%20(ASCOM)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11%20e%2012%20(ASCOM)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11%20e%2012%20(ASCOM)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11%20e%2012%20(ASCOM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184081\Documentos\Arquivos%202019\Sistema%20Integrado%20de%20Planejamento%20-%20Redemine\PAT%202019%20-%20Monitoramento%20e%20Controle%20-%20%20Reitoria%20e%20Unidades%20-%20apresenta&#231;&#227;o%20para%206&#170;%20RAE%20-%20V%202.0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11%20e%2012%20(ASCOM)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5&#170;%20R.A.E\FICHAS%20DE%20INDICADORES%20COM%20METAS%20-%20Objetivo%2011%20e%2012%20(ASCOM)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6&#170;%20R.A.E\FICHAS%20DE%20INDICADORES%20COM%20METAS%20-%20Objetivo%2015%20(PROAD%20e%20DGTI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184081\Documentos\Arquivos%202019\Sistema%20Integrado%20de%20Planejamento%20-%20Redemine\PAT%202019%20-%20Monitoramento%20e%20Controle%20-%20%20Reitoria%20e%20Unidades%20-%20apresenta&#231;&#227;o%20para%206&#170;%20RAE%20-%20V%202.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184081\Documentos\Arquivos%202019\Sistema%20Integrado%20de%20Planejamento%20-%20Redemine\PAT%202019%20-%20Monitoramento%20e%20Controle%20-%20%20Reitoria%20e%20Unidades%20-%20apresenta&#231;&#227;o%20para%206&#170;%20RAE%20-%20V%202.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184081\Documentos\Arquivos%202019\Sistema%20Integrado%20de%20Planejamento%20-%20Redemine\PAT%202019%20-%20Monitoramento%20e%20Controle%20-%20%20Reitoria%20e%20Unidades%20-%20apresenta&#231;&#227;o%20para%206&#170;%20RAE%20-%20V%202.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184081\Documentos\Arquivos%202019\Sistema%20Integrado%20de%20Planejamento%20-%20Redemine\PAT%202019%20-%20Monitoramento%20e%20Controle%20-%20%20Reitoria%20e%20Unidades%20-%20apresenta&#231;&#227;o%20para%206&#170;%20RAE%20-%20V%202.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184081\Documentos\Arquivos%202019\Sistema%20Integrado%20de%20Planejamento%20-%20Redemine\PAT%202019%20-%20Monitoramento%20e%20Controle%20-%20%20Reitoria%20e%20Unidades%20-%20apresenta&#231;&#227;o%20para%206&#170;%20RAE%20-%20V%202.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le\prodin$\prodin_public\DPLAN\Reuni&#227;o%20de%20Avalia&#231;&#227;o%20da%20Estrat&#233;gia%20-%20RAE\5&#170;%20R.A.E\FICHAS%20DE%20INDICADORES%20COM%20METAS%20-%20Objetivo%2004%20(DEA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/>
              <a:t>Tarefas inseridas no Sistema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Lbls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Monitor_Controle!$D$22:$D$33</c:f>
              <c:numCache>
                <c:formatCode>_-* #,##0_-;\-* #,##0_-;_-* "-"??_-;_-@_-</c:formatCode>
                <c:ptCount val="11"/>
                <c:pt idx="0">
                  <c:v>37</c:v>
                </c:pt>
                <c:pt idx="1">
                  <c:v>51</c:v>
                </c:pt>
                <c:pt idx="2">
                  <c:v>76</c:v>
                </c:pt>
                <c:pt idx="3">
                  <c:v>20</c:v>
                </c:pt>
                <c:pt idx="4">
                  <c:v>27</c:v>
                </c:pt>
                <c:pt idx="5">
                  <c:v>172</c:v>
                </c:pt>
                <c:pt idx="6">
                  <c:v>39</c:v>
                </c:pt>
                <c:pt idx="7">
                  <c:v>330</c:v>
                </c:pt>
                <c:pt idx="8">
                  <c:v>314</c:v>
                </c:pt>
                <c:pt idx="9">
                  <c:v>238</c:v>
                </c:pt>
                <c:pt idx="10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82369920"/>
        <c:axId val="83384960"/>
        <c:axId val="0"/>
      </c:bar3DChart>
      <c:catAx>
        <c:axId val="8236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384960"/>
        <c:crosses val="autoZero"/>
        <c:auto val="1"/>
        <c:lblAlgn val="ctr"/>
        <c:lblOffset val="100"/>
        <c:noMultiLvlLbl val="0"/>
      </c:catAx>
      <c:valAx>
        <c:axId val="8338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36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 b="1" i="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04 (DEAD).xlsx]&lt;I4.2&gt;'!$C$24:$M$24</c:f>
              <c:strCache>
                <c:ptCount val="11"/>
                <c:pt idx="0">
                  <c:v>1SEM/2017</c:v>
                </c:pt>
                <c:pt idx="1">
                  <c:v>2SEM/2017</c:v>
                </c:pt>
                <c:pt idx="2">
                  <c:v>1SEM/2018</c:v>
                </c:pt>
                <c:pt idx="3">
                  <c:v>2SEM/2018</c:v>
                </c:pt>
                <c:pt idx="4">
                  <c:v>1SEM/2019</c:v>
                </c:pt>
                <c:pt idx="5">
                  <c:v>2SEM/2019</c:v>
                </c:pt>
                <c:pt idx="6">
                  <c:v>1SEM/2020</c:v>
                </c:pt>
                <c:pt idx="7">
                  <c:v>2SEM/2020</c:v>
                </c:pt>
                <c:pt idx="8">
                  <c:v>1SEM/2021</c:v>
                </c:pt>
                <c:pt idx="9">
                  <c:v>2SEM/2021</c:v>
                </c:pt>
                <c:pt idx="10">
                  <c:v>1SEM/2022</c:v>
                </c:pt>
              </c:strCache>
            </c:strRef>
          </c:cat>
          <c:val>
            <c:numRef>
              <c:f>'[FICHAS DE INDICADORES COM METAS - Objetivo 04 (DEAD).xlsx]&lt;I4.2&gt;'!$C$33:$M$33</c:f>
              <c:numCache>
                <c:formatCode>0.00%</c:formatCode>
                <c:ptCount val="11"/>
                <c:pt idx="0">
                  <c:v>1.0780487804878049</c:v>
                </c:pt>
                <c:pt idx="1">
                  <c:v>0.94334093129273855</c:v>
                </c:pt>
                <c:pt idx="2">
                  <c:v>3.4791666666666665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spPr>
            <a:solidFill>
              <a:srgbClr val="BE4B48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 b="1" i="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04 (DEAD).xlsx]&lt;I4.2&gt;'!$C$24:$M$24</c:f>
              <c:strCache>
                <c:ptCount val="11"/>
                <c:pt idx="0">
                  <c:v>1SEM/2017</c:v>
                </c:pt>
                <c:pt idx="1">
                  <c:v>2SEM/2017</c:v>
                </c:pt>
                <c:pt idx="2">
                  <c:v>1SEM/2018</c:v>
                </c:pt>
                <c:pt idx="3">
                  <c:v>2SEM/2018</c:v>
                </c:pt>
                <c:pt idx="4">
                  <c:v>1SEM/2019</c:v>
                </c:pt>
                <c:pt idx="5">
                  <c:v>2SEM/2019</c:v>
                </c:pt>
                <c:pt idx="6">
                  <c:v>1SEM/2020</c:v>
                </c:pt>
                <c:pt idx="7">
                  <c:v>2SEM/2020</c:v>
                </c:pt>
                <c:pt idx="8">
                  <c:v>1SEM/2021</c:v>
                </c:pt>
                <c:pt idx="9">
                  <c:v>2SEM/2021</c:v>
                </c:pt>
                <c:pt idx="10">
                  <c:v>1SEM/2022</c:v>
                </c:pt>
              </c:strCache>
            </c:strRef>
          </c:cat>
          <c:val>
            <c:numRef>
              <c:f>'[FICHAS DE INDICADORES COM METAS - Objetivo 04 (DEAD).xlsx]&lt;I4.2&gt;'!$C$34:$M$34</c:f>
              <c:numCache>
                <c:formatCode>0.00%</c:formatCode>
                <c:ptCount val="11"/>
                <c:pt idx="0">
                  <c:v>0.75</c:v>
                </c:pt>
                <c:pt idx="1">
                  <c:v>0.75</c:v>
                </c:pt>
                <c:pt idx="2">
                  <c:v>0.9</c:v>
                </c:pt>
                <c:pt idx="3">
                  <c:v>0.9</c:v>
                </c:pt>
                <c:pt idx="4">
                  <c:v>0.91</c:v>
                </c:pt>
                <c:pt idx="5">
                  <c:v>0.91</c:v>
                </c:pt>
                <c:pt idx="6">
                  <c:v>0.92</c:v>
                </c:pt>
                <c:pt idx="7">
                  <c:v>0.92</c:v>
                </c:pt>
                <c:pt idx="8">
                  <c:v>0.92</c:v>
                </c:pt>
                <c:pt idx="9">
                  <c:v>0.92</c:v>
                </c:pt>
                <c:pt idx="10">
                  <c:v>0.92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141632"/>
        <c:axId val="201151616"/>
      </c:barChart>
      <c:catAx>
        <c:axId val="201141632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1151616"/>
        <c:crosses val="autoZero"/>
        <c:auto val="1"/>
        <c:lblAlgn val="ctr"/>
        <c:lblOffset val="100"/>
        <c:noMultiLvlLbl val="1"/>
      </c:catAx>
      <c:valAx>
        <c:axId val="201151616"/>
        <c:scaling>
          <c:orientation val="minMax"/>
        </c:scaling>
        <c:delete val="0"/>
        <c:axPos val="l"/>
        <c:majorGridlines>
          <c:spPr>
            <a:ln>
              <a:solidFill>
                <a:srgbClr val="878787"/>
              </a:solidFill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114163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'&lt;I4.3&gt;'!$B$24:$M$24</c:f>
              <c:numCache>
                <c:formatCode>General</c:formatCode>
                <c:ptCount val="12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</c:numCache>
            </c:numRef>
          </c:cat>
          <c:val>
            <c:numRef>
              <c:f>'&lt;I4.3&gt;'!$B$25:$M$25</c:f>
              <c:numCache>
                <c:formatCode>0.0%</c:formatCode>
                <c:ptCount val="12"/>
                <c:pt idx="0">
                  <c:v>0.86599999999999999</c:v>
                </c:pt>
                <c:pt idx="1">
                  <c:v>0.82320000000000004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spPr>
            <a:solidFill>
              <a:srgbClr val="BE4B48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'&lt;I4.3&gt;'!$B$24:$M$24</c:f>
              <c:numCache>
                <c:formatCode>General</c:formatCode>
                <c:ptCount val="12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</c:numCache>
            </c:numRef>
          </c:cat>
          <c:val>
            <c:numRef>
              <c:f>'&lt;I4.3&gt;'!$B$26:$M$26</c:f>
              <c:numCache>
                <c:formatCode>0.0%</c:formatCode>
                <c:ptCount val="12"/>
                <c:pt idx="0">
                  <c:v>0.86599999999999999</c:v>
                </c:pt>
                <c:pt idx="1">
                  <c:v>0.878</c:v>
                </c:pt>
                <c:pt idx="2">
                  <c:v>0.88500000000000001</c:v>
                </c:pt>
                <c:pt idx="3">
                  <c:v>0.90100000000000002</c:v>
                </c:pt>
                <c:pt idx="4">
                  <c:v>0.91</c:v>
                </c:pt>
                <c:pt idx="5">
                  <c:v>0.91200000000000003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925184"/>
        <c:axId val="202926720"/>
      </c:barChart>
      <c:catAx>
        <c:axId val="202925184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2926720"/>
        <c:crosses val="autoZero"/>
        <c:auto val="1"/>
        <c:lblAlgn val="ctr"/>
        <c:lblOffset val="100"/>
        <c:noMultiLvlLbl val="1"/>
      </c:catAx>
      <c:valAx>
        <c:axId val="202926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2925184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txPr>
              <a:bodyPr/>
              <a:lstStyle/>
              <a:p>
                <a:pPr lvl="0">
                  <a:defRPr b="0" i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01 (PROEX e COPEX).xlsx]&lt;I1.1&gt;'!$C$24:$M$24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01 (PROEX e COPEX).xlsx]&lt;I1.1&gt;'!$C$28:$M$28</c:f>
              <c:numCache>
                <c:formatCode>0.00%</c:formatCode>
                <c:ptCount val="11"/>
                <c:pt idx="0" formatCode="General">
                  <c:v>0</c:v>
                </c:pt>
                <c:pt idx="1">
                  <c:v>0.42783505154639173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spPr>
            <a:solidFill>
              <a:srgbClr val="BE4B48"/>
            </a:solidFill>
          </c:spPr>
          <c:invertIfNegative val="1"/>
          <c:dLbls>
            <c:txPr>
              <a:bodyPr/>
              <a:lstStyle/>
              <a:p>
                <a:pPr lvl="0">
                  <a:defRPr b="0" i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01 (PROEX e COPEX).xlsx]&lt;I1.1&gt;'!$C$24:$M$24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01 (PROEX e COPEX).xlsx]&lt;I1.1&gt;'!$C$29:$M$29</c:f>
              <c:numCache>
                <c:formatCode>0.00%</c:formatCode>
                <c:ptCount val="11"/>
                <c:pt idx="0">
                  <c:v>0.65</c:v>
                </c:pt>
                <c:pt idx="1">
                  <c:v>0.65</c:v>
                </c:pt>
                <c:pt idx="2">
                  <c:v>0.67500000000000004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spPr>
            <a:solidFill>
              <a:srgbClr val="FF9900"/>
            </a:solidFill>
          </c:spPr>
          <c:invertIfNegative val="1"/>
          <c:cat>
            <c:numRef>
              <c:f>'[FICHAS DE INDICADORES COM METAS - Objetivo 01 (PROEX e COPEX).xlsx]&lt;I1.1&gt;'!$C$24:$M$24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01 (PROEX e COPEX).xlsx]&lt;I1.1&gt;'!$C$30:$M$30</c:f>
              <c:numCache>
                <c:formatCode>General</c:formatCode>
                <c:ptCount val="11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351040"/>
        <c:axId val="187352576"/>
      </c:barChart>
      <c:catAx>
        <c:axId val="187351040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87352576"/>
        <c:crosses val="autoZero"/>
        <c:auto val="1"/>
        <c:lblAlgn val="ctr"/>
        <c:lblOffset val="100"/>
        <c:noMultiLvlLbl val="1"/>
      </c:catAx>
      <c:valAx>
        <c:axId val="187352576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878787"/>
              </a:solidFill>
            </a:ln>
          </c:spPr>
        </c:majorGridlines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87351040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plotVisOnly val="1"/>
    <c:dispBlanksAs val="zero"/>
    <c:showDLblsOverMax val="1"/>
  </c:chart>
  <c:spPr>
    <a:solidFill>
      <a:schemeClr val="bg1">
        <a:alpha val="0"/>
      </a:schemeClr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txPr>
              <a:bodyPr/>
              <a:lstStyle/>
              <a:p>
                <a:pPr lvl="0">
                  <a:defRPr b="0" i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01 (PROEX e COPEX).xlsx]&lt;I1.1&gt;'!$C$33:$M$33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01 (PROEX e COPEX).xlsx]&lt;I1.1&gt;'!$C$37:$M$37</c:f>
              <c:numCache>
                <c:formatCode>0.00%</c:formatCode>
                <c:ptCount val="11"/>
                <c:pt idx="0" formatCode="General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spPr>
            <a:solidFill>
              <a:srgbClr val="BE4B48"/>
            </a:solidFill>
          </c:spPr>
          <c:invertIfNegative val="1"/>
          <c:dLbls>
            <c:txPr>
              <a:bodyPr/>
              <a:lstStyle/>
              <a:p>
                <a:pPr lvl="0">
                  <a:defRPr b="0" i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01 (PROEX e COPEX).xlsx]&lt;I1.1&gt;'!$C$33:$M$33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01 (PROEX e COPEX).xlsx]&lt;I1.1&gt;'!$C$38:$M$38</c:f>
              <c:numCache>
                <c:formatCode>0.00%</c:formatCode>
                <c:ptCount val="11"/>
                <c:pt idx="0">
                  <c:v>0.65</c:v>
                </c:pt>
                <c:pt idx="1">
                  <c:v>0.65</c:v>
                </c:pt>
                <c:pt idx="2">
                  <c:v>0.67500000000000004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spPr>
            <a:solidFill>
              <a:srgbClr val="FF9900"/>
            </a:solidFill>
          </c:spPr>
          <c:invertIfNegative val="1"/>
          <c:cat>
            <c:numRef>
              <c:f>'[FICHAS DE INDICADORES COM METAS - Objetivo 01 (PROEX e COPEX).xlsx]&lt;I1.1&gt;'!$C$33:$M$33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01 (PROEX e COPEX).xlsx]&lt;I1.1&gt;'!$C$39:$M$39</c:f>
              <c:numCache>
                <c:formatCode>General</c:formatCode>
                <c:ptCount val="11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425536"/>
        <c:axId val="187427072"/>
      </c:barChart>
      <c:catAx>
        <c:axId val="187425536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87427072"/>
        <c:crosses val="autoZero"/>
        <c:auto val="1"/>
        <c:lblAlgn val="ctr"/>
        <c:lblOffset val="100"/>
        <c:noMultiLvlLbl val="1"/>
      </c:catAx>
      <c:valAx>
        <c:axId val="18742707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878787"/>
              </a:solidFill>
            </a:ln>
          </c:spPr>
        </c:majorGridlines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87425536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plotVisOnly val="1"/>
    <c:dispBlanksAs val="zero"/>
    <c:showDLblsOverMax val="1"/>
  </c:chart>
  <c:spPr>
    <a:solidFill>
      <a:schemeClr val="bg1">
        <a:alpha val="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'[FICHAS DE INDICADORES COM METAS - Objetivo 01 (PROEX e COPEX).xlsx]&lt;I1.2&gt;'!$B$30:$M$30</c:f>
              <c:strCache>
                <c:ptCount val="1"/>
                <c:pt idx="0">
                  <c:v>CRITÉRIO 1 - DENTRO DO ESTADO DE RONDÔNIA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01 (PROEX e COPEX).xlsx]&lt;I1.2&gt;'!$C$29:$M$29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01 (PROEX e COPEX).xlsx]&lt;I1.2&gt;'!$C$34:$M$34</c:f>
              <c:numCache>
                <c:formatCode>0.00%</c:formatCode>
                <c:ptCount val="11"/>
                <c:pt idx="0" formatCode="General">
                  <c:v>0</c:v>
                </c:pt>
                <c:pt idx="1">
                  <c:v>0.43317972350230416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'[FICHAS DE INDICADORES COM METAS - Objetivo 01 (PROEX e COPEX).xlsx]&lt;I1.2&gt;'!$B$36:$M$36</c:f>
              <c:strCache>
                <c:ptCount val="1"/>
                <c:pt idx="0">
                  <c:v>CRITÉRIO 2 - FORA DO ESTADO DE RONDÔNIA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01 (PROEX e COPEX).xlsx]&lt;I1.2&gt;'!$C$29:$M$29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01 (PROEX e COPEX).xlsx]&lt;I1.2&gt;'!$C$40:$M$40</c:f>
              <c:numCache>
                <c:formatCode>0.00%</c:formatCode>
                <c:ptCount val="11"/>
                <c:pt idx="0" formatCode="General">
                  <c:v>0</c:v>
                </c:pt>
                <c:pt idx="1">
                  <c:v>7.3732718894009217E-2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'[FICHAS DE INDICADORES COM METAS - Objetivo 01 (PROEX e COPEX).xlsx]&lt;I1.2&gt;'!$B$42:$M$42</c:f>
              <c:strCache>
                <c:ptCount val="1"/>
                <c:pt idx="0">
                  <c:v>CRITÉRIO 3 - FORA DO BRASIL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01 (PROEX e COPEX).xlsx]&lt;I1.2&gt;'!$C$29:$M$29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01 (PROEX e COPEX).xlsx]&lt;I1.2&gt;'!$C$46:$M$46</c:f>
              <c:numCache>
                <c:formatCode>0.00%</c:formatCode>
                <c:ptCount val="11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67616"/>
        <c:axId val="188773504"/>
      </c:barChart>
      <c:catAx>
        <c:axId val="18876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773504"/>
        <c:crosses val="autoZero"/>
        <c:auto val="1"/>
        <c:lblAlgn val="ctr"/>
        <c:lblOffset val="100"/>
        <c:noMultiLvlLbl val="0"/>
      </c:catAx>
      <c:valAx>
        <c:axId val="18877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767616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02 (PRODIN).xlsx]&lt;I2.1&gt;'!$C$24:$M$24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02 (PRODIN).xlsx]&lt;I2.1&gt;'!$C$33:$M$33</c:f>
              <c:numCache>
                <c:formatCode>0.00%</c:formatCode>
                <c:ptCount val="11"/>
                <c:pt idx="0">
                  <c:v>0.54675615212527962</c:v>
                </c:pt>
                <c:pt idx="1">
                  <c:v>0.69443239334779461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02 (PRODIN).xlsx]&lt;I2.1&gt;'!$C$24:$M$24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02 (PRODIN).xlsx]&lt;I2.1&gt;'!$C$34:$M$34</c:f>
              <c:numCache>
                <c:formatCode>0.00%</c:formatCode>
                <c:ptCount val="11"/>
                <c:pt idx="0">
                  <c:v>0.37</c:v>
                </c:pt>
                <c:pt idx="1">
                  <c:v>0.45</c:v>
                </c:pt>
                <c:pt idx="2">
                  <c:v>0.53</c:v>
                </c:pt>
                <c:pt idx="3">
                  <c:v>0.61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847616"/>
        <c:axId val="188849152"/>
      </c:barChart>
      <c:catAx>
        <c:axId val="188847616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88849152"/>
        <c:crosses val="autoZero"/>
        <c:auto val="1"/>
        <c:lblAlgn val="ctr"/>
        <c:lblOffset val="100"/>
        <c:noMultiLvlLbl val="1"/>
      </c:catAx>
      <c:valAx>
        <c:axId val="188849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88847616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02 (PRODIN).xlsx]&lt;I2.2&gt;'!$C$24:$M$24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02 (PRODIN).xlsx]&lt;I2.2&gt;'!$C$33:$M$33</c:f>
              <c:numCache>
                <c:formatCode>0.00%</c:formatCode>
                <c:ptCount val="11"/>
                <c:pt idx="0">
                  <c:v>0.41409395973154361</c:v>
                </c:pt>
                <c:pt idx="1">
                  <c:v>0.28098336948662328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02 (PRODIN).xlsx]&lt;I2.2&gt;'!$C$24:$M$24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02 (PRODIN).xlsx]&lt;I2.2&gt;'!$C$34:$M$34</c:f>
              <c:numCache>
                <c:formatCode>0.00%</c:formatCode>
                <c:ptCount val="11"/>
                <c:pt idx="0">
                  <c:v>0.1192</c:v>
                </c:pt>
                <c:pt idx="1">
                  <c:v>0.1192</c:v>
                </c:pt>
                <c:pt idx="2">
                  <c:v>0.1192</c:v>
                </c:pt>
                <c:pt idx="3">
                  <c:v>0.1192</c:v>
                </c:pt>
                <c:pt idx="4">
                  <c:v>0.1192</c:v>
                </c:pt>
                <c:pt idx="5">
                  <c:v>0.1192</c:v>
                </c:pt>
                <c:pt idx="6">
                  <c:v>0.1192</c:v>
                </c:pt>
                <c:pt idx="7">
                  <c:v>0.1192</c:v>
                </c:pt>
                <c:pt idx="8">
                  <c:v>0.1192</c:v>
                </c:pt>
                <c:pt idx="9">
                  <c:v>0.1192</c:v>
                </c:pt>
                <c:pt idx="10">
                  <c:v>0.1192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820480"/>
        <c:axId val="189489920"/>
      </c:barChart>
      <c:catAx>
        <c:axId val="188820480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89489920"/>
        <c:crosses val="autoZero"/>
        <c:auto val="1"/>
        <c:lblAlgn val="ctr"/>
        <c:lblOffset val="100"/>
        <c:noMultiLvlLbl val="1"/>
      </c:catAx>
      <c:valAx>
        <c:axId val="1894899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88820480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02 (PRODIN).xlsx]&lt;I2.3&gt;'!$C$24:$M$24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02 (PRODIN).xlsx]&lt;I2.3&gt;'!$C$33:$M$33</c:f>
              <c:numCache>
                <c:formatCode>0.00%</c:formatCode>
                <c:ptCount val="11"/>
                <c:pt idx="0">
                  <c:v>3.9149888143176735E-2</c:v>
                </c:pt>
                <c:pt idx="1">
                  <c:v>2.4584237165582067E-2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02 (PRODIN).xlsx]&lt;I2.3&gt;'!$C$24:$M$24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02 (PRODIN).xlsx]&lt;I2.3&gt;'!$C$34:$M$34</c:f>
              <c:numCache>
                <c:formatCode>0.00%</c:formatCode>
                <c:ptCount val="11"/>
                <c:pt idx="0">
                  <c:v>0.31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0.22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47648"/>
        <c:axId val="189549184"/>
      </c:barChart>
      <c:catAx>
        <c:axId val="189547648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89549184"/>
        <c:crosses val="autoZero"/>
        <c:auto val="1"/>
        <c:lblAlgn val="ctr"/>
        <c:lblOffset val="100"/>
        <c:noMultiLvlLbl val="1"/>
      </c:catAx>
      <c:valAx>
        <c:axId val="1895491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89547648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Resultado</c:v>
          </c:tx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CONSOLIDADAS DE INDICADORES COM METAS - Versão. 3.0 (INDICADORES NIT-PROPESP).xlsx]&lt;I3.3&gt;'!$B$24:$M$24</c:f>
              <c:numCache>
                <c:formatCode>General</c:formatCode>
                <c:ptCount val="12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</c:numCache>
            </c:numRef>
          </c:cat>
          <c:val>
            <c:numRef>
              <c:f>'[FICHAS CONSOLIDADAS DE INDICADORES COM METAS - Versão. 3.0 (INDICADORES NIT-PROPESP).xlsx]&lt;I3.3&gt;'!$B$25:$M$25</c:f>
              <c:numCache>
                <c:formatCode>General</c:formatCode>
                <c:ptCount val="12"/>
                <c:pt idx="0">
                  <c:v>28</c:v>
                </c:pt>
                <c:pt idx="1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v>Meta</c:v>
          </c:tx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CONSOLIDADAS DE INDICADORES COM METAS - Versão. 3.0 (INDICADORES NIT-PROPESP).xlsx]&lt;I3.3&gt;'!$B$24:$M$24</c:f>
              <c:numCache>
                <c:formatCode>General</c:formatCode>
                <c:ptCount val="12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</c:numCache>
            </c:numRef>
          </c:cat>
          <c:val>
            <c:numRef>
              <c:f>'[FICHAS CONSOLIDADAS DE INDICADORES COM METAS - Versão. 3.0 (INDICADORES NIT-PROPESP).xlsx]&lt;I3.3&gt;'!$B$26:$M$26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 formatCode="#,##0">
                  <c:v>36</c:v>
                </c:pt>
                <c:pt idx="3" formatCode="#,##0">
                  <c:v>48</c:v>
                </c:pt>
                <c:pt idx="4" formatCode="#,##0">
                  <c:v>60</c:v>
                </c:pt>
                <c:pt idx="5" formatCode="#,##0">
                  <c:v>70</c:v>
                </c:pt>
                <c:pt idx="6" formatCode="#,##0">
                  <c:v>80</c:v>
                </c:pt>
                <c:pt idx="7" formatCode="#,##0">
                  <c:v>90</c:v>
                </c:pt>
                <c:pt idx="8" formatCode="#,##0">
                  <c:v>100</c:v>
                </c:pt>
                <c:pt idx="9" formatCode="#,##0">
                  <c:v>110</c:v>
                </c:pt>
                <c:pt idx="10" formatCode="#,##0">
                  <c:v>120</c:v>
                </c:pt>
                <c:pt idx="11" formatCode="#,##0">
                  <c:v>130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24320"/>
        <c:axId val="189625856"/>
      </c:barChart>
      <c:catAx>
        <c:axId val="189624320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89625856"/>
        <c:crosses val="autoZero"/>
        <c:auto val="1"/>
        <c:lblAlgn val="ctr"/>
        <c:lblOffset val="100"/>
        <c:noMultiLvlLbl val="1"/>
      </c:catAx>
      <c:valAx>
        <c:axId val="1896258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89624320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'[FICHAS DE INDICADORES COM METAS - Objetivo 05 (DOF, PROEX e ARINT).xlsx]&lt;I5.1&gt;'!$B$27</c:f>
              <c:strCache>
                <c:ptCount val="1"/>
                <c:pt idx="0">
                  <c:v>Índice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dLbl>
              <c:idx val="0"/>
              <c:layout>
                <c:manualLayout>
                  <c:x val="8.6511367786731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05 (DOF, PROEX e ARINT).xlsx]&lt;I5.1&gt;'!$C$24:$M$24</c:f>
              <c:strCache>
                <c:ptCount val="11"/>
                <c:pt idx="0">
                  <c:v>1SEM/2017</c:v>
                </c:pt>
                <c:pt idx="1">
                  <c:v>2SEM/2017</c:v>
                </c:pt>
                <c:pt idx="2">
                  <c:v>1SEM/2018</c:v>
                </c:pt>
                <c:pt idx="3">
                  <c:v>2SEM/2018</c:v>
                </c:pt>
                <c:pt idx="4">
                  <c:v>1SEM/2019</c:v>
                </c:pt>
                <c:pt idx="5">
                  <c:v>2SEM/2019</c:v>
                </c:pt>
                <c:pt idx="6">
                  <c:v>1SEM/2020</c:v>
                </c:pt>
                <c:pt idx="7">
                  <c:v>2SEM/2020</c:v>
                </c:pt>
                <c:pt idx="8">
                  <c:v>1SEM/2021</c:v>
                </c:pt>
                <c:pt idx="9">
                  <c:v>2SEM/2021</c:v>
                </c:pt>
                <c:pt idx="10">
                  <c:v>1SEM/2022</c:v>
                </c:pt>
              </c:strCache>
            </c:strRef>
          </c:cat>
          <c:val>
            <c:numRef>
              <c:f>'[FICHAS DE INDICADORES COM METAS - Objetivo 05 (DOF, PROEX e ARINT).xlsx]&lt;I5.1&gt;'!$C$27:$M$27</c:f>
              <c:numCache>
                <c:formatCode>"R$"\ #,##0.00</c:formatCode>
                <c:ptCount val="11"/>
                <c:pt idx="0">
                  <c:v>5658869</c:v>
                </c:pt>
                <c:pt idx="1">
                  <c:v>10041791.77</c:v>
                </c:pt>
                <c:pt idx="2">
                  <c:v>0</c:v>
                </c:pt>
                <c:pt idx="3">
                  <c:v>15285393.620000001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'[FICHAS DE INDICADORES COM METAS - Objetivo 05 (DOF, PROEX e ARINT).xlsx]&lt;I5.1&gt;'!$B$28</c:f>
              <c:strCache>
                <c:ptCount val="1"/>
                <c:pt idx="0">
                  <c:v>Meta</c:v>
                </c:pt>
              </c:strCache>
            </c:strRef>
          </c:tx>
          <c:invertIfNegative val="0"/>
          <c:cat>
            <c:strRef>
              <c:f>'[FICHAS DE INDICADORES COM METAS - Objetivo 05 (DOF, PROEX e ARINT).xlsx]&lt;I5.1&gt;'!$C$24:$M$24</c:f>
              <c:strCache>
                <c:ptCount val="11"/>
                <c:pt idx="0">
                  <c:v>1SEM/2017</c:v>
                </c:pt>
                <c:pt idx="1">
                  <c:v>2SEM/2017</c:v>
                </c:pt>
                <c:pt idx="2">
                  <c:v>1SEM/2018</c:v>
                </c:pt>
                <c:pt idx="3">
                  <c:v>2SEM/2018</c:v>
                </c:pt>
                <c:pt idx="4">
                  <c:v>1SEM/2019</c:v>
                </c:pt>
                <c:pt idx="5">
                  <c:v>2SEM/2019</c:v>
                </c:pt>
                <c:pt idx="6">
                  <c:v>1SEM/2020</c:v>
                </c:pt>
                <c:pt idx="7">
                  <c:v>2SEM/2020</c:v>
                </c:pt>
                <c:pt idx="8">
                  <c:v>1SEM/2021</c:v>
                </c:pt>
                <c:pt idx="9">
                  <c:v>2SEM/2021</c:v>
                </c:pt>
                <c:pt idx="10">
                  <c:v>1SEM/2022</c:v>
                </c:pt>
              </c:strCache>
            </c:strRef>
          </c:cat>
          <c:val>
            <c:numRef>
              <c:f>'[FICHAS DE INDICADORES COM METAS - Objetivo 05 (DOF, PROEX e ARINT).xlsx]&lt;I5.1&gt;'!$C$28:$M$28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863808"/>
        <c:axId val="189865344"/>
      </c:barChart>
      <c:catAx>
        <c:axId val="189863808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89865344"/>
        <c:crosses val="autoZero"/>
        <c:auto val="1"/>
        <c:lblAlgn val="ctr"/>
        <c:lblOffset val="100"/>
        <c:noMultiLvlLbl val="1"/>
      </c:catAx>
      <c:valAx>
        <c:axId val="1898653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&quot;R$&quot;\ #,##0" sourceLinked="0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89863808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pt-BR" sz="1800"/>
              <a:t>Tarefas inseridas no Sistema</a:t>
            </a:r>
          </a:p>
        </c:rich>
      </c:tx>
      <c:layout/>
      <c:overlay val="0"/>
    </c:title>
    <c:autoTitleDeleted val="0"/>
    <c:view3D>
      <c:rotX val="0"/>
      <c:rotY val="0"/>
      <c:depthPercent val="6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Monitor_Controle!$D$3</c:f>
              <c:strCache>
                <c:ptCount val="1"/>
                <c:pt idx="0">
                  <c:v>Tarefas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 rot="0" vert="horz"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Monitor_Controle!$D$7:$D$15</c:f>
              <c:numCache>
                <c:formatCode>_-* #,##0_-;\-* #,##0_-;_-* "-"??_-;_-@_-</c:formatCode>
                <c:ptCount val="9"/>
                <c:pt idx="0">
                  <c:v>162</c:v>
                </c:pt>
                <c:pt idx="1">
                  <c:v>83</c:v>
                </c:pt>
                <c:pt idx="2">
                  <c:v>425</c:v>
                </c:pt>
                <c:pt idx="3">
                  <c:v>421</c:v>
                </c:pt>
                <c:pt idx="4">
                  <c:v>239</c:v>
                </c:pt>
                <c:pt idx="5">
                  <c:v>700</c:v>
                </c:pt>
                <c:pt idx="6">
                  <c:v>201</c:v>
                </c:pt>
                <c:pt idx="7">
                  <c:v>219</c:v>
                </c:pt>
                <c:pt idx="8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A0-4AF1-8177-95FA7BA228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83436672"/>
        <c:axId val="83443712"/>
        <c:axId val="0"/>
      </c:bar3DChart>
      <c:catAx>
        <c:axId val="8343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900" b="1"/>
            </a:pPr>
            <a:endParaRPr lang="pt-BR"/>
          </a:p>
        </c:txPr>
        <c:crossAx val="83443712"/>
        <c:crosses val="autoZero"/>
        <c:auto val="1"/>
        <c:lblAlgn val="ctr"/>
        <c:lblOffset val="100"/>
        <c:noMultiLvlLbl val="0"/>
      </c:catAx>
      <c:valAx>
        <c:axId val="8344371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83436672"/>
        <c:crosses val="autoZero"/>
        <c:crossBetween val="between"/>
      </c:valAx>
      <c:spPr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</a:gradFill>
      </c:spPr>
    </c:plotArea>
    <c:plotVisOnly val="1"/>
    <c:dispBlanksAs val="gap"/>
    <c:showDLblsOverMax val="0"/>
  </c:chart>
  <c:spPr>
    <a:gradFill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</c:spPr>
  <c:txPr>
    <a:bodyPr/>
    <a:lstStyle/>
    <a:p>
      <a:pPr>
        <a:defRPr sz="1000">
          <a:solidFill>
            <a:schemeClr val="bg1"/>
          </a:solidFill>
          <a:latin typeface="Carlito" panose="020F0502020204030204" pitchFamily="34" charset="0"/>
          <a:cs typeface="Carlito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Resultado</c:v>
          </c:tx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CONSOLIDADAS DE INDICADORES COM METAS - Versão. 3.0 (INDICADORES NIT-PROPESP).xlsx]&lt;I6.2&gt;'!$B$24:$M$24</c:f>
              <c:strCache>
                <c:ptCount val="12"/>
                <c:pt idx="0">
                  <c:v>1SEM/2017</c:v>
                </c:pt>
                <c:pt idx="1">
                  <c:v>2SEM/2017</c:v>
                </c:pt>
                <c:pt idx="2">
                  <c:v>1SEM/2018</c:v>
                </c:pt>
                <c:pt idx="3">
                  <c:v>2SEM/2018</c:v>
                </c:pt>
                <c:pt idx="4">
                  <c:v>1SEM/2019</c:v>
                </c:pt>
                <c:pt idx="5">
                  <c:v>2SEM/2019</c:v>
                </c:pt>
                <c:pt idx="6">
                  <c:v>1SEM/2020</c:v>
                </c:pt>
                <c:pt idx="7">
                  <c:v>2SEM/2020</c:v>
                </c:pt>
                <c:pt idx="8">
                  <c:v>1SEM/2021</c:v>
                </c:pt>
                <c:pt idx="9">
                  <c:v>2SEM/2021</c:v>
                </c:pt>
                <c:pt idx="10">
                  <c:v>1SEM/2022</c:v>
                </c:pt>
                <c:pt idx="11">
                  <c:v>2SEM/2022</c:v>
                </c:pt>
              </c:strCache>
            </c:strRef>
          </c:cat>
          <c:val>
            <c:numRef>
              <c:f>'[FICHAS CONSOLIDADAS DE INDICADORES COM METAS - Versão. 3.0 (INDICADORES NIT-PROPESP).xlsx]&lt;I6.2&gt;'!$B$25:$M$25</c:f>
              <c:numCache>
                <c:formatCode>0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v>Meta</c:v>
          </c:tx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CONSOLIDADAS DE INDICADORES COM METAS - Versão. 3.0 (INDICADORES NIT-PROPESP).xlsx]&lt;I6.2&gt;'!$B$24:$M$24</c:f>
              <c:strCache>
                <c:ptCount val="12"/>
                <c:pt idx="0">
                  <c:v>1SEM/2017</c:v>
                </c:pt>
                <c:pt idx="1">
                  <c:v>2SEM/2017</c:v>
                </c:pt>
                <c:pt idx="2">
                  <c:v>1SEM/2018</c:v>
                </c:pt>
                <c:pt idx="3">
                  <c:v>2SEM/2018</c:v>
                </c:pt>
                <c:pt idx="4">
                  <c:v>1SEM/2019</c:v>
                </c:pt>
                <c:pt idx="5">
                  <c:v>2SEM/2019</c:v>
                </c:pt>
                <c:pt idx="6">
                  <c:v>1SEM/2020</c:v>
                </c:pt>
                <c:pt idx="7">
                  <c:v>2SEM/2020</c:v>
                </c:pt>
                <c:pt idx="8">
                  <c:v>1SEM/2021</c:v>
                </c:pt>
                <c:pt idx="9">
                  <c:v>2SEM/2021</c:v>
                </c:pt>
                <c:pt idx="10">
                  <c:v>1SEM/2022</c:v>
                </c:pt>
                <c:pt idx="11">
                  <c:v>2SEM/2022</c:v>
                </c:pt>
              </c:strCache>
            </c:strRef>
          </c:cat>
          <c:val>
            <c:numRef>
              <c:f>'[FICHAS CONSOLIDADAS DE INDICADORES COM METAS - Versão. 3.0 (INDICADORES NIT-PROPESP).xlsx]&lt;I6.2&gt;'!$B$26:$M$26</c:f>
              <c:numCache>
                <c:formatCode>0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15</c:v>
                </c:pt>
                <c:pt idx="3">
                  <c:v>15</c:v>
                </c:pt>
                <c:pt idx="4">
                  <c:v>20</c:v>
                </c:pt>
                <c:pt idx="5">
                  <c:v>20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51680"/>
        <c:axId val="190161664"/>
      </c:barChart>
      <c:catAx>
        <c:axId val="190151680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90161664"/>
        <c:crosses val="autoZero"/>
        <c:auto val="1"/>
        <c:lblAlgn val="ctr"/>
        <c:lblOffset val="100"/>
        <c:noMultiLvlLbl val="1"/>
      </c:catAx>
      <c:valAx>
        <c:axId val="19016166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90151680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'[FICHAS DE INDICADORES COM METAS - Objetivo 07 (PRODIN).xlsx]&lt;I7.1&gt;'!$B$27</c:f>
              <c:strCache>
                <c:ptCount val="1"/>
                <c:pt idx="0">
                  <c:v>Taxa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07 (PRODIN).xlsx]&lt;I7.1&gt;'!$C$24:$M$24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07 (PRODIN).xlsx]&lt;I7.1&gt;'!$C$27:$M$27</c:f>
              <c:numCache>
                <c:formatCode>0.00%</c:formatCode>
                <c:ptCount val="11"/>
                <c:pt idx="0">
                  <c:v>2.0021382058509087E-2</c:v>
                </c:pt>
                <c:pt idx="1">
                  <c:v>4.629818478482562E-2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'[FICHAS DE INDICADORES COM METAS - Objetivo 07 (PRODIN).xlsx]&lt;I7.1&gt;'!$B$28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07 (PRODIN).xlsx]&lt;I7.1&gt;'!$C$24:$M$24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07 (PRODIN).xlsx]&lt;I7.1&gt;'!$C$28:$M$28</c:f>
              <c:numCache>
                <c:formatCode>0.00%</c:formatCode>
                <c:ptCount val="11"/>
                <c:pt idx="0">
                  <c:v>8.0630688373285478E-2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38176"/>
        <c:axId val="190339712"/>
      </c:barChart>
      <c:catAx>
        <c:axId val="190338176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90339712"/>
        <c:crosses val="autoZero"/>
        <c:auto val="1"/>
        <c:lblAlgn val="ctr"/>
        <c:lblOffset val="100"/>
        <c:noMultiLvlLbl val="1"/>
      </c:catAx>
      <c:valAx>
        <c:axId val="190339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90338176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plotVisOnly val="1"/>
    <c:dispBlanksAs val="zero"/>
    <c:showDLblsOverMax val="1"/>
  </c:chart>
  <c:spPr>
    <a:solidFill>
      <a:schemeClr val="bg1">
        <a:alpha val="0"/>
      </a:schemeClr>
    </a:solidFill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'[FICHAS DE INDICADORES COM METAS - Objetivo 08 (PRODIN).xlsx]&lt;I8.2&gt;'!$B$30:$M$30</c:f>
              <c:strCache>
                <c:ptCount val="1"/>
                <c:pt idx="0">
                  <c:v>CRITÉRIO 1 - CURSOS FIC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cat>
            <c:numRef>
              <c:f>'[FICHAS DE INDICADORES COM METAS - Objetivo 08 (PRODIN).xlsx]&lt;I8.2&gt;'!$C$29:$M$29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08 (PRODIN).xlsx]&lt;I8.2&gt;'!$C$33:$M$33</c:f>
              <c:numCache>
                <c:formatCode>0.00%</c:formatCode>
                <c:ptCount val="11"/>
                <c:pt idx="0">
                  <c:v>0</c:v>
                </c:pt>
                <c:pt idx="1">
                  <c:v>0.22333333333333333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'[FICHAS DE INDICADORES COM METAS - Objetivo 08 (PRODIN).xlsx]&lt;I8.2&gt;'!$B$35:$M$35</c:f>
              <c:strCache>
                <c:ptCount val="1"/>
                <c:pt idx="0">
                  <c:v>CRITÉRIO 2 - CURSOS TÉCNICOS</c:v>
                </c:pt>
              </c:strCache>
            </c:strRef>
          </c:tx>
          <c:spPr>
            <a:solidFill>
              <a:srgbClr val="BE4B48"/>
            </a:solidFill>
          </c:spPr>
          <c:invertIfNegative val="1"/>
          <c:cat>
            <c:numRef>
              <c:f>'[FICHAS DE INDICADORES COM METAS - Objetivo 08 (PRODIN).xlsx]&lt;I8.2&gt;'!$C$29:$M$29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08 (PRODIN).xlsx]&lt;I8.2&gt;'!$C$38:$M$38</c:f>
              <c:numCache>
                <c:formatCode>0.00%</c:formatCode>
                <c:ptCount val="11"/>
                <c:pt idx="0">
                  <c:v>0</c:v>
                </c:pt>
                <c:pt idx="1">
                  <c:v>0.96777221526908641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'[FICHAS DE INDICADORES COM METAS - Objetivo 08 (PRODIN).xlsx]&lt;I8.2&gt;'!$B$40:$M$40</c:f>
              <c:strCache>
                <c:ptCount val="1"/>
                <c:pt idx="0">
                  <c:v>CRITÉRIO 3 - CURSOS DE GRADUAÇÃO E PÓS-GRADUAÇÃO</c:v>
                </c:pt>
              </c:strCache>
            </c:strRef>
          </c:tx>
          <c:spPr>
            <a:solidFill>
              <a:srgbClr val="FF9900"/>
            </a:solidFill>
          </c:spPr>
          <c:invertIfNegative val="1"/>
          <c:cat>
            <c:numRef>
              <c:f>'[FICHAS DE INDICADORES COM METAS - Objetivo 08 (PRODIN).xlsx]&lt;I8.2&gt;'!$C$29:$M$29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'[FICHAS DE INDICADORES COM METAS - Objetivo 08 (PRODIN).xlsx]&lt;I8.2&gt;'!$C$43:$M$43</c:f>
              <c:numCache>
                <c:formatCode>0.00%</c:formatCode>
                <c:ptCount val="11"/>
                <c:pt idx="0">
                  <c:v>0</c:v>
                </c:pt>
                <c:pt idx="1">
                  <c:v>0.58065458796025715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0424192"/>
        <c:axId val="190425728"/>
      </c:barChart>
      <c:catAx>
        <c:axId val="19042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90425728"/>
        <c:crosses val="autoZero"/>
        <c:auto val="1"/>
        <c:lblAlgn val="ctr"/>
        <c:lblOffset val="100"/>
        <c:noMultiLvlLbl val="1"/>
      </c:catAx>
      <c:valAx>
        <c:axId val="19042572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90424192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chemeClr val="bg1">
        <a:alpha val="0"/>
      </a:schemeClr>
    </a:solidFill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'&lt;I9.1&gt;'!$B$27</c:f>
              <c:strCache>
                <c:ptCount val="1"/>
                <c:pt idx="0">
                  <c:v>Índice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'&lt;I9.1&gt;'!$C$24:$M$24</c:f>
              <c:strCache>
                <c:ptCount val="11"/>
                <c:pt idx="0">
                  <c:v>1TRI/2018</c:v>
                </c:pt>
                <c:pt idx="1">
                  <c:v>2TRI/2018</c:v>
                </c:pt>
                <c:pt idx="2">
                  <c:v>3TRI/2018</c:v>
                </c:pt>
                <c:pt idx="3">
                  <c:v>4TRI/2018</c:v>
                </c:pt>
                <c:pt idx="4">
                  <c:v>1TRI/2019</c:v>
                </c:pt>
                <c:pt idx="5">
                  <c:v>2TRI/2019</c:v>
                </c:pt>
                <c:pt idx="6">
                  <c:v>3TRI/2019</c:v>
                </c:pt>
                <c:pt idx="7">
                  <c:v>4TRI/2019</c:v>
                </c:pt>
                <c:pt idx="8">
                  <c:v>1TRI/2020</c:v>
                </c:pt>
                <c:pt idx="9">
                  <c:v>2TRI/2020</c:v>
                </c:pt>
                <c:pt idx="10">
                  <c:v>3TRI/2020</c:v>
                </c:pt>
              </c:strCache>
            </c:strRef>
          </c:cat>
          <c:val>
            <c:numRef>
              <c:f>'&lt;I9.1&gt;'!$C$27:$M$27</c:f>
              <c:numCache>
                <c:formatCode>0.00%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'&lt;I9.1&gt;'!$B$28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BE4B48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'&lt;I9.1&gt;'!$C$24:$M$24</c:f>
              <c:strCache>
                <c:ptCount val="11"/>
                <c:pt idx="0">
                  <c:v>1TRI/2018</c:v>
                </c:pt>
                <c:pt idx="1">
                  <c:v>2TRI/2018</c:v>
                </c:pt>
                <c:pt idx="2">
                  <c:v>3TRI/2018</c:v>
                </c:pt>
                <c:pt idx="3">
                  <c:v>4TRI/2018</c:v>
                </c:pt>
                <c:pt idx="4">
                  <c:v>1TRI/2019</c:v>
                </c:pt>
                <c:pt idx="5">
                  <c:v>2TRI/2019</c:v>
                </c:pt>
                <c:pt idx="6">
                  <c:v>3TRI/2019</c:v>
                </c:pt>
                <c:pt idx="7">
                  <c:v>4TRI/2019</c:v>
                </c:pt>
                <c:pt idx="8">
                  <c:v>1TRI/2020</c:v>
                </c:pt>
                <c:pt idx="9">
                  <c:v>2TRI/2020</c:v>
                </c:pt>
                <c:pt idx="10">
                  <c:v>3TRI/2020</c:v>
                </c:pt>
              </c:strCache>
            </c:strRef>
          </c:cat>
          <c:val>
            <c:numRef>
              <c:f>'&lt;I9.1&gt;'!$C$28:$M$28</c:f>
              <c:numCache>
                <c:formatCode>0.00%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478976"/>
        <c:axId val="190484864"/>
      </c:barChart>
      <c:catAx>
        <c:axId val="190478976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90484864"/>
        <c:crosses val="autoZero"/>
        <c:auto val="1"/>
        <c:lblAlgn val="ctr"/>
        <c:lblOffset val="100"/>
        <c:noMultiLvlLbl val="1"/>
      </c:catAx>
      <c:valAx>
        <c:axId val="19048486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rgbClr val="878787"/>
              </a:solidFill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90478976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chemeClr val="bg1">
        <a:alpha val="0"/>
      </a:schemeClr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'&lt;I9.2&gt;'!$B$27</c:f>
              <c:strCache>
                <c:ptCount val="1"/>
                <c:pt idx="0">
                  <c:v>Índice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'&lt;I9.2&gt;'!$C$24:$M$24</c:f>
              <c:strCache>
                <c:ptCount val="11"/>
                <c:pt idx="0">
                  <c:v>1TRI/2019</c:v>
                </c:pt>
                <c:pt idx="1">
                  <c:v>2TRI/2019</c:v>
                </c:pt>
                <c:pt idx="2">
                  <c:v>3TRI/2019</c:v>
                </c:pt>
                <c:pt idx="3">
                  <c:v>4TRI/2019</c:v>
                </c:pt>
                <c:pt idx="4">
                  <c:v>1TRI/2020</c:v>
                </c:pt>
                <c:pt idx="5">
                  <c:v>2TRI/2020</c:v>
                </c:pt>
                <c:pt idx="6">
                  <c:v>3TRI/2020</c:v>
                </c:pt>
                <c:pt idx="7">
                  <c:v>4TRI/2020</c:v>
                </c:pt>
                <c:pt idx="8">
                  <c:v>1TRI/2021</c:v>
                </c:pt>
                <c:pt idx="9">
                  <c:v>2TRI/2021</c:v>
                </c:pt>
                <c:pt idx="10">
                  <c:v>3TRI/2021</c:v>
                </c:pt>
              </c:strCache>
            </c:strRef>
          </c:cat>
          <c:val>
            <c:numRef>
              <c:f>'&lt;I9.2&gt;'!$C$27:$M$27</c:f>
              <c:numCache>
                <c:formatCode>0.00%</c:formatCode>
                <c:ptCount val="11"/>
                <c:pt idx="0">
                  <c:v>0.625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'&lt;I9.2&gt;'!$B$28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'&lt;I9.2&gt;'!$C$24:$M$24</c:f>
              <c:strCache>
                <c:ptCount val="11"/>
                <c:pt idx="0">
                  <c:v>1TRI/2019</c:v>
                </c:pt>
                <c:pt idx="1">
                  <c:v>2TRI/2019</c:v>
                </c:pt>
                <c:pt idx="2">
                  <c:v>3TRI/2019</c:v>
                </c:pt>
                <c:pt idx="3">
                  <c:v>4TRI/2019</c:v>
                </c:pt>
                <c:pt idx="4">
                  <c:v>1TRI/2020</c:v>
                </c:pt>
                <c:pt idx="5">
                  <c:v>2TRI/2020</c:v>
                </c:pt>
                <c:pt idx="6">
                  <c:v>3TRI/2020</c:v>
                </c:pt>
                <c:pt idx="7">
                  <c:v>4TRI/2020</c:v>
                </c:pt>
                <c:pt idx="8">
                  <c:v>1TRI/2021</c:v>
                </c:pt>
                <c:pt idx="9">
                  <c:v>2TRI/2021</c:v>
                </c:pt>
                <c:pt idx="10">
                  <c:v>3TRI/2021</c:v>
                </c:pt>
              </c:strCache>
            </c:strRef>
          </c:cat>
          <c:val>
            <c:numRef>
              <c:f>'&lt;I9.2&gt;'!$C$28:$M$28</c:f>
              <c:numCache>
                <c:formatCode>0.00%</c:formatCode>
                <c:ptCount val="11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020736"/>
        <c:axId val="204153600"/>
      </c:barChart>
      <c:catAx>
        <c:axId val="204020736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4153600"/>
        <c:crosses val="autoZero"/>
        <c:auto val="1"/>
        <c:lblAlgn val="ctr"/>
        <c:lblOffset val="100"/>
        <c:noMultiLvlLbl val="1"/>
      </c:catAx>
      <c:valAx>
        <c:axId val="204153600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4020736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'&lt;I9.3&gt;'!$B$29</c:f>
              <c:strCache>
                <c:ptCount val="1"/>
                <c:pt idx="0">
                  <c:v>Indicador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'&lt;I9.3&gt;'!$C$24:$M$24</c:f>
              <c:strCache>
                <c:ptCount val="11"/>
                <c:pt idx="0">
                  <c:v>1TRI/2017</c:v>
                </c:pt>
                <c:pt idx="1">
                  <c:v>2TRI/2017</c:v>
                </c:pt>
                <c:pt idx="2">
                  <c:v>3TRI/2017</c:v>
                </c:pt>
                <c:pt idx="3">
                  <c:v>4TRI/2017</c:v>
                </c:pt>
                <c:pt idx="4">
                  <c:v>1TRI/2018</c:v>
                </c:pt>
                <c:pt idx="5">
                  <c:v>2TRI/2018</c:v>
                </c:pt>
                <c:pt idx="6">
                  <c:v>3TRI/2018</c:v>
                </c:pt>
                <c:pt idx="7">
                  <c:v>4TRI/2018</c:v>
                </c:pt>
                <c:pt idx="8">
                  <c:v>1TRI/2019</c:v>
                </c:pt>
                <c:pt idx="9">
                  <c:v>2TRI/2019</c:v>
                </c:pt>
                <c:pt idx="10">
                  <c:v>3TRI/2019</c:v>
                </c:pt>
              </c:strCache>
            </c:strRef>
          </c:cat>
          <c:val>
            <c:numRef>
              <c:f>'&lt;I9.3&gt;'!$C$29:$M$29</c:f>
              <c:numCache>
                <c:formatCode>0.00%</c:formatCode>
                <c:ptCount val="11"/>
                <c:pt idx="0">
                  <c:v>0</c:v>
                </c:pt>
                <c:pt idx="1">
                  <c:v>0.41666666666666669</c:v>
                </c:pt>
                <c:pt idx="2">
                  <c:v>0.41666666666666669</c:v>
                </c:pt>
                <c:pt idx="3">
                  <c:v>0.66666666666666663</c:v>
                </c:pt>
                <c:pt idx="4">
                  <c:v>0.66666666666666663</c:v>
                </c:pt>
                <c:pt idx="5">
                  <c:v>0.16666666666666666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'&lt;I9.3&gt;'!$B$30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BE4B48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'&lt;I9.3&gt;'!$C$24:$M$24</c:f>
              <c:strCache>
                <c:ptCount val="11"/>
                <c:pt idx="0">
                  <c:v>1TRI/2017</c:v>
                </c:pt>
                <c:pt idx="1">
                  <c:v>2TRI/2017</c:v>
                </c:pt>
                <c:pt idx="2">
                  <c:v>3TRI/2017</c:v>
                </c:pt>
                <c:pt idx="3">
                  <c:v>4TRI/2017</c:v>
                </c:pt>
                <c:pt idx="4">
                  <c:v>1TRI/2018</c:v>
                </c:pt>
                <c:pt idx="5">
                  <c:v>2TRI/2018</c:v>
                </c:pt>
                <c:pt idx="6">
                  <c:v>3TRI/2018</c:v>
                </c:pt>
                <c:pt idx="7">
                  <c:v>4TRI/2018</c:v>
                </c:pt>
                <c:pt idx="8">
                  <c:v>1TRI/2019</c:v>
                </c:pt>
                <c:pt idx="9">
                  <c:v>2TRI/2019</c:v>
                </c:pt>
                <c:pt idx="10">
                  <c:v>3TRI/2019</c:v>
                </c:pt>
              </c:strCache>
            </c:strRef>
          </c:cat>
          <c:val>
            <c:numRef>
              <c:f>'&lt;I9.3&gt;'!$C$30:$M$30</c:f>
              <c:numCache>
                <c:formatCode>0.00%</c:formatCode>
                <c:ptCount val="11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258688"/>
        <c:axId val="204264576"/>
      </c:barChart>
      <c:catAx>
        <c:axId val="204258688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4264576"/>
        <c:crosses val="autoZero"/>
        <c:auto val="1"/>
        <c:lblAlgn val="ctr"/>
        <c:lblOffset val="100"/>
        <c:noMultiLvlLbl val="1"/>
      </c:catAx>
      <c:valAx>
        <c:axId val="204264576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4258688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pt-BR" sz="1200" b="1" i="0" u="none" strike="noStrike" baseline="0">
                <a:effectLst/>
              </a:rPr>
              <a:t>Produções web/gráficas</a:t>
            </a:r>
            <a:endParaRPr lang="pt-BR" sz="1200" b="1"/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'[FICHAS DE INDICADORES COM METAS - Objetivo 11 e 12 (ASCOM).xlsx]&lt;I11.1&gt;'!$B$34:$M$34</c:f>
              <c:strCache>
                <c:ptCount val="1"/>
                <c:pt idx="0">
                  <c:v>CRITÉRIO 1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(ASCOM).xlsx]&lt;I11.1&gt;'!$F$33:$M$33</c:f>
              <c:strCache>
                <c:ptCount val="8"/>
                <c:pt idx="0">
                  <c:v>1º Tri 2018</c:v>
                </c:pt>
                <c:pt idx="1">
                  <c:v>2º Tri 2018</c:v>
                </c:pt>
                <c:pt idx="2">
                  <c:v>3º Tri 2018</c:v>
                </c:pt>
                <c:pt idx="3">
                  <c:v>4º Tri 2018</c:v>
                </c:pt>
                <c:pt idx="4">
                  <c:v>1º Tri 2019</c:v>
                </c:pt>
                <c:pt idx="5">
                  <c:v>2º Tri 2019</c:v>
                </c:pt>
                <c:pt idx="6">
                  <c:v>3º Tri 2019</c:v>
                </c:pt>
                <c:pt idx="7">
                  <c:v>4º Tri 2019</c:v>
                </c:pt>
              </c:strCache>
            </c:strRef>
          </c:cat>
          <c:val>
            <c:numRef>
              <c:f>'[FICHAS DE INDICADORES COM METAS - Objetivo 11 e 12 (ASCOM).xlsx]&lt;I11.1&gt;'!$F$35:$M$35</c:f>
              <c:numCache>
                <c:formatCode>0</c:formatCode>
                <c:ptCount val="8"/>
                <c:pt idx="0">
                  <c:v>956</c:v>
                </c:pt>
                <c:pt idx="1">
                  <c:v>1845</c:v>
                </c:pt>
                <c:pt idx="2" formatCode="General">
                  <c:v>1593</c:v>
                </c:pt>
                <c:pt idx="3">
                  <c:v>1393</c:v>
                </c:pt>
                <c:pt idx="4">
                  <c:v>1253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v>Meta</c:v>
          </c:tx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(ASCOM).xlsx]&lt;I11.1&gt;'!$F$33:$M$33</c:f>
              <c:strCache>
                <c:ptCount val="8"/>
                <c:pt idx="0">
                  <c:v>1º Tri 2018</c:v>
                </c:pt>
                <c:pt idx="1">
                  <c:v>2º Tri 2018</c:v>
                </c:pt>
                <c:pt idx="2">
                  <c:v>3º Tri 2018</c:v>
                </c:pt>
                <c:pt idx="3">
                  <c:v>4º Tri 2018</c:v>
                </c:pt>
                <c:pt idx="4">
                  <c:v>1º Tri 2019</c:v>
                </c:pt>
                <c:pt idx="5">
                  <c:v>2º Tri 2019</c:v>
                </c:pt>
                <c:pt idx="6">
                  <c:v>3º Tri 2019</c:v>
                </c:pt>
                <c:pt idx="7">
                  <c:v>4º Tri 2019</c:v>
                </c:pt>
              </c:strCache>
            </c:strRef>
          </c:cat>
          <c:val>
            <c:numRef>
              <c:f>'[FICHAS DE INDICADORES COM METAS - Objetivo 11 e 12 (ASCOM).xlsx]&lt;I11.1&gt;'!$F$36:$M$36</c:f>
              <c:numCache>
                <c:formatCode>0</c:formatCode>
                <c:ptCount val="8"/>
                <c:pt idx="0">
                  <c:v>956</c:v>
                </c:pt>
                <c:pt idx="1">
                  <c:v>1845</c:v>
                </c:pt>
                <c:pt idx="2">
                  <c:v>1593</c:v>
                </c:pt>
                <c:pt idx="3">
                  <c:v>1393</c:v>
                </c:pt>
                <c:pt idx="4">
                  <c:v>960</c:v>
                </c:pt>
                <c:pt idx="5">
                  <c:v>1850</c:v>
                </c:pt>
                <c:pt idx="6">
                  <c:v>1600</c:v>
                </c:pt>
                <c:pt idx="7">
                  <c:v>1400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54016"/>
        <c:axId val="204855552"/>
      </c:barChart>
      <c:catAx>
        <c:axId val="204854016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4855552"/>
        <c:crosses val="autoZero"/>
        <c:auto val="1"/>
        <c:lblAlgn val="ctr"/>
        <c:lblOffset val="100"/>
        <c:noMultiLvlLbl val="1"/>
      </c:catAx>
      <c:valAx>
        <c:axId val="20485555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4854016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pt-BR" sz="1200" b="1" i="0" u="none" strike="noStrike" baseline="0">
                <a:effectLst/>
              </a:rPr>
              <a:t>Eventos realizados</a:t>
            </a:r>
            <a:endParaRPr lang="pt-BR" sz="1200" b="1"/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'[FICHAS DE INDICADORES COM METAS - Objetivo 11 e 12 (ASCOM).xlsx]&lt;I11.1&gt;'!$B$37:$M$37</c:f>
              <c:strCache>
                <c:ptCount val="1"/>
                <c:pt idx="0">
                  <c:v>CRITÉRIO 2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(ASCOM).xlsx]&lt;I11.1&gt;'!$F$33:$M$33</c:f>
              <c:strCache>
                <c:ptCount val="8"/>
                <c:pt idx="0">
                  <c:v>1º Tri 2018</c:v>
                </c:pt>
                <c:pt idx="1">
                  <c:v>2º Tri 2018</c:v>
                </c:pt>
                <c:pt idx="2">
                  <c:v>3º Tri 2018</c:v>
                </c:pt>
                <c:pt idx="3">
                  <c:v>4º Tri 2018</c:v>
                </c:pt>
                <c:pt idx="4">
                  <c:v>1º Tri 2019</c:v>
                </c:pt>
                <c:pt idx="5">
                  <c:v>2º Tri 2019</c:v>
                </c:pt>
                <c:pt idx="6">
                  <c:v>3º Tri 2019</c:v>
                </c:pt>
                <c:pt idx="7">
                  <c:v>4º Tri 2019</c:v>
                </c:pt>
              </c:strCache>
            </c:strRef>
          </c:cat>
          <c:val>
            <c:numRef>
              <c:f>'[FICHAS DE INDICADORES COM METAS - Objetivo 11 e 12 (ASCOM).xlsx]&lt;I11.1&gt;'!$F$38:$M$38</c:f>
              <c:numCache>
                <c:formatCode>0</c:formatCode>
                <c:ptCount val="8"/>
                <c:pt idx="0">
                  <c:v>375</c:v>
                </c:pt>
                <c:pt idx="1">
                  <c:v>285</c:v>
                </c:pt>
                <c:pt idx="2">
                  <c:v>310</c:v>
                </c:pt>
                <c:pt idx="3">
                  <c:v>410</c:v>
                </c:pt>
                <c:pt idx="4">
                  <c:v>855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v>Meta</c:v>
          </c:tx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(ASCOM).xlsx]&lt;I11.1&gt;'!$F$33:$M$33</c:f>
              <c:strCache>
                <c:ptCount val="8"/>
                <c:pt idx="0">
                  <c:v>1º Tri 2018</c:v>
                </c:pt>
                <c:pt idx="1">
                  <c:v>2º Tri 2018</c:v>
                </c:pt>
                <c:pt idx="2">
                  <c:v>3º Tri 2018</c:v>
                </c:pt>
                <c:pt idx="3">
                  <c:v>4º Tri 2018</c:v>
                </c:pt>
                <c:pt idx="4">
                  <c:v>1º Tri 2019</c:v>
                </c:pt>
                <c:pt idx="5">
                  <c:v>2º Tri 2019</c:v>
                </c:pt>
                <c:pt idx="6">
                  <c:v>3º Tri 2019</c:v>
                </c:pt>
                <c:pt idx="7">
                  <c:v>4º Tri 2019</c:v>
                </c:pt>
              </c:strCache>
            </c:strRef>
          </c:cat>
          <c:val>
            <c:numRef>
              <c:f>'[FICHAS DE INDICADORES COM METAS - Objetivo 11 e 12 (ASCOM).xlsx]&lt;I11.1&gt;'!$F$39:$M$39</c:f>
              <c:numCache>
                <c:formatCode>0</c:formatCode>
                <c:ptCount val="8"/>
                <c:pt idx="0">
                  <c:v>375</c:v>
                </c:pt>
                <c:pt idx="1">
                  <c:v>285</c:v>
                </c:pt>
                <c:pt idx="2">
                  <c:v>310</c:v>
                </c:pt>
                <c:pt idx="3">
                  <c:v>410</c:v>
                </c:pt>
                <c:pt idx="4">
                  <c:v>380</c:v>
                </c:pt>
                <c:pt idx="5">
                  <c:v>290</c:v>
                </c:pt>
                <c:pt idx="6">
                  <c:v>310</c:v>
                </c:pt>
                <c:pt idx="7">
                  <c:v>410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746752"/>
        <c:axId val="204748288"/>
      </c:barChart>
      <c:catAx>
        <c:axId val="204746752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4748288"/>
        <c:crosses val="autoZero"/>
        <c:auto val="1"/>
        <c:lblAlgn val="ctr"/>
        <c:lblOffset val="100"/>
        <c:noMultiLvlLbl val="1"/>
      </c:catAx>
      <c:valAx>
        <c:axId val="20474828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4746752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pt-BR" sz="1200" b="1" i="0" u="none" strike="noStrike" baseline="0">
                <a:effectLst/>
              </a:rPr>
              <a:t>Número de publicações de documentos nos portais IFRO e Seleção</a:t>
            </a:r>
            <a:endParaRPr lang="pt-BR" sz="1200" b="1"/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'[FICHAS DE INDICADORES COM METAS - Objetivo 11 e 12 (ASCOM).xlsx]&lt;I11.1&gt;'!$B$46:$M$46</c:f>
              <c:strCache>
                <c:ptCount val="1"/>
                <c:pt idx="0">
                  <c:v>CRITÉRIO 5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(ASCOM).xlsx]&lt;I11.1&gt;'!$F$33:$M$33</c:f>
              <c:strCache>
                <c:ptCount val="8"/>
                <c:pt idx="0">
                  <c:v>1º Tri 2018</c:v>
                </c:pt>
                <c:pt idx="1">
                  <c:v>2º Tri 2018</c:v>
                </c:pt>
                <c:pt idx="2">
                  <c:v>3º Tri 2018</c:v>
                </c:pt>
                <c:pt idx="3">
                  <c:v>4º Tri 2018</c:v>
                </c:pt>
                <c:pt idx="4">
                  <c:v>1º Tri 2019</c:v>
                </c:pt>
                <c:pt idx="5">
                  <c:v>2º Tri 2019</c:v>
                </c:pt>
                <c:pt idx="6">
                  <c:v>3º Tri 2019</c:v>
                </c:pt>
                <c:pt idx="7">
                  <c:v>4º Tri 2019</c:v>
                </c:pt>
              </c:strCache>
            </c:strRef>
          </c:cat>
          <c:val>
            <c:numRef>
              <c:f>'[FICHAS DE INDICADORES COM METAS - Objetivo 11 e 12 (ASCOM).xlsx]&lt;I11.1&gt;'!$F$47:$M$47</c:f>
              <c:numCache>
                <c:formatCode>0</c:formatCode>
                <c:ptCount val="8"/>
                <c:pt idx="0">
                  <c:v>980</c:v>
                </c:pt>
                <c:pt idx="1">
                  <c:v>870</c:v>
                </c:pt>
                <c:pt idx="2">
                  <c:v>1228</c:v>
                </c:pt>
                <c:pt idx="3">
                  <c:v>2042</c:v>
                </c:pt>
                <c:pt idx="4">
                  <c:v>1116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v>Meta</c:v>
          </c:tx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(ASCOM).xlsx]&lt;I11.1&gt;'!$F$33:$M$33</c:f>
              <c:strCache>
                <c:ptCount val="8"/>
                <c:pt idx="0">
                  <c:v>1º Tri 2018</c:v>
                </c:pt>
                <c:pt idx="1">
                  <c:v>2º Tri 2018</c:v>
                </c:pt>
                <c:pt idx="2">
                  <c:v>3º Tri 2018</c:v>
                </c:pt>
                <c:pt idx="3">
                  <c:v>4º Tri 2018</c:v>
                </c:pt>
                <c:pt idx="4">
                  <c:v>1º Tri 2019</c:v>
                </c:pt>
                <c:pt idx="5">
                  <c:v>2º Tri 2019</c:v>
                </c:pt>
                <c:pt idx="6">
                  <c:v>3º Tri 2019</c:v>
                </c:pt>
                <c:pt idx="7">
                  <c:v>4º Tri 2019</c:v>
                </c:pt>
              </c:strCache>
            </c:strRef>
          </c:cat>
          <c:val>
            <c:numRef>
              <c:f>'[FICHAS DE INDICADORES COM METAS - Objetivo 11 e 12 (ASCOM).xlsx]&lt;I11.1&gt;'!$F$48:$M$48</c:f>
              <c:numCache>
                <c:formatCode>0</c:formatCode>
                <c:ptCount val="8"/>
                <c:pt idx="0">
                  <c:v>980</c:v>
                </c:pt>
                <c:pt idx="1">
                  <c:v>870</c:v>
                </c:pt>
                <c:pt idx="2">
                  <c:v>1228</c:v>
                </c:pt>
                <c:pt idx="3">
                  <c:v>2042</c:v>
                </c:pt>
                <c:pt idx="4">
                  <c:v>980</c:v>
                </c:pt>
                <c:pt idx="5">
                  <c:v>870</c:v>
                </c:pt>
                <c:pt idx="6">
                  <c:v>1230</c:v>
                </c:pt>
                <c:pt idx="7">
                  <c:v>2050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739712"/>
        <c:axId val="204741248"/>
      </c:barChart>
      <c:catAx>
        <c:axId val="204739712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4741248"/>
        <c:crosses val="autoZero"/>
        <c:auto val="1"/>
        <c:lblAlgn val="ctr"/>
        <c:lblOffset val="100"/>
        <c:noMultiLvlLbl val="1"/>
      </c:catAx>
      <c:valAx>
        <c:axId val="20474124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4739712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pt-BR" sz="1200" b="1" i="0" u="none" strike="noStrike" baseline="0">
                <a:effectLst/>
              </a:rPr>
              <a:t>Número de notícias e roteiros produzidos</a:t>
            </a:r>
            <a:endParaRPr lang="pt-BR" sz="1200" b="1"/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'[FICHAS DE INDICADORES COM METAS - Objetivo 11 e 12 (ASCOM).xlsx]&lt;I11.1&gt;'!$B$40:$M$40</c:f>
              <c:strCache>
                <c:ptCount val="1"/>
                <c:pt idx="0">
                  <c:v>CRITÉRIO 3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(ASCOM).xlsx]&lt;I11.1&gt;'!$F$33:$M$33</c:f>
              <c:strCache>
                <c:ptCount val="8"/>
                <c:pt idx="0">
                  <c:v>1º Tri 2018</c:v>
                </c:pt>
                <c:pt idx="1">
                  <c:v>2º Tri 2018</c:v>
                </c:pt>
                <c:pt idx="2">
                  <c:v>3º Tri 2018</c:v>
                </c:pt>
                <c:pt idx="3">
                  <c:v>4º Tri 2018</c:v>
                </c:pt>
                <c:pt idx="4">
                  <c:v>1º Tri 2019</c:v>
                </c:pt>
                <c:pt idx="5">
                  <c:v>2º Tri 2019</c:v>
                </c:pt>
                <c:pt idx="6">
                  <c:v>3º Tri 2019</c:v>
                </c:pt>
                <c:pt idx="7">
                  <c:v>4º Tri 2019</c:v>
                </c:pt>
              </c:strCache>
            </c:strRef>
          </c:cat>
          <c:val>
            <c:numRef>
              <c:f>'[FICHAS DE INDICADORES COM METAS - Objetivo 11 e 12 (ASCOM).xlsx]&lt;I11.1&gt;'!$F$41:$M$41</c:f>
              <c:numCache>
                <c:formatCode>0</c:formatCode>
                <c:ptCount val="8"/>
                <c:pt idx="0">
                  <c:v>3059</c:v>
                </c:pt>
                <c:pt idx="1">
                  <c:v>3440</c:v>
                </c:pt>
                <c:pt idx="2">
                  <c:v>2380</c:v>
                </c:pt>
                <c:pt idx="3">
                  <c:v>3055</c:v>
                </c:pt>
                <c:pt idx="4">
                  <c:v>2877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v>Meta</c:v>
          </c:tx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(ASCOM).xlsx]&lt;I11.1&gt;'!$F$33:$M$33</c:f>
              <c:strCache>
                <c:ptCount val="8"/>
                <c:pt idx="0">
                  <c:v>1º Tri 2018</c:v>
                </c:pt>
                <c:pt idx="1">
                  <c:v>2º Tri 2018</c:v>
                </c:pt>
                <c:pt idx="2">
                  <c:v>3º Tri 2018</c:v>
                </c:pt>
                <c:pt idx="3">
                  <c:v>4º Tri 2018</c:v>
                </c:pt>
                <c:pt idx="4">
                  <c:v>1º Tri 2019</c:v>
                </c:pt>
                <c:pt idx="5">
                  <c:v>2º Tri 2019</c:v>
                </c:pt>
                <c:pt idx="6">
                  <c:v>3º Tri 2019</c:v>
                </c:pt>
                <c:pt idx="7">
                  <c:v>4º Tri 2019</c:v>
                </c:pt>
              </c:strCache>
            </c:strRef>
          </c:cat>
          <c:val>
            <c:numRef>
              <c:f>'[FICHAS DE INDICADORES COM METAS - Objetivo 11 e 12 (ASCOM).xlsx]&lt;I11.1&gt;'!$F$42:$M$42</c:f>
              <c:numCache>
                <c:formatCode>0</c:formatCode>
                <c:ptCount val="8"/>
                <c:pt idx="0">
                  <c:v>3059</c:v>
                </c:pt>
                <c:pt idx="1">
                  <c:v>3440</c:v>
                </c:pt>
                <c:pt idx="2">
                  <c:v>2380</c:v>
                </c:pt>
                <c:pt idx="3">
                  <c:v>3055</c:v>
                </c:pt>
                <c:pt idx="4">
                  <c:v>3060</c:v>
                </c:pt>
                <c:pt idx="5">
                  <c:v>3440</c:v>
                </c:pt>
                <c:pt idx="6">
                  <c:v>2380</c:v>
                </c:pt>
                <c:pt idx="7">
                  <c:v>3060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271872"/>
        <c:axId val="190273408"/>
      </c:barChart>
      <c:catAx>
        <c:axId val="190271872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190273408"/>
        <c:crosses val="autoZero"/>
        <c:auto val="1"/>
        <c:lblAlgn val="ctr"/>
        <c:lblOffset val="100"/>
        <c:noMultiLvlLbl val="1"/>
      </c:catAx>
      <c:valAx>
        <c:axId val="19027340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190271872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pt-BR" sz="1800"/>
              <a:t>Gráfico de tarefas atrasadas - Reit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D8F-42AA-866F-AAB263CAC47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8F-42AA-866F-AAB263CAC47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D8F-42AA-866F-AAB263CAC47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D8F-42AA-866F-AAB263CAC478}"/>
              </c:ext>
            </c:extLst>
          </c:dPt>
          <c:dPt>
            <c:idx val="8"/>
            <c:invertIfNegative val="0"/>
            <c:bubble3D val="0"/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D8F-42AA-866F-AAB263CAC478}"/>
              </c:ext>
            </c:extLst>
          </c:dPt>
          <c:dLbls>
            <c:dLbl>
              <c:idx val="0"/>
              <c:layout>
                <c:manualLayout>
                  <c:x val="6.5820406274643781E-3"/>
                  <c:y val="-7.74249495511721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9844875295725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28162509857513E-3"/>
                  <c:y val="-2.74509810441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328162509857032E-3"/>
                  <c:y val="-2.74509810441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164081254928757E-3"/>
                  <c:y val="-3.5897436750096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956259497066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6328162509856546E-3"/>
                  <c:y val="-3.167420889714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3.378582282362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5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Monitor_Controle!$K$22:$K$33</c:f>
              <c:numCache>
                <c:formatCode>0%</c:formatCode>
                <c:ptCount val="11"/>
                <c:pt idx="0">
                  <c:v>5.4054054054054057E-2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0.1111111111111111</c:v>
                </c:pt>
                <c:pt idx="5">
                  <c:v>5.8139534883720929E-3</c:v>
                </c:pt>
                <c:pt idx="6">
                  <c:v>2.564102564102564E-2</c:v>
                </c:pt>
                <c:pt idx="7">
                  <c:v>8.1818181818181818E-2</c:v>
                </c:pt>
                <c:pt idx="8">
                  <c:v>9.8726114649681534E-2</c:v>
                </c:pt>
                <c:pt idx="9">
                  <c:v>0</c:v>
                </c:pt>
                <c:pt idx="10">
                  <c:v>0.21333333333333335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8F-42AA-866F-AAB263CAC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83563648"/>
        <c:axId val="83565184"/>
        <c:axId val="0"/>
      </c:bar3DChart>
      <c:catAx>
        <c:axId val="835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83565184"/>
        <c:crosses val="autoZero"/>
        <c:auto val="1"/>
        <c:lblAlgn val="ctr"/>
        <c:lblOffset val="100"/>
        <c:noMultiLvlLbl val="0"/>
      </c:catAx>
      <c:valAx>
        <c:axId val="835651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83563648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</c:spPr>
  <c:txPr>
    <a:bodyPr/>
    <a:lstStyle/>
    <a:p>
      <a:pPr>
        <a:defRPr b="1">
          <a:solidFill>
            <a:schemeClr val="bg1"/>
          </a:solidFill>
          <a:latin typeface="Carlito" panose="020F0502020204030204" pitchFamily="34" charset="0"/>
          <a:cs typeface="Carlito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pt-BR" sz="1200" b="1" i="0" u="none" strike="noStrike" baseline="0">
                <a:effectLst/>
              </a:rPr>
              <a:t>Revisão Textual</a:t>
            </a:r>
            <a:endParaRPr lang="pt-BR" sz="1200" b="1"/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'[FICHAS DE INDICADORES COM METAS - Objetivo 11 e 12 (ASCOM).xlsx]&lt;I11.1&gt;'!$B$43:$M$43</c:f>
              <c:strCache>
                <c:ptCount val="1"/>
                <c:pt idx="0">
                  <c:v>CRITÉRIO 4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(ASCOM).xlsx]&lt;I11.1&gt;'!$F$33:$M$33</c:f>
              <c:strCache>
                <c:ptCount val="8"/>
                <c:pt idx="0">
                  <c:v>1º Tri 2018</c:v>
                </c:pt>
                <c:pt idx="1">
                  <c:v>2º Tri 2018</c:v>
                </c:pt>
                <c:pt idx="2">
                  <c:v>3º Tri 2018</c:v>
                </c:pt>
                <c:pt idx="3">
                  <c:v>4º Tri 2018</c:v>
                </c:pt>
                <c:pt idx="4">
                  <c:v>1º Tri 2019</c:v>
                </c:pt>
                <c:pt idx="5">
                  <c:v>2º Tri 2019</c:v>
                </c:pt>
                <c:pt idx="6">
                  <c:v>3º Tri 2019</c:v>
                </c:pt>
                <c:pt idx="7">
                  <c:v>4º Tri 2019</c:v>
                </c:pt>
              </c:strCache>
            </c:strRef>
          </c:cat>
          <c:val>
            <c:numRef>
              <c:f>'[FICHAS DE INDICADORES COM METAS - Objetivo 11 e 12 (ASCOM).xlsx]&lt;I11.1&gt;'!$F$44:$M$44</c:f>
              <c:numCache>
                <c:formatCode>0</c:formatCode>
                <c:ptCount val="8"/>
                <c:pt idx="0">
                  <c:v>4490</c:v>
                </c:pt>
                <c:pt idx="1">
                  <c:v>2910</c:v>
                </c:pt>
                <c:pt idx="2">
                  <c:v>4320</c:v>
                </c:pt>
                <c:pt idx="3">
                  <c:v>2350</c:v>
                </c:pt>
                <c:pt idx="4">
                  <c:v>2105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v>Meta</c:v>
          </c:tx>
          <c:spPr>
            <a:solidFill>
              <a:srgbClr val="BE4B48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(ASCOM).xlsx]&lt;I11.1&gt;'!$F$33:$M$33</c:f>
              <c:strCache>
                <c:ptCount val="8"/>
                <c:pt idx="0">
                  <c:v>1º Tri 2018</c:v>
                </c:pt>
                <c:pt idx="1">
                  <c:v>2º Tri 2018</c:v>
                </c:pt>
                <c:pt idx="2">
                  <c:v>3º Tri 2018</c:v>
                </c:pt>
                <c:pt idx="3">
                  <c:v>4º Tri 2018</c:v>
                </c:pt>
                <c:pt idx="4">
                  <c:v>1º Tri 2019</c:v>
                </c:pt>
                <c:pt idx="5">
                  <c:v>2º Tri 2019</c:v>
                </c:pt>
                <c:pt idx="6">
                  <c:v>3º Tri 2019</c:v>
                </c:pt>
                <c:pt idx="7">
                  <c:v>4º Tri 2019</c:v>
                </c:pt>
              </c:strCache>
            </c:strRef>
          </c:cat>
          <c:val>
            <c:numRef>
              <c:f>'[FICHAS DE INDICADORES COM METAS - Objetivo 11 e 12 (ASCOM).xlsx]&lt;I11.1&gt;'!$F$45:$M$45</c:f>
              <c:numCache>
                <c:formatCode>0</c:formatCode>
                <c:ptCount val="8"/>
                <c:pt idx="0">
                  <c:v>4490</c:v>
                </c:pt>
                <c:pt idx="1">
                  <c:v>2910</c:v>
                </c:pt>
                <c:pt idx="2">
                  <c:v>4320</c:v>
                </c:pt>
                <c:pt idx="3">
                  <c:v>2350</c:v>
                </c:pt>
                <c:pt idx="4">
                  <c:v>4490</c:v>
                </c:pt>
                <c:pt idx="5">
                  <c:v>2910</c:v>
                </c:pt>
                <c:pt idx="6">
                  <c:v>4320</c:v>
                </c:pt>
                <c:pt idx="7">
                  <c:v>2350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48800"/>
        <c:axId val="204387456"/>
      </c:barChart>
      <c:catAx>
        <c:axId val="204348800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4387456"/>
        <c:crosses val="autoZero"/>
        <c:auto val="1"/>
        <c:lblAlgn val="ctr"/>
        <c:lblOffset val="100"/>
        <c:noMultiLvlLbl val="1"/>
      </c:catAx>
      <c:valAx>
        <c:axId val="20438745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4348800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b"/>
      <c:overlay val="0"/>
    </c:legend>
    <c:plotVisOnly val="1"/>
    <c:dispBlanksAs val="zero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(ASCOM).xlsx]&lt;12.1&gt;'!$B$25:$M$25</c:f>
              <c:strCache>
                <c:ptCount val="12"/>
                <c:pt idx="0">
                  <c:v>1TRI/2017</c:v>
                </c:pt>
                <c:pt idx="1">
                  <c:v>2TRI/2017</c:v>
                </c:pt>
                <c:pt idx="2">
                  <c:v>3TRI/2017</c:v>
                </c:pt>
                <c:pt idx="3">
                  <c:v>4TRI/2017</c:v>
                </c:pt>
                <c:pt idx="4">
                  <c:v>1TRI/2018</c:v>
                </c:pt>
                <c:pt idx="5">
                  <c:v>2TRI/2018</c:v>
                </c:pt>
                <c:pt idx="6">
                  <c:v>3TRI/2018</c:v>
                </c:pt>
                <c:pt idx="7">
                  <c:v>4TRI/2018</c:v>
                </c:pt>
                <c:pt idx="8">
                  <c:v>1TRI/2019</c:v>
                </c:pt>
                <c:pt idx="9">
                  <c:v>2TRI/2019</c:v>
                </c:pt>
                <c:pt idx="10">
                  <c:v>3TRI/2019</c:v>
                </c:pt>
                <c:pt idx="11">
                  <c:v>4TRI/2019</c:v>
                </c:pt>
              </c:strCache>
            </c:strRef>
          </c:cat>
          <c:val>
            <c:numRef>
              <c:f>'[FICHAS DE INDICADORES COM METAS - Objetivo 11 e 12 (ASCOM).xlsx]&lt;12.1&gt;'!$B$27:$M$27</c:f>
              <c:numCache>
                <c:formatCode>0.00</c:formatCode>
                <c:ptCount val="12"/>
                <c:pt idx="0">
                  <c:v>1.8117977528089888</c:v>
                </c:pt>
                <c:pt idx="1">
                  <c:v>1.880281690140845</c:v>
                </c:pt>
                <c:pt idx="2">
                  <c:v>1.7004219409282701</c:v>
                </c:pt>
                <c:pt idx="3">
                  <c:v>1.5941176470588236</c:v>
                </c:pt>
                <c:pt idx="4">
                  <c:v>1.7116104868913857</c:v>
                </c:pt>
                <c:pt idx="5">
                  <c:v>1.44</c:v>
                </c:pt>
                <c:pt idx="6">
                  <c:v>1.63</c:v>
                </c:pt>
                <c:pt idx="7">
                  <c:v>1.51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spPr>
            <a:solidFill>
              <a:srgbClr val="BE4B48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11 e 12 (ASCOM).xlsx]&lt;12.1&gt;'!$B$25:$M$25</c:f>
              <c:strCache>
                <c:ptCount val="12"/>
                <c:pt idx="0">
                  <c:v>1TRI/2017</c:v>
                </c:pt>
                <c:pt idx="1">
                  <c:v>2TRI/2017</c:v>
                </c:pt>
                <c:pt idx="2">
                  <c:v>3TRI/2017</c:v>
                </c:pt>
                <c:pt idx="3">
                  <c:v>4TRI/2017</c:v>
                </c:pt>
                <c:pt idx="4">
                  <c:v>1TRI/2018</c:v>
                </c:pt>
                <c:pt idx="5">
                  <c:v>2TRI/2018</c:v>
                </c:pt>
                <c:pt idx="6">
                  <c:v>3TRI/2018</c:v>
                </c:pt>
                <c:pt idx="7">
                  <c:v>4TRI/2018</c:v>
                </c:pt>
                <c:pt idx="8">
                  <c:v>1TRI/2019</c:v>
                </c:pt>
                <c:pt idx="9">
                  <c:v>2TRI/2019</c:v>
                </c:pt>
                <c:pt idx="10">
                  <c:v>3TRI/2019</c:v>
                </c:pt>
                <c:pt idx="11">
                  <c:v>4TRI/2019</c:v>
                </c:pt>
              </c:strCache>
            </c:strRef>
          </c:cat>
          <c:val>
            <c:numRef>
              <c:f>'[FICHAS DE INDICADORES COM METAS - Objetivo 11 e 12 (ASCOM).xlsx]&lt;12.1&gt;'!$B$28:$M$28</c:f>
              <c:numCache>
                <c:formatCode>0.00</c:formatCode>
                <c:ptCount val="12"/>
                <c:pt idx="0">
                  <c:v>1.8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  <c:pt idx="6">
                  <c:v>1.8</c:v>
                </c:pt>
                <c:pt idx="7">
                  <c:v>1.8</c:v>
                </c:pt>
                <c:pt idx="8">
                  <c:v>1.8</c:v>
                </c:pt>
                <c:pt idx="9">
                  <c:v>1.8</c:v>
                </c:pt>
                <c:pt idx="10">
                  <c:v>1.8</c:v>
                </c:pt>
                <c:pt idx="11">
                  <c:v>1.8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051392"/>
        <c:axId val="205052928"/>
      </c:barChart>
      <c:catAx>
        <c:axId val="205051392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5052928"/>
        <c:crosses val="autoZero"/>
        <c:auto val="1"/>
        <c:lblAlgn val="ctr"/>
        <c:lblOffset val="100"/>
        <c:noMultiLvlLbl val="1"/>
      </c:catAx>
      <c:valAx>
        <c:axId val="20505292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505139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'[FICHAS DE INDICADORES COM METAS - Objetivo 15 (PROAD e DGTI).xlsx]&lt;I15.4&gt;'!$B$25</c:f>
              <c:strCache>
                <c:ptCount val="1"/>
                <c:pt idx="0">
                  <c:v>Critério 1</c:v>
                </c:pt>
              </c:strCache>
            </c:strRef>
          </c:tx>
          <c:spPr>
            <a:solidFill>
              <a:srgbClr val="4A7EBB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15 (PROAD e DGTI).xlsx]&lt;I15.4&gt;'!$C$24:$F$24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'[FICHAS DE INDICADORES COM METAS - Objetivo 15 (PROAD e DGTI).xlsx]&lt;I15.4&gt;'!$C$25:$F$25</c:f>
              <c:numCache>
                <c:formatCode>0.00%</c:formatCode>
                <c:ptCount val="4"/>
                <c:pt idx="0">
                  <c:v>0.38</c:v>
                </c:pt>
                <c:pt idx="1">
                  <c:v>0.38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'[FICHAS DE INDICADORES COM METAS - Objetivo 15 (PROAD e DGTI).xlsx]&lt;I15.4&gt;'!$B$26</c:f>
              <c:strCache>
                <c:ptCount val="1"/>
                <c:pt idx="0">
                  <c:v>Critério 2</c:v>
                </c:pt>
              </c:strCache>
            </c:strRef>
          </c:tx>
          <c:spPr>
            <a:solidFill>
              <a:srgbClr val="BE4B48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15 (PROAD e DGTI).xlsx]&lt;I15.4&gt;'!$C$24:$F$24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'[FICHAS DE INDICADORES COM METAS - Objetivo 15 (PROAD e DGTI).xlsx]&lt;I15.4&gt;'!$C$26:$F$26</c:f>
              <c:numCache>
                <c:formatCode>0.00%</c:formatCode>
                <c:ptCount val="4"/>
                <c:pt idx="0">
                  <c:v>0.81</c:v>
                </c:pt>
                <c:pt idx="1">
                  <c:v>0.81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'[FICHAS DE INDICADORES COM METAS - Objetivo 15 (PROAD e DGTI).xlsx]&lt;I15.4&gt;'!$B$27</c:f>
              <c:strCache>
                <c:ptCount val="1"/>
                <c:pt idx="0">
                  <c:v>Critério 3</c:v>
                </c:pt>
              </c:strCache>
            </c:strRef>
          </c:tx>
          <c:spPr>
            <a:solidFill>
              <a:srgbClr val="FF9900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15 (PROAD e DGTI).xlsx]&lt;I15.4&gt;'!$C$24:$F$24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'[FICHAS DE INDICADORES COM METAS - Objetivo 15 (PROAD e DGTI).xlsx]&lt;I15.4&gt;'!$C$27:$F$27</c:f>
              <c:numCache>
                <c:formatCode>0.00%</c:formatCode>
                <c:ptCount val="4"/>
                <c:pt idx="0">
                  <c:v>0.83</c:v>
                </c:pt>
                <c:pt idx="1">
                  <c:v>0.85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'[FICHAS DE INDICADORES COM METAS - Objetivo 15 (PROAD e DGTI).xlsx]&lt;I15.4&gt;'!$B$28</c:f>
              <c:strCache>
                <c:ptCount val="1"/>
                <c:pt idx="0">
                  <c:v>Critério 4</c:v>
                </c:pt>
              </c:strCache>
            </c:strRef>
          </c:tx>
          <c:spPr>
            <a:solidFill>
              <a:srgbClr val="109618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15 (PROAD e DGTI).xlsx]&lt;I15.4&gt;'!$C$24:$F$24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'[FICHAS DE INDICADORES COM METAS - Objetivo 15 (PROAD e DGTI).xlsx]&lt;I15.4&gt;'!$C$28:$F$28</c:f>
              <c:numCache>
                <c:formatCode>0.00%</c:formatCode>
                <c:ptCount val="4"/>
                <c:pt idx="0">
                  <c:v>0.96</c:v>
                </c:pt>
                <c:pt idx="1">
                  <c:v>0.97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'[FICHAS DE INDICADORES COM METAS - Objetivo 15 (PROAD e DGTI).xlsx]&lt;I15.4&gt;'!$B$29</c:f>
              <c:strCache>
                <c:ptCount val="1"/>
                <c:pt idx="0">
                  <c:v>Critério 5</c:v>
                </c:pt>
              </c:strCache>
            </c:strRef>
          </c:tx>
          <c:spPr>
            <a:solidFill>
              <a:srgbClr val="990099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15 (PROAD e DGTI).xlsx]&lt;I15.4&gt;'!$C$24:$F$24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'[FICHAS DE INDICADORES COM METAS - Objetivo 15 (PROAD e DGTI).xlsx]&lt;I15.4&gt;'!$C$29:$F$29</c:f>
              <c:numCache>
                <c:formatCode>0.00%</c:formatCode>
                <c:ptCount val="4"/>
                <c:pt idx="0">
                  <c:v>0.63</c:v>
                </c:pt>
                <c:pt idx="1">
                  <c:v>0.62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'[FICHAS DE INDICADORES COM METAS - Objetivo 15 (PROAD e DGTI).xlsx]&lt;I15.4&gt;'!$B$30</c:f>
              <c:strCache>
                <c:ptCount val="1"/>
                <c:pt idx="0">
                  <c:v>Critério 6</c:v>
                </c:pt>
              </c:strCache>
            </c:strRef>
          </c:tx>
          <c:spPr>
            <a:solidFill>
              <a:srgbClr val="0099C6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15 (PROAD e DGTI).xlsx]&lt;I15.4&gt;'!$C$24:$F$24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'[FICHAS DE INDICADORES COM METAS - Objetivo 15 (PROAD e DGTI).xlsx]&lt;I15.4&gt;'!$C$30:$F$30</c:f>
              <c:numCache>
                <c:formatCode>0.00%</c:formatCode>
                <c:ptCount val="4"/>
                <c:pt idx="0">
                  <c:v>0.82</c:v>
                </c:pt>
                <c:pt idx="1">
                  <c:v>0.82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6"/>
          <c:order val="6"/>
          <c:tx>
            <c:strRef>
              <c:f>'[FICHAS DE INDICADORES COM METAS - Objetivo 15 (PROAD e DGTI).xlsx]&lt;I15.4&gt;'!$B$31</c:f>
              <c:strCache>
                <c:ptCount val="1"/>
                <c:pt idx="0">
                  <c:v>Critério 7</c:v>
                </c:pt>
              </c:strCache>
            </c:strRef>
          </c:tx>
          <c:spPr>
            <a:solidFill>
              <a:srgbClr val="DD4477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15 (PROAD e DGTI).xlsx]&lt;I15.4&gt;'!$C$24:$F$24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'[FICHAS DE INDICADORES COM METAS - Objetivo 15 (PROAD e DGTI).xlsx]&lt;I15.4&gt;'!$C$31:$F$31</c:f>
              <c:numCache>
                <c:formatCode>0.00%</c:formatCode>
                <c:ptCount val="4"/>
                <c:pt idx="0">
                  <c:v>0.12</c:v>
                </c:pt>
                <c:pt idx="1">
                  <c:v>0.12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7"/>
          <c:order val="7"/>
          <c:tx>
            <c:strRef>
              <c:f>'[FICHAS DE INDICADORES COM METAS - Objetivo 15 (PROAD e DGTI).xlsx]&lt;I15.4&gt;'!$B$32</c:f>
              <c:strCache>
                <c:ptCount val="1"/>
                <c:pt idx="0">
                  <c:v>Critério 8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'[FICHAS DE INDICADORES COM METAS - Objetivo 15 (PROAD e DGTI).xlsx]&lt;I15.4&gt;'!$C$24:$F$24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'[FICHAS DE INDICADORES COM METAS - Objetivo 15 (PROAD e DGTI).xlsx]&lt;I15.4&gt;'!$C$32:$F$32</c:f>
              <c:numCache>
                <c:formatCode>0.00%</c:formatCode>
                <c:ptCount val="4"/>
                <c:pt idx="0">
                  <c:v>0.68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623680"/>
        <c:axId val="205625216"/>
      </c:barChart>
      <c:catAx>
        <c:axId val="205623680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5625216"/>
        <c:crosses val="autoZero"/>
        <c:auto val="1"/>
        <c:lblAlgn val="ctr"/>
        <c:lblOffset val="100"/>
        <c:noMultiLvlLbl val="1"/>
      </c:catAx>
      <c:valAx>
        <c:axId val="2056252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5623680"/>
        <c:crosses val="autoZero"/>
        <c:crossBetween val="between"/>
      </c:valAx>
      <c:spPr>
        <a:solidFill>
          <a:srgbClr val="FFFFFF">
            <a:alpha val="0"/>
          </a:srgbClr>
        </a:solidFill>
      </c:spPr>
    </c:plotArea>
    <c:legend>
      <c:legendPos val="r"/>
      <c:overlay val="0"/>
    </c:legend>
    <c:plotVisOnly val="1"/>
    <c:dispBlanksAs val="zero"/>
    <c:showDLblsOverMax val="1"/>
  </c:chart>
  <c:spPr>
    <a:solidFill>
      <a:schemeClr val="bg1">
        <a:alpha val="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 sz="1800" b="1" i="0" u="none" strike="noStrike" baseline="0">
                <a:effectLst/>
              </a:rPr>
              <a:t>Gráfico de tarefas atrasadas - </a:t>
            </a:r>
            <a:r>
              <a:rPr lang="pt-BR" sz="1800" b="1" i="1" u="none" strike="noStrike" baseline="0">
                <a:effectLst/>
              </a:rPr>
              <a:t>Campi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Monitor_Controle!$J$3</c:f>
              <c:strCache>
                <c:ptCount val="1"/>
                <c:pt idx="0">
                  <c:v>Atrasadas</c:v>
                </c:pt>
              </c:strCache>
            </c:strRef>
          </c:tx>
          <c:spPr>
            <a:solidFill>
              <a:schemeClr val="accent4">
                <a:lumMod val="75000"/>
                <a:alpha val="84706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1EA-4F42-AC6D-7082C91CFFE0}"/>
              </c:ext>
            </c:extLst>
          </c:dPt>
          <c:dLbls>
            <c:dLbl>
              <c:idx val="3"/>
              <c:layout>
                <c:manualLayout>
                  <c:x val="-1.4138439143037437E-3"/>
                  <c:y val="-2.877944247842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EA-4F42-AC6D-7082C91CF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Monitor_Controle!$K$7:$K$15</c:f>
              <c:numCache>
                <c:formatCode>0%</c:formatCode>
                <c:ptCount val="9"/>
                <c:pt idx="0">
                  <c:v>4.9382716049382713E-2</c:v>
                </c:pt>
                <c:pt idx="1">
                  <c:v>1.2048192771084338E-2</c:v>
                </c:pt>
                <c:pt idx="2">
                  <c:v>2.1176470588235293E-2</c:v>
                </c:pt>
                <c:pt idx="3">
                  <c:v>1.4251781472684086E-2</c:v>
                </c:pt>
                <c:pt idx="4">
                  <c:v>2.5104602510460251E-2</c:v>
                </c:pt>
                <c:pt idx="5">
                  <c:v>0.13285714285714287</c:v>
                </c:pt>
                <c:pt idx="6">
                  <c:v>0.27860696517412936</c:v>
                </c:pt>
                <c:pt idx="7">
                  <c:v>1.3698630136986301E-2</c:v>
                </c:pt>
                <c:pt idx="8">
                  <c:v>0.17708333333333334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DE-49BF-B3F0-543E53525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83622144"/>
        <c:axId val="84738048"/>
        <c:axId val="0"/>
      </c:bar3DChart>
      <c:catAx>
        <c:axId val="83622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84738048"/>
        <c:crosses val="autoZero"/>
        <c:auto val="1"/>
        <c:lblAlgn val="ctr"/>
        <c:lblOffset val="100"/>
        <c:noMultiLvlLbl val="0"/>
      </c:catAx>
      <c:valAx>
        <c:axId val="8473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8362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97000">
          <a:schemeClr val="tx1">
            <a:lumMod val="65000"/>
            <a:lumOff val="35000"/>
          </a:schemeClr>
        </a:gs>
        <a:gs pos="0">
          <a:srgbClr val="E6E6E6"/>
        </a:gs>
        <a:gs pos="100000">
          <a:srgbClr val="7D8496"/>
        </a:gs>
        <a:gs pos="0">
          <a:schemeClr val="tx1">
            <a:lumMod val="65000"/>
            <a:lumOff val="35000"/>
          </a:schemeClr>
        </a:gs>
        <a:gs pos="100000">
          <a:srgbClr val="7D8496"/>
        </a:gs>
        <a:gs pos="100000">
          <a:srgbClr val="E6E6E6"/>
        </a:gs>
      </a:gsLst>
      <a:path path="circle">
        <a:fillToRect l="100000" t="100000"/>
      </a:path>
      <a:tileRect r="-100000" b="-100000"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 dirty="0"/>
              <a:t>Tarefas </a:t>
            </a:r>
            <a:r>
              <a:rPr lang="pt-BR" sz="2000" dirty="0" smtClean="0"/>
              <a:t>para atualizar</a:t>
            </a:r>
            <a:endParaRPr lang="pt-BR" sz="2000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Monitor_Controle!$O$21</c:f>
              <c:strCache>
                <c:ptCount val="1"/>
                <c:pt idx="0">
                  <c:v>Necessitam atualizar (%)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Lbls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Monitor_Controle!$O$22:$O$33</c:f>
              <c:numCache>
                <c:formatCode>0%</c:formatCode>
                <c:ptCount val="11"/>
                <c:pt idx="0">
                  <c:v>0.7567567567567568</c:v>
                </c:pt>
                <c:pt idx="1">
                  <c:v>0.11764705882352941</c:v>
                </c:pt>
                <c:pt idx="2">
                  <c:v>0.42105263157894735</c:v>
                </c:pt>
                <c:pt idx="3">
                  <c:v>0.85</c:v>
                </c:pt>
                <c:pt idx="4">
                  <c:v>1</c:v>
                </c:pt>
                <c:pt idx="5">
                  <c:v>1.1627906976744186E-2</c:v>
                </c:pt>
                <c:pt idx="6">
                  <c:v>0.25641025641025639</c:v>
                </c:pt>
                <c:pt idx="7">
                  <c:v>9.0909090909090905E-3</c:v>
                </c:pt>
                <c:pt idx="8">
                  <c:v>0.42675159235668791</c:v>
                </c:pt>
                <c:pt idx="9">
                  <c:v>0.13025210084033614</c:v>
                </c:pt>
                <c:pt idx="10">
                  <c:v>0.68666666666666665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2753280"/>
        <c:axId val="2754432"/>
        <c:axId val="0"/>
      </c:bar3DChart>
      <c:catAx>
        <c:axId val="27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4432"/>
        <c:crosses val="autoZero"/>
        <c:auto val="1"/>
        <c:lblAlgn val="ctr"/>
        <c:lblOffset val="100"/>
        <c:noMultiLvlLbl val="0"/>
      </c:catAx>
      <c:valAx>
        <c:axId val="275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/>
              <a:t>Tarefas que necessitam de</a:t>
            </a:r>
            <a:r>
              <a:rPr lang="pt-BR" sz="2000" baseline="0"/>
              <a:t> atualização</a:t>
            </a:r>
            <a:endParaRPr lang="pt-BR" sz="20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76686260979744E-2"/>
          <c:y val="0.12335085467665041"/>
          <c:w val="0.92822331373902023"/>
          <c:h val="0.781714181747727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Monitor_Controle!$O$3</c:f>
              <c:strCache>
                <c:ptCount val="1"/>
                <c:pt idx="0">
                  <c:v>Necessitam atualizar (%)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Lbls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Monitor_Controle!$O$7:$O$15</c:f>
              <c:numCache>
                <c:formatCode>0.0%</c:formatCode>
                <c:ptCount val="9"/>
                <c:pt idx="0">
                  <c:v>0.82098765432098764</c:v>
                </c:pt>
                <c:pt idx="1">
                  <c:v>0.28915662650602408</c:v>
                </c:pt>
                <c:pt idx="2">
                  <c:v>0.19294117647058823</c:v>
                </c:pt>
                <c:pt idx="3">
                  <c:v>0.29216152019002373</c:v>
                </c:pt>
                <c:pt idx="4">
                  <c:v>0.61087866108786615</c:v>
                </c:pt>
                <c:pt idx="5">
                  <c:v>0.36142857142857143</c:v>
                </c:pt>
                <c:pt idx="6">
                  <c:v>0.69651741293532343</c:v>
                </c:pt>
                <c:pt idx="7">
                  <c:v>0.62557077625570778</c:v>
                </c:pt>
                <c:pt idx="8">
                  <c:v>0.40625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133235456"/>
        <c:axId val="82911232"/>
        <c:axId val="0"/>
      </c:bar3DChart>
      <c:catAx>
        <c:axId val="1332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911232"/>
        <c:crosses val="autoZero"/>
        <c:auto val="1"/>
        <c:lblAlgn val="ctr"/>
        <c:lblOffset val="100"/>
        <c:noMultiLvlLbl val="0"/>
      </c:catAx>
      <c:valAx>
        <c:axId val="8291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323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/>
              <a:t>Tarefas</a:t>
            </a:r>
            <a:r>
              <a:rPr lang="pt-BR" sz="2000" baseline="0"/>
              <a:t> em execução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Monitor_Controle!$F$21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Lbls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Monitor_Controle!$A$22:$A$33</c:f>
              <c:strCache>
                <c:ptCount val="11"/>
                <c:pt idx="0">
                  <c:v>ARINT</c:v>
                </c:pt>
                <c:pt idx="1">
                  <c:v>ASCOM</c:v>
                </c:pt>
                <c:pt idx="2">
                  <c:v>CGAB</c:v>
                </c:pt>
                <c:pt idx="3">
                  <c:v>COPEX</c:v>
                </c:pt>
                <c:pt idx="4">
                  <c:v>DEAD</c:v>
                </c:pt>
                <c:pt idx="5">
                  <c:v>DGP</c:v>
                </c:pt>
                <c:pt idx="6">
                  <c:v>PROAD</c:v>
                </c:pt>
                <c:pt idx="7">
                  <c:v>PRODIN</c:v>
                </c:pt>
                <c:pt idx="8">
                  <c:v>PROEN</c:v>
                </c:pt>
                <c:pt idx="9">
                  <c:v>PROEX</c:v>
                </c:pt>
                <c:pt idx="10">
                  <c:v>PROPESP</c:v>
                </c:pt>
              </c:strCache>
            </c:strRef>
          </c:cat>
          <c:val>
            <c:numRef>
              <c:f>Monitor_Controle!$F$22:$F$33</c:f>
              <c:numCache>
                <c:formatCode>_-* #,##0_-;\-* #,##0_-;_-* "-"??_-;_-@_-</c:formatCode>
                <c:ptCount val="11"/>
                <c:pt idx="0">
                  <c:v>8</c:v>
                </c:pt>
                <c:pt idx="1">
                  <c:v>25</c:v>
                </c:pt>
                <c:pt idx="2">
                  <c:v>38</c:v>
                </c:pt>
                <c:pt idx="3">
                  <c:v>9</c:v>
                </c:pt>
                <c:pt idx="4">
                  <c:v>4</c:v>
                </c:pt>
                <c:pt idx="5">
                  <c:v>86</c:v>
                </c:pt>
                <c:pt idx="6">
                  <c:v>24</c:v>
                </c:pt>
                <c:pt idx="7">
                  <c:v>107</c:v>
                </c:pt>
                <c:pt idx="8">
                  <c:v>113</c:v>
                </c:pt>
                <c:pt idx="9">
                  <c:v>62</c:v>
                </c:pt>
                <c:pt idx="1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82938496"/>
        <c:axId val="84813696"/>
        <c:axId val="0"/>
      </c:bar3DChart>
      <c:catAx>
        <c:axId val="8293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13696"/>
        <c:crosses val="autoZero"/>
        <c:auto val="1"/>
        <c:lblAlgn val="ctr"/>
        <c:lblOffset val="100"/>
        <c:noMultiLvlLbl val="0"/>
      </c:catAx>
      <c:valAx>
        <c:axId val="8481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93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 sz="2000"/>
              <a:t>Tarefas em execução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Monitor_Controle!$F$21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C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F7-41D1-BBE3-35ADAB815492}"/>
              </c:ext>
            </c:extLst>
          </c:dPt>
          <c:dLbls>
            <c:dLbl>
              <c:idx val="4"/>
              <c:layout>
                <c:manualLayout>
                  <c:x val="8.4705885491649299E-3"/>
                  <c:y val="-4.3169163717637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7-41D1-BBE3-35ADAB815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Monitor_Controle!$A$7:$A$15</c:f>
              <c:strCache>
                <c:ptCount val="9"/>
                <c:pt idx="0">
                  <c:v>Ariquemes</c:v>
                </c:pt>
                <c:pt idx="1">
                  <c:v>Cacoal</c:v>
                </c:pt>
                <c:pt idx="2">
                  <c:v>Colorado do Oeste</c:v>
                </c:pt>
                <c:pt idx="3">
                  <c:v>Guajará-Mirim</c:v>
                </c:pt>
                <c:pt idx="4">
                  <c:v>Jaru</c:v>
                </c:pt>
                <c:pt idx="5">
                  <c:v>Ji-Paraná</c:v>
                </c:pt>
                <c:pt idx="6">
                  <c:v>PVH Calama</c:v>
                </c:pt>
                <c:pt idx="7">
                  <c:v>PVH Zona Norte</c:v>
                </c:pt>
                <c:pt idx="8">
                  <c:v>Vilhena</c:v>
                </c:pt>
              </c:strCache>
            </c:strRef>
          </c:cat>
          <c:val>
            <c:numRef>
              <c:f>Monitor_Controle!$F$7:$F$15</c:f>
              <c:numCache>
                <c:formatCode>_-* #,##0_-;\-* #,##0_-;_-* "-"??_-;_-@_-</c:formatCode>
                <c:ptCount val="9"/>
                <c:pt idx="0">
                  <c:v>15</c:v>
                </c:pt>
                <c:pt idx="1">
                  <c:v>54</c:v>
                </c:pt>
                <c:pt idx="2">
                  <c:v>258</c:v>
                </c:pt>
                <c:pt idx="3">
                  <c:v>274</c:v>
                </c:pt>
                <c:pt idx="4">
                  <c:v>52</c:v>
                </c:pt>
                <c:pt idx="5">
                  <c:v>310</c:v>
                </c:pt>
                <c:pt idx="6">
                  <c:v>30</c:v>
                </c:pt>
                <c:pt idx="7">
                  <c:v>74</c:v>
                </c:pt>
                <c:pt idx="8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F7-41D1-BBE3-35ADAB815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84853504"/>
        <c:axId val="84869120"/>
        <c:axId val="0"/>
      </c:bar3DChart>
      <c:catAx>
        <c:axId val="848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69120"/>
        <c:crosses val="autoZero"/>
        <c:auto val="1"/>
        <c:lblAlgn val="ctr"/>
        <c:lblOffset val="100"/>
        <c:noMultiLvlLbl val="0"/>
      </c:catAx>
      <c:valAx>
        <c:axId val="8486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5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A7EBB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 b="1" i="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04 (DEAD).xlsx]&lt;I4.1&gt;'!$C$24:$M$24</c:f>
              <c:strCache>
                <c:ptCount val="11"/>
                <c:pt idx="0">
                  <c:v>1SEM/2017</c:v>
                </c:pt>
                <c:pt idx="1">
                  <c:v>2SEM/2017</c:v>
                </c:pt>
                <c:pt idx="2">
                  <c:v>1SEM/2018</c:v>
                </c:pt>
                <c:pt idx="3">
                  <c:v>2SEM/2018</c:v>
                </c:pt>
                <c:pt idx="4">
                  <c:v>1SEM/2019</c:v>
                </c:pt>
                <c:pt idx="5">
                  <c:v>2SEM/2019</c:v>
                </c:pt>
                <c:pt idx="6">
                  <c:v>1SEM/2020</c:v>
                </c:pt>
                <c:pt idx="7">
                  <c:v>2SEM/2020</c:v>
                </c:pt>
                <c:pt idx="8">
                  <c:v>1SEM/2021</c:v>
                </c:pt>
                <c:pt idx="9">
                  <c:v>2SEM/2021</c:v>
                </c:pt>
                <c:pt idx="10">
                  <c:v>1SEM/2022</c:v>
                </c:pt>
              </c:strCache>
            </c:strRef>
          </c:cat>
          <c:val>
            <c:numRef>
              <c:f>'[FICHAS DE INDICADORES COM METAS - Objetivo 04 (DEAD).xlsx]&lt;I4.1&gt;'!$C$27:$M$27</c:f>
              <c:numCache>
                <c:formatCode>0.00%</c:formatCode>
                <c:ptCount val="11"/>
                <c:pt idx="0">
                  <c:v>0.7142857142857143</c:v>
                </c:pt>
                <c:pt idx="1">
                  <c:v>1.1428571428571428</c:v>
                </c:pt>
                <c:pt idx="2">
                  <c:v>1.5</c:v>
                </c:pt>
                <c:pt idx="3">
                  <c:v>1.25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spPr>
            <a:solidFill>
              <a:srgbClr val="BE4B48"/>
            </a:solidFill>
          </c:spPr>
          <c:invertIfNegative val="1"/>
          <c:dLbls>
            <c:txPr>
              <a:bodyPr rot="-5400000" vert="horz"/>
              <a:lstStyle/>
              <a:p>
                <a:pPr>
                  <a:defRPr b="1" i="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'[FICHAS DE INDICADORES COM METAS - Objetivo 04 (DEAD).xlsx]&lt;I4.1&gt;'!$C$24:$M$24</c:f>
              <c:strCache>
                <c:ptCount val="11"/>
                <c:pt idx="0">
                  <c:v>1SEM/2017</c:v>
                </c:pt>
                <c:pt idx="1">
                  <c:v>2SEM/2017</c:v>
                </c:pt>
                <c:pt idx="2">
                  <c:v>1SEM/2018</c:v>
                </c:pt>
                <c:pt idx="3">
                  <c:v>2SEM/2018</c:v>
                </c:pt>
                <c:pt idx="4">
                  <c:v>1SEM/2019</c:v>
                </c:pt>
                <c:pt idx="5">
                  <c:v>2SEM/2019</c:v>
                </c:pt>
                <c:pt idx="6">
                  <c:v>1SEM/2020</c:v>
                </c:pt>
                <c:pt idx="7">
                  <c:v>2SEM/2020</c:v>
                </c:pt>
                <c:pt idx="8">
                  <c:v>1SEM/2021</c:v>
                </c:pt>
                <c:pt idx="9">
                  <c:v>2SEM/2021</c:v>
                </c:pt>
                <c:pt idx="10">
                  <c:v>1SEM/2022</c:v>
                </c:pt>
              </c:strCache>
            </c:strRef>
          </c:cat>
          <c:val>
            <c:numRef>
              <c:f>'[FICHAS DE INDICADORES COM METAS - Objetivo 04 (DEAD).xlsx]&lt;I4.1&gt;'!$C$28:$M$28</c:f>
              <c:numCache>
                <c:formatCode>0.00%</c:formatCode>
                <c:ptCount val="11"/>
                <c:pt idx="0">
                  <c:v>0.7</c:v>
                </c:pt>
                <c:pt idx="1">
                  <c:v>0.7</c:v>
                </c:pt>
                <c:pt idx="2">
                  <c:v>0.75</c:v>
                </c:pt>
                <c:pt idx="3">
                  <c:v>0.75</c:v>
                </c:pt>
                <c:pt idx="4">
                  <c:v>0.8</c:v>
                </c:pt>
                <c:pt idx="5">
                  <c:v>0.8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73472"/>
        <c:axId val="200875008"/>
      </c:barChart>
      <c:catAx>
        <c:axId val="200873472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 b="0"/>
            </a:pPr>
            <a:endParaRPr lang="pt-BR"/>
          </a:p>
        </c:txPr>
        <c:crossAx val="200875008"/>
        <c:crosses val="autoZero"/>
        <c:auto val="1"/>
        <c:lblAlgn val="ctr"/>
        <c:lblOffset val="100"/>
        <c:noMultiLvlLbl val="1"/>
      </c:catAx>
      <c:valAx>
        <c:axId val="200875008"/>
        <c:scaling>
          <c:orientation val="minMax"/>
          <c:max val="2"/>
        </c:scaling>
        <c:delete val="0"/>
        <c:axPos val="l"/>
        <c:majorGridlines>
          <c:spPr>
            <a:ln>
              <a:solidFill>
                <a:srgbClr val="878787"/>
              </a:solidFill>
            </a:ln>
          </c:spPr>
        </c:majorGridlines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pt-BR"/>
          </a:p>
        </c:txPr>
        <c:crossAx val="20087347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67A0A-B9D4-4104-A8D5-51B604030751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A41B4-47A4-4728-83BA-BFCEA5B5E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65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77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2918" y="1937130"/>
            <a:ext cx="867816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69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4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7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6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303858"/>
            <a:ext cx="9144000" cy="4554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07263" y="3354323"/>
            <a:ext cx="853440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91312" y="3343655"/>
            <a:ext cx="685800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07719" y="3354323"/>
            <a:ext cx="583692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922019" y="3354323"/>
            <a:ext cx="7936992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98120" y="4003547"/>
            <a:ext cx="268986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418588" y="4003547"/>
            <a:ext cx="2948940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898135" y="4003547"/>
            <a:ext cx="562356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98120" y="4514088"/>
            <a:ext cx="562356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62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110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283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58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874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544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52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981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199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937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10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576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94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96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6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195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26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89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17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38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7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26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8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74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2918" y="1937130"/>
            <a:ext cx="867816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44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942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45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82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303858"/>
            <a:ext cx="9144000" cy="4554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07263" y="3354323"/>
            <a:ext cx="853440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91312" y="3343655"/>
            <a:ext cx="685800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807719" y="3354323"/>
            <a:ext cx="583692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922019" y="3354323"/>
            <a:ext cx="7936992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98120" y="4003547"/>
            <a:ext cx="268986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418588" y="4003547"/>
            <a:ext cx="2948940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898135" y="4003547"/>
            <a:ext cx="562356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98120" y="4514088"/>
            <a:ext cx="562356" cy="789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28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34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4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1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3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08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63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1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751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94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4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44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67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27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87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0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3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4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8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372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549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62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9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80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39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31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97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04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00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1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6994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85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1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23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657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12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57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210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555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686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491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973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54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36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906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08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9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440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79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519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15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529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898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446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041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337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677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6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00B7-85A9-8C4F-8DCF-0C72EC00F26F}" type="datetimeFigureOut">
              <a:rPr lang="pt-BR" smtClean="0"/>
              <a:t>30/07/2019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389C-9EF5-6A4B-BA4B-8C664EA51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87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3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3707" y="438150"/>
            <a:ext cx="619658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969" y="2137994"/>
            <a:ext cx="8878061" cy="3943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3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kern="0"/>
              <a:pPr/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638032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6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3707" y="438150"/>
            <a:ext cx="619658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969" y="2137994"/>
            <a:ext cx="8878061" cy="3943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3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37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3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00B7-85A9-8C4F-8DCF-0C72EC00F26F}" type="datetimeFigureOut">
              <a:rPr lang="pt-B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30/07/2019</a:t>
            </a:fld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389C-9EF5-6A4B-BA4B-8C664EA51C2D}" type="slidenum">
              <a:rPr lang="pt-BR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2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hyperlink" Target="mailto:dplan@ifro.edu.br" TargetMode="External"/><Relationship Id="rId4" Type="http://schemas.openxmlformats.org/officeDocument/2006/relationships/hyperlink" Target="mailto:prodin@ifro.edu.b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triz%20de%20Estrutura&#231;&#227;o%20-%20Planejar%20para%20crecer.docx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9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7.xml"/><Relationship Id="rId5" Type="http://schemas.openxmlformats.org/officeDocument/2006/relationships/chart" Target="../charts/chart11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tos.ifro.edu.br/redmine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www.ifro.edu.br/planejamentoestrategico-n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3.png"/><Relationship Id="rId5" Type="http://schemas.openxmlformats.org/officeDocument/2006/relationships/hyperlink" Target="mailto:dplan@ifro.edu.br" TargetMode="External"/><Relationship Id="rId4" Type="http://schemas.openxmlformats.org/officeDocument/2006/relationships/hyperlink" Target="mailto:prodin@ifro.edu.br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chart" Target="../charts/chart12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43.png"/><Relationship Id="rId5" Type="http://schemas.openxmlformats.org/officeDocument/2006/relationships/chart" Target="../charts/chart13.xml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chart" Target="../charts/char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43.png"/><Relationship Id="rId4" Type="http://schemas.openxmlformats.org/officeDocument/2006/relationships/chart" Target="../charts/char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chart" Target="../charts/char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43.png"/><Relationship Id="rId4" Type="http://schemas.openxmlformats.org/officeDocument/2006/relationships/chart" Target="../charts/char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chart" Target="../charts/chart18.xml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chart" Target="../charts/chart19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chart" Target="../charts/chart20.xml"/><Relationship Id="rId4" Type="http://schemas.openxmlformats.org/officeDocument/2006/relationships/image" Target="../media/image5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chart" Target="../charts/chart21.xml"/><Relationship Id="rId4" Type="http://schemas.openxmlformats.org/officeDocument/2006/relationships/image" Target="../media/image5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chart" Target="../charts/chart2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43.png"/><Relationship Id="rId5" Type="http://schemas.openxmlformats.org/officeDocument/2006/relationships/chart" Target="../charts/chart23.xml"/><Relationship Id="rId4" Type="http://schemas.openxmlformats.org/officeDocument/2006/relationships/image" Target="../media/image5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chart" Target="../charts/chart24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43.png"/><Relationship Id="rId5" Type="http://schemas.openxmlformats.org/officeDocument/2006/relationships/chart" Target="../charts/chart25.xml"/><Relationship Id="rId4" Type="http://schemas.openxmlformats.org/officeDocument/2006/relationships/image" Target="../media/image5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43.pn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chart" Target="../charts/chart31.xml"/><Relationship Id="rId4" Type="http://schemas.openxmlformats.org/officeDocument/2006/relationships/image" Target="../media/image5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4" Type="http://schemas.openxmlformats.org/officeDocument/2006/relationships/chart" Target="../charts/chart3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59.png"/><Relationship Id="rId4" Type="http://schemas.openxmlformats.org/officeDocument/2006/relationships/image" Target="../media/image3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mailto:prodin@ifro.edu.br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61.emf"/><Relationship Id="rId4" Type="http://schemas.openxmlformats.org/officeDocument/2006/relationships/hyperlink" Target="mailto:dplan@ifro.edu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77223"/>
            <a:ext cx="7772400" cy="1445623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atin typeface="Carlito" panose="020F0502020204030204" pitchFamily="34" charset="0"/>
                <a:ea typeface="Open Sans Extrabold" charset="0"/>
                <a:cs typeface="Carlito" panose="020F0502020204030204" pitchFamily="34" charset="0"/>
              </a:rPr>
              <a:t>Plano Anual de Trabalho</a:t>
            </a:r>
            <a:br>
              <a:rPr lang="pt-BR" sz="4800" b="1" dirty="0" smtClean="0">
                <a:latin typeface="Carlito" panose="020F0502020204030204" pitchFamily="34" charset="0"/>
                <a:ea typeface="Open Sans Extrabold" charset="0"/>
                <a:cs typeface="Carlito" panose="020F0502020204030204" pitchFamily="34" charset="0"/>
              </a:rPr>
            </a:br>
            <a:r>
              <a:rPr lang="pt-BR" sz="4800" b="1" dirty="0" smtClean="0">
                <a:latin typeface="Carlito" panose="020F0502020204030204" pitchFamily="34" charset="0"/>
                <a:ea typeface="Open Sans Extrabold" charset="0"/>
                <a:cs typeface="Carlito" panose="020F0502020204030204" pitchFamily="34" charset="0"/>
              </a:rPr>
              <a:t>2019</a:t>
            </a:r>
            <a:endParaRPr lang="pt-BR" sz="4800" b="1" dirty="0">
              <a:latin typeface="Carlito" panose="020F0502020204030204" pitchFamily="34" charset="0"/>
              <a:ea typeface="Open Sans Extrabold" charset="0"/>
              <a:cs typeface="Carlito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827745"/>
            <a:ext cx="6858000" cy="618309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  <a:latin typeface="Carlito" panose="020F0502020204030204" pitchFamily="34" charset="0"/>
                <a:ea typeface="Open Sans Semibold" charset="0"/>
                <a:cs typeface="Carlito" panose="020F0502020204030204" pitchFamily="34" charset="0"/>
              </a:rPr>
              <a:t>Pró-reitoria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Carlito" panose="020F0502020204030204" pitchFamily="34" charset="0"/>
                <a:ea typeface="Open Sans Semibold" charset="0"/>
                <a:cs typeface="Carlito" panose="020F0502020204030204" pitchFamily="34" charset="0"/>
              </a:rPr>
              <a:t> de Desenvolvimento Institucional</a:t>
            </a:r>
          </a:p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Carlito" panose="020F0502020204030204" pitchFamily="34" charset="0"/>
                <a:ea typeface="Open Sans Semibold" charset="0"/>
                <a:cs typeface="Carlito" panose="020F0502020204030204" pitchFamily="34" charset="0"/>
              </a:rPr>
              <a:t>Diretoria de Planejamento</a:t>
            </a:r>
            <a:endParaRPr lang="pt-BR" b="1" dirty="0">
              <a:solidFill>
                <a:schemeClr val="accent6">
                  <a:lumMod val="50000"/>
                </a:schemeClr>
              </a:solidFill>
              <a:latin typeface="Carlito" panose="020F0502020204030204" pitchFamily="34" charset="0"/>
              <a:ea typeface="Open Sans Semibold" charset="0"/>
              <a:cs typeface="Carlito" panose="020F05020202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360023" y="4585518"/>
            <a:ext cx="4423954" cy="584390"/>
            <a:chOff x="2033451" y="1497874"/>
            <a:chExt cx="5077098" cy="67066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50" y="1497874"/>
              <a:ext cx="2562101" cy="670668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2033451" y="1907177"/>
              <a:ext cx="5077098" cy="0"/>
              <a:chOff x="2107474" y="1907177"/>
              <a:chExt cx="5077098" cy="0"/>
            </a:xfrm>
          </p:grpSpPr>
          <p:cxnSp>
            <p:nvCxnSpPr>
              <p:cNvPr id="6" name="Conector Reto 5"/>
              <p:cNvCxnSpPr/>
              <p:nvPr/>
            </p:nvCxnSpPr>
            <p:spPr>
              <a:xfrm>
                <a:off x="2107474" y="1907177"/>
                <a:ext cx="722812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>
                <a:off x="6461760" y="1907177"/>
                <a:ext cx="722812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19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7970" y="293298"/>
            <a:ext cx="8091577" cy="121623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rlito" panose="020F0502020204030204" pitchFamily="34" charset="0"/>
                <a:cs typeface="Carlito" panose="020F0502020204030204" pitchFamily="34" charset="0"/>
              </a:rPr>
              <a:t>Gráfico – tarefas para atualizar - </a:t>
            </a:r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Campi</a:t>
            </a:r>
            <a:endParaRPr lang="pt-BR" sz="4000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86653"/>
              </p:ext>
            </p:extLst>
          </p:nvPr>
        </p:nvGraphicFramePr>
        <p:xfrm>
          <a:off x="448573" y="1595887"/>
          <a:ext cx="8530026" cy="457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34839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5058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7970" y="293298"/>
            <a:ext cx="8091577" cy="121623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rlito" panose="020F0502020204030204" pitchFamily="34" charset="0"/>
                <a:cs typeface="Carlito" panose="020F0502020204030204" pitchFamily="34" charset="0"/>
              </a:rPr>
              <a:t>Gráfico – tarefas </a:t>
            </a:r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em execução - Reitoria</a:t>
            </a:r>
            <a:endParaRPr lang="pt-BR" sz="4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8573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</a:t>
            </a:r>
            <a:r>
              <a:rPr lang="pt-BR" sz="1050" dirty="0" err="1" smtClean="0"/>
              <a:t>Integ</a:t>
            </a:r>
            <a:r>
              <a:rPr lang="pt-BR" sz="1050" dirty="0" smtClean="0"/>
              <a:t>. Planejamento. Ultima coleta 05/03/2019</a:t>
            </a:r>
            <a:endParaRPr lang="pt-BR" sz="1050" dirty="0"/>
          </a:p>
        </p:txBody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52208"/>
              </p:ext>
            </p:extLst>
          </p:nvPr>
        </p:nvGraphicFramePr>
        <p:xfrm>
          <a:off x="448573" y="1509534"/>
          <a:ext cx="8428008" cy="468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1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7970" y="293298"/>
            <a:ext cx="8091577" cy="121623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rlito" panose="020F0502020204030204" pitchFamily="34" charset="0"/>
                <a:cs typeface="Carlito" panose="020F0502020204030204" pitchFamily="34" charset="0"/>
              </a:rPr>
              <a:t>Gráfico – tarefas </a:t>
            </a:r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em execução - Campi</a:t>
            </a:r>
            <a:endParaRPr lang="pt-BR" sz="4000" dirty="0"/>
          </a:p>
        </p:txBody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58719"/>
              </p:ext>
            </p:extLst>
          </p:nvPr>
        </p:nvGraphicFramePr>
        <p:xfrm>
          <a:off x="491043" y="1509534"/>
          <a:ext cx="8376911" cy="47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34839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9666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9388" y="1609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dos resultados obtidos por setores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63540" y="6347445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Sistema Integrado de Planejamento. </a:t>
            </a:r>
            <a:endParaRPr lang="pt-BR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0" y="1457776"/>
            <a:ext cx="7618395" cy="474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3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640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dos resultados obtidos por Campus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5984" y="636037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Sistema Integrado de Planejamento</a:t>
            </a:r>
            <a:endParaRPr lang="pt-BR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4" y="1245288"/>
            <a:ext cx="7991894" cy="497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5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27032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consolidado dos resultados da Reitoria</a:t>
            </a:r>
            <a:endParaRPr lang="pt-BR" sz="32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08030" y="6347445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</a:t>
            </a:r>
            <a:r>
              <a:rPr lang="pt-BR" sz="1050" dirty="0" err="1" smtClean="0"/>
              <a:t>Integ</a:t>
            </a:r>
            <a:r>
              <a:rPr lang="pt-BR" sz="1050" dirty="0" smtClean="0"/>
              <a:t>. Planejamento. </a:t>
            </a:r>
            <a:endParaRPr lang="pt-BR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10" y="1595886"/>
            <a:ext cx="7537740" cy="469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27032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consolidado dos resultados dos Campi</a:t>
            </a:r>
            <a:endParaRPr lang="pt-BR" sz="32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08030" y="6347445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</a:t>
            </a:r>
            <a:r>
              <a:rPr lang="pt-BR" sz="1050" dirty="0" err="1" smtClean="0"/>
              <a:t>Integ</a:t>
            </a:r>
            <a:r>
              <a:rPr lang="pt-BR" sz="1050" dirty="0" smtClean="0"/>
              <a:t>. Planejamento. </a:t>
            </a:r>
            <a:endParaRPr lang="pt-BR" sz="105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595886"/>
            <a:ext cx="7461848" cy="464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dos resultados do IFRO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48265" y="6343184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</a:t>
            </a:r>
            <a:r>
              <a:rPr lang="pt-BR" sz="1050" dirty="0" err="1" smtClean="0"/>
              <a:t>Integ</a:t>
            </a:r>
            <a:r>
              <a:rPr lang="pt-BR" sz="1050" dirty="0" smtClean="0"/>
              <a:t>. Planejamento. Ultima coleta 05/03/2019</a:t>
            </a:r>
            <a:endParaRPr lang="pt-BR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4" y="1452077"/>
            <a:ext cx="8012393" cy="476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3444"/>
            <a:ext cx="1802011" cy="200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25568" y="3517290"/>
            <a:ext cx="8492864" cy="101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959"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endParaRPr sz="2800" b="1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327884" y="2872597"/>
            <a:ext cx="8348572" cy="25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charset="0"/>
              <a:ea typeface="Open Sans" charset="0"/>
              <a:cs typeface="Open Sans" charset="0"/>
            </a:endParaRPr>
          </a:p>
          <a:p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charset="0"/>
              <a:ea typeface="Open Sans" charset="0"/>
              <a:cs typeface="Open Sans" charset="0"/>
            </a:endParaRPr>
          </a:p>
          <a:p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charset="0"/>
              <a:ea typeface="Open Sans" charset="0"/>
              <a:cs typeface="Open Sans" charset="0"/>
            </a:endParaRPr>
          </a:p>
          <a:p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charset="0"/>
              <a:ea typeface="Open Sans" charset="0"/>
              <a:cs typeface="Open Sans" charset="0"/>
            </a:endParaRPr>
          </a:p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Pró-Reitoria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de Desenvolvimento Institucional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 Diretoria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de planejamento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 prodin@ifro.edu.br</a:t>
            </a:r>
            <a:r>
              <a:rPr lang="pt-BR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/ (69) 2182-9615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5"/>
              </a:rPr>
              <a:t> dplan@ifro.edu.br</a:t>
            </a:r>
            <a:endParaRPr lang="pt-BR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552" y="370271"/>
            <a:ext cx="1499559" cy="17884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Shape 120"/>
          <p:cNvCxnSpPr/>
          <p:nvPr/>
        </p:nvCxnSpPr>
        <p:spPr>
          <a:xfrm rot="10800000" flipH="1">
            <a:off x="323529" y="3429000"/>
            <a:ext cx="4354" cy="2869474"/>
          </a:xfrm>
          <a:prstGeom prst="straightConnector1">
            <a:avLst/>
          </a:prstGeom>
          <a:noFill/>
          <a:ln w="635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2269609-BCDE-4957-8508-49E9A76833AB}"/>
              </a:ext>
            </a:extLst>
          </p:cNvPr>
          <p:cNvSpPr/>
          <p:nvPr/>
        </p:nvSpPr>
        <p:spPr>
          <a:xfrm>
            <a:off x="2039111" y="2313588"/>
            <a:ext cx="4909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4400" dirty="0" smtClean="0">
                <a:solidFill>
                  <a:prstClr val="black"/>
                </a:solidFill>
                <a:ea typeface="+mj-ea"/>
                <a:cs typeface="Arial"/>
                <a:sym typeface="Arial"/>
              </a:rPr>
              <a:t>Obrigado!</a:t>
            </a:r>
            <a:endParaRPr lang="pt-BR" kern="0" dirty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07504" y="1700809"/>
            <a:ext cx="90010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 ExtraBold"/>
              <a:buNone/>
            </a:pPr>
            <a:r>
              <a:rPr lang="pt-BR" sz="5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PORTFÓLIO DE PROJETOS </a:t>
            </a:r>
            <a:endParaRPr sz="5400" b="1" i="0" u="none" strike="noStrike" cap="non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143000" y="3222171"/>
            <a:ext cx="6858000" cy="61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</a:pPr>
            <a:r>
              <a:rPr lang="pt-BR" sz="2400" b="1" i="0" u="none" strike="noStrike" cap="none" dirty="0" smtClean="0">
                <a:solidFill>
                  <a:srgbClr val="75707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2019 - 1º Trimestre</a:t>
            </a:r>
            <a:endParaRPr sz="2400" b="1" i="0" u="none" strike="noStrike" cap="none" dirty="0">
              <a:solidFill>
                <a:srgbClr val="75707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2360023" y="3979944"/>
            <a:ext cx="4423954" cy="745200"/>
            <a:chOff x="2033451" y="1497874"/>
            <a:chExt cx="5077098" cy="670668"/>
          </a:xfrm>
        </p:grpSpPr>
        <p:pic>
          <p:nvPicPr>
            <p:cNvPr id="87" name="Google Shape;87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90950" y="1497874"/>
              <a:ext cx="2562101" cy="6706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" name="Google Shape;88;p13"/>
            <p:cNvGrpSpPr/>
            <p:nvPr/>
          </p:nvGrpSpPr>
          <p:grpSpPr>
            <a:xfrm>
              <a:off x="2033451" y="1907177"/>
              <a:ext cx="5077098" cy="0"/>
              <a:chOff x="2107474" y="1907177"/>
              <a:chExt cx="5077098" cy="0"/>
            </a:xfrm>
          </p:grpSpPr>
          <p:cxnSp>
            <p:nvCxnSpPr>
              <p:cNvPr id="89" name="Google Shape;89;p13"/>
              <p:cNvCxnSpPr/>
              <p:nvPr/>
            </p:nvCxnSpPr>
            <p:spPr>
              <a:xfrm>
                <a:off x="2107474" y="1907177"/>
                <a:ext cx="722812" cy="0"/>
              </a:xfrm>
              <a:prstGeom prst="straightConnector1">
                <a:avLst/>
              </a:prstGeom>
              <a:noFill/>
              <a:ln w="50800" cap="flat" cmpd="sng">
                <a:solidFill>
                  <a:srgbClr val="75707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" name="Google Shape;90;p13"/>
              <p:cNvCxnSpPr/>
              <p:nvPr/>
            </p:nvCxnSpPr>
            <p:spPr>
              <a:xfrm>
                <a:off x="6461760" y="1907177"/>
                <a:ext cx="722812" cy="0"/>
              </a:xfrm>
              <a:prstGeom prst="straightConnector1">
                <a:avLst/>
              </a:prstGeom>
              <a:noFill/>
              <a:ln w="50800" cap="flat" cmpd="sng">
                <a:solidFill>
                  <a:srgbClr val="75707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653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1767840"/>
            <a:ext cx="7886700" cy="870858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Carlito" panose="020F0502020204030204" pitchFamily="34" charset="0"/>
                <a:ea typeface="Open Sans Extrabold" charset="0"/>
                <a:cs typeface="Carlito" panose="020F0502020204030204" pitchFamily="34" charset="0"/>
              </a:rPr>
              <a:t>Plano Anual de Trabalho - 2019</a:t>
            </a:r>
            <a:endParaRPr lang="pt-BR" b="1" dirty="0">
              <a:latin typeface="Carlito" panose="020F0502020204030204" pitchFamily="34" charset="0"/>
              <a:ea typeface="Open Sans Extrabold" charset="0"/>
              <a:cs typeface="Carlito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49" y="3044201"/>
            <a:ext cx="5349456" cy="9462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i="1" dirty="0" smtClean="0">
                <a:latin typeface="Carlito" panose="020F0502020204030204" pitchFamily="34" charset="0"/>
                <a:ea typeface="Open Sans" charset="0"/>
                <a:cs typeface="Carlito" panose="020F0502020204030204" pitchFamily="34" charset="0"/>
              </a:rPr>
              <a:t>Acompanhamento – </a:t>
            </a:r>
          </a:p>
          <a:p>
            <a:pPr marL="0" indent="0">
              <a:buNone/>
            </a:pPr>
            <a:r>
              <a:rPr lang="pt-BR" b="1" i="1" dirty="0" smtClean="0">
                <a:latin typeface="Carlito" panose="020F0502020204030204" pitchFamily="34" charset="0"/>
                <a:ea typeface="Open Sans" charset="0"/>
                <a:cs typeface="Carlito" panose="020F0502020204030204" pitchFamily="34" charset="0"/>
              </a:rPr>
              <a:t>1º Trimestre/2019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6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505097" y="1942012"/>
            <a:ext cx="0" cy="888275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21491" y="5846213"/>
            <a:ext cx="4744540" cy="94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800" i="1" dirty="0" smtClean="0">
                <a:latin typeface="Carlito" panose="020F0502020204030204" pitchFamily="34" charset="0"/>
                <a:ea typeface="Open Sans" charset="0"/>
                <a:cs typeface="Carlito" panose="020F0502020204030204" pitchFamily="34" charset="0"/>
              </a:rPr>
              <a:t>DPLAN/PRODIN</a:t>
            </a:r>
          </a:p>
        </p:txBody>
      </p:sp>
    </p:spTree>
    <p:extLst>
      <p:ext uri="{BB962C8B-B14F-4D97-AF65-F5344CB8AC3E}">
        <p14:creationId xmlns:p14="http://schemas.microsoft.com/office/powerpoint/2010/main" val="13123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9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1193026"/>
            <a:ext cx="8547340" cy="14353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467544" y="1268760"/>
            <a:ext cx="8352928" cy="53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Font typeface="Arial"/>
              <a:buNone/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 marL="50800" indent="0">
              <a:buClr>
                <a:srgbClr val="000000"/>
              </a:buClr>
              <a:buFont typeface="Arial"/>
              <a:buNone/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  <a:defRPr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defRPr/>
            </a:pPr>
            <a:r>
              <a:rPr lang="pt-BR" kern="0" dirty="0" smtClean="0">
                <a:solidFill>
                  <a:srgbClr val="000000"/>
                </a:solidFill>
              </a:rPr>
              <a:t>Orçamento Transparente - Contribuição direta- PROAD</a:t>
            </a:r>
          </a:p>
          <a:p>
            <a:pPr>
              <a:buClr>
                <a:srgbClr val="000000"/>
              </a:buClr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  <a:defRPr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  <a:defRPr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0" name="Google Shape;152;p19"/>
          <p:cNvCxnSpPr/>
          <p:nvPr/>
        </p:nvCxnSpPr>
        <p:spPr>
          <a:xfrm flipH="1">
            <a:off x="683624" y="1844822"/>
            <a:ext cx="5904600" cy="864000"/>
          </a:xfrm>
          <a:prstGeom prst="bentConnector3">
            <a:avLst>
              <a:gd name="adj1" fmla="val 100068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7068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1193026"/>
            <a:ext cx="8547340" cy="14353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467544" y="1268760"/>
            <a:ext cx="8352928" cy="53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marL="50800" indent="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>
              <a:buClr>
                <a:prstClr val="black"/>
              </a:buClr>
            </a:pPr>
            <a:r>
              <a:rPr lang="pt-BR" kern="0" dirty="0" smtClean="0">
                <a:solidFill>
                  <a:prstClr val="black"/>
                </a:solidFill>
              </a:rPr>
              <a:t>Planejar para Crescer - Contribuição direta- PROAD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 smtClean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r>
              <a:rPr lang="pt-BR" kern="0" dirty="0" smtClean="0">
                <a:solidFill>
                  <a:prstClr val="black"/>
                </a:solidFill>
              </a:rPr>
              <a:t>IFRO para todos - Contribuição direta – PROAD</a:t>
            </a:r>
          </a:p>
          <a:p>
            <a:pPr>
              <a:buClr>
                <a:prstClr val="black"/>
              </a:buClr>
            </a:pPr>
            <a:endParaRPr lang="pt-BR" kern="0" dirty="0" smtClean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r>
              <a:rPr lang="pt-BR" kern="0" dirty="0" smtClean="0">
                <a:solidFill>
                  <a:prstClr val="black"/>
                </a:solidFill>
              </a:rPr>
              <a:t>Modernização da Gestão Desenvolvimento do PDTI do IFRO - Contribuição direta – PRODIN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 smtClean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628651" y="1910719"/>
            <a:ext cx="3646468" cy="879981"/>
          </a:xfrm>
          <a:prstGeom prst="bentConnector3">
            <a:avLst>
              <a:gd name="adj1" fmla="val 100478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5062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1193026"/>
            <a:ext cx="8547340" cy="14353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467544" y="1268760"/>
            <a:ext cx="8352928" cy="53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marL="50800" indent="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 indent="-381000">
              <a:buClr>
                <a:prstClr val="black"/>
              </a:buClr>
              <a:buSzPts val="2400"/>
            </a:pPr>
            <a:r>
              <a:rPr lang="pt-BR" kern="0" dirty="0">
                <a:solidFill>
                  <a:prstClr val="black"/>
                </a:solidFill>
              </a:rPr>
              <a:t>Programa de Saúde e Segurança do Servidor - Contribuição direta - DGP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628651" y="1910722"/>
            <a:ext cx="2209552" cy="879977"/>
          </a:xfrm>
          <a:prstGeom prst="bentConnector3">
            <a:avLst>
              <a:gd name="adj1" fmla="val 99446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0533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1193026"/>
            <a:ext cx="8547340" cy="14353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467544" y="1268760"/>
            <a:ext cx="8352928" cy="533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marL="50800" indent="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 indent="-381000">
              <a:buClr>
                <a:prstClr val="black"/>
              </a:buClr>
              <a:buSzPts val="2400"/>
            </a:pPr>
            <a:r>
              <a:rPr lang="pt-BR" kern="0" dirty="0">
                <a:solidFill>
                  <a:prstClr val="black"/>
                </a:solidFill>
                <a:sym typeface="Open Sans"/>
              </a:rPr>
              <a:t>Programa de Qualificação, Capacitação e Valorização do Servidor</a:t>
            </a:r>
            <a:r>
              <a:rPr lang="pt-BR" kern="0" dirty="0">
                <a:solidFill>
                  <a:prstClr val="black"/>
                </a:solidFill>
              </a:rPr>
              <a:t> - Contribuição direta – DGP</a:t>
            </a:r>
          </a:p>
          <a:p>
            <a:pPr indent="-381000">
              <a:buClr>
                <a:prstClr val="black"/>
              </a:buClr>
              <a:buSzPts val="2400"/>
            </a:pPr>
            <a:r>
              <a:rPr lang="pt-BR" kern="0" dirty="0">
                <a:solidFill>
                  <a:prstClr val="black"/>
                </a:solidFill>
              </a:rPr>
              <a:t>Gestão por Competência - - Contribuição direta – DGP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5400000">
            <a:off x="468104" y="2071270"/>
            <a:ext cx="879977" cy="558881"/>
          </a:xfrm>
          <a:prstGeom prst="bentConnector3">
            <a:avLst>
              <a:gd name="adj1" fmla="val -3980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8309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124744"/>
            <a:ext cx="8976989" cy="26621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467544" y="3657599"/>
            <a:ext cx="8352928" cy="294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Política de Comunicação do IFRO - Contribuição Direta – ASCOM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628653" y="3194462"/>
            <a:ext cx="6460916" cy="1032378"/>
          </a:xfrm>
          <a:prstGeom prst="bentConnector3">
            <a:avLst>
              <a:gd name="adj1" fmla="val 99994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3971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124744"/>
            <a:ext cx="8976989" cy="26621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467544" y="3657599"/>
            <a:ext cx="8352928" cy="294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 lvl="1"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Política de Gestão de Riscos – Contribuição Direta – PRODIN</a:t>
            </a:r>
          </a:p>
          <a:p>
            <a:pPr lvl="1"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Implantação do Escritório de Gerenciamento de Projetos, Processos e Riscos  - Contribuição Direta – PRODIN</a:t>
            </a:r>
          </a:p>
          <a:p>
            <a:pPr lvl="1"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Gestão Documental do IFRO - Contribuição Direta – CGAB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1128156" y="3336966"/>
            <a:ext cx="3906984" cy="629392"/>
          </a:xfrm>
          <a:prstGeom prst="bentConnector3">
            <a:avLst>
              <a:gd name="adj1" fmla="val 100152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8985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124744"/>
            <a:ext cx="8976989" cy="26621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72007" y="3657599"/>
            <a:ext cx="8976989" cy="294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 marL="850900" lvl="1" indent="-342900"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Fortalecimento da Gestão – Plano Anual de Trabalho Contribuição Direta - PRODIN</a:t>
            </a:r>
          </a:p>
          <a:p>
            <a:pPr lvl="1"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Regulamentação do Observatório do IFRO - Contribuição Direta – PRODIN</a:t>
            </a:r>
          </a:p>
          <a:p>
            <a:pPr lvl="1"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Fortalecimento da Gestão – Atualização do PDI 2018 - 2022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748145" y="3336965"/>
            <a:ext cx="2434442" cy="688769"/>
          </a:xfrm>
          <a:prstGeom prst="bentConnector3">
            <a:avLst>
              <a:gd name="adj1" fmla="val 100732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1336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124744"/>
            <a:ext cx="8976989" cy="26621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534390" y="3657599"/>
            <a:ext cx="8427526" cy="294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Fortalecimento da Identidade Institucional - TV IFRO – Contribuição Direta – ASCOM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5400000">
            <a:off x="522515" y="3420093"/>
            <a:ext cx="831272" cy="380011"/>
          </a:xfrm>
          <a:prstGeom prst="bentConnector3">
            <a:avLst>
              <a:gd name="adj1" fmla="val -1428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7832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124744"/>
            <a:ext cx="8976989" cy="26621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534390" y="3657599"/>
            <a:ext cx="8427526" cy="294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 indent="-228600">
              <a:buClr>
                <a:prstClr val="black"/>
              </a:buClr>
              <a:buFont typeface="Arial"/>
              <a:buNone/>
            </a:pPr>
            <a:r>
              <a:rPr lang="pt-BR" kern="0" dirty="0">
                <a:solidFill>
                  <a:prstClr val="black"/>
                </a:solidFill>
              </a:rPr>
              <a:t>Sem Projeto Estratégico que contribua diretamente . 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748146" y="1793174"/>
            <a:ext cx="6626434" cy="2422568"/>
          </a:xfrm>
          <a:prstGeom prst="bentConnector3">
            <a:avLst>
              <a:gd name="adj1" fmla="val 100000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9245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rlito" panose="020F0502020204030204" pitchFamily="34" charset="0"/>
                <a:ea typeface="Open Sans" panose="020B0606030504020204" pitchFamily="34" charset="0"/>
                <a:cs typeface="Carlito" panose="020F050202020403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2" name="Retângulo 1"/>
          <p:cNvSpPr/>
          <p:nvPr/>
        </p:nvSpPr>
        <p:spPr>
          <a:xfrm>
            <a:off x="1839239" y="1973384"/>
            <a:ext cx="7021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Carlito" panose="020F0502020204030204" pitchFamily="34" charset="0"/>
                <a:cs typeface="Carlito" panose="020F0502020204030204" pitchFamily="34" charset="0"/>
              </a:rPr>
              <a:t>“</a:t>
            </a:r>
            <a:r>
              <a:rPr lang="pt-BR" i="1" dirty="0" smtClean="0">
                <a:latin typeface="Carlito" panose="020F0502020204030204" pitchFamily="34" charset="0"/>
                <a:cs typeface="Carlito" panose="020F0502020204030204" pitchFamily="34" charset="0"/>
              </a:rPr>
              <a:t>O </a:t>
            </a:r>
            <a:r>
              <a:rPr lang="pt-BR" i="1" dirty="0">
                <a:latin typeface="Carlito" panose="020F0502020204030204" pitchFamily="34" charset="0"/>
                <a:cs typeface="Carlito" panose="020F0502020204030204" pitchFamily="34" charset="0"/>
              </a:rPr>
              <a:t>monitoramento do Plano é essencial para que os dirigentes </a:t>
            </a:r>
            <a:r>
              <a:rPr lang="pt-BR" i="1" dirty="0" smtClean="0">
                <a:latin typeface="Carlito" panose="020F0502020204030204" pitchFamily="34" charset="0"/>
                <a:cs typeface="Carlito" panose="020F0502020204030204" pitchFamily="34" charset="0"/>
              </a:rPr>
              <a:t>da organização </a:t>
            </a:r>
            <a:r>
              <a:rPr lang="pt-BR" i="1" dirty="0">
                <a:latin typeface="Carlito" panose="020F0502020204030204" pitchFamily="34" charset="0"/>
                <a:cs typeface="Carlito" panose="020F0502020204030204" pitchFamily="34" charset="0"/>
              </a:rPr>
              <a:t>tenham </a:t>
            </a:r>
            <a:r>
              <a:rPr lang="pt-BR" i="1" dirty="0" smtClean="0">
                <a:latin typeface="Carlito" panose="020F0502020204030204" pitchFamily="34" charset="0"/>
                <a:cs typeface="Carlito" panose="020F0502020204030204" pitchFamily="34" charset="0"/>
              </a:rPr>
              <a:t>conhecimento sobre </a:t>
            </a:r>
            <a:r>
              <a:rPr lang="pt-BR" i="1" dirty="0">
                <a:latin typeface="Carlito" panose="020F0502020204030204" pitchFamily="34" charset="0"/>
                <a:cs typeface="Carlito" panose="020F0502020204030204" pitchFamily="34" charset="0"/>
              </a:rPr>
              <a:t>a forma como está evoluindo o processo e, assim, possam apreciar o resultado de sua ação </a:t>
            </a:r>
            <a:r>
              <a:rPr lang="pt-BR" i="1" dirty="0" smtClean="0">
                <a:latin typeface="Carlito" panose="020F0502020204030204" pitchFamily="34" charset="0"/>
                <a:cs typeface="Carlito" panose="020F0502020204030204" pitchFamily="34" charset="0"/>
              </a:rPr>
              <a:t>para ajustá-la</a:t>
            </a:r>
            <a:r>
              <a:rPr lang="pt-BR" i="1" dirty="0">
                <a:latin typeface="Carlito" panose="020F0502020204030204" pitchFamily="34" charset="0"/>
                <a:cs typeface="Carlito" panose="020F0502020204030204" pitchFamily="34" charset="0"/>
              </a:rPr>
              <a:t>, sempre que necessário</a:t>
            </a:r>
            <a:r>
              <a:rPr lang="pt-BR" dirty="0" smtClean="0">
                <a:latin typeface="Carlito" panose="020F0502020204030204" pitchFamily="34" charset="0"/>
                <a:cs typeface="Carlito" panose="020F0502020204030204" pitchFamily="34" charset="0"/>
              </a:rPr>
              <a:t>.”</a:t>
            </a:r>
          </a:p>
          <a:p>
            <a:pPr algn="just"/>
            <a:r>
              <a:rPr lang="pt-BR" sz="11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Fonte:</a:t>
            </a:r>
            <a:r>
              <a:rPr lang="pt-BR" sz="1100" dirty="0" smtClean="0">
                <a:latin typeface="Carlito" panose="020F0502020204030204" pitchFamily="34" charset="0"/>
                <a:cs typeface="Carlito" panose="020F0502020204030204" pitchFamily="34" charset="0"/>
              </a:rPr>
              <a:t> Plano Estratégico 2018-2022, pág. 79</a:t>
            </a:r>
            <a:r>
              <a:rPr lang="pt-BR" dirty="0" smtClean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</p:txBody>
      </p:sp>
      <p:pic>
        <p:nvPicPr>
          <p:cNvPr id="1026" name="Picture 2" descr="Resultado de imagem para acompanham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0" y="4111515"/>
            <a:ext cx="5556694" cy="18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pt-BR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Monitoramento do Plano</a:t>
            </a:r>
            <a:endParaRPr lang="pt-BR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74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124744"/>
            <a:ext cx="8976989" cy="26621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534390" y="3883231"/>
            <a:ext cx="8427526" cy="2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Fortalecimento dos </a:t>
            </a:r>
            <a:r>
              <a:rPr lang="pt-BR" kern="0" dirty="0" err="1">
                <a:solidFill>
                  <a:prstClr val="black"/>
                </a:solidFill>
              </a:rPr>
              <a:t>NAPNEs</a:t>
            </a:r>
            <a:r>
              <a:rPr lang="pt-BR" kern="0" dirty="0">
                <a:solidFill>
                  <a:prstClr val="black"/>
                </a:solidFill>
              </a:rPr>
              <a:t> – Contribuição Direta - PROEN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748147" y="1793174"/>
            <a:ext cx="4797631" cy="2422568"/>
          </a:xfrm>
          <a:prstGeom prst="bentConnector3">
            <a:avLst>
              <a:gd name="adj1" fmla="val 100000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8557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124744"/>
            <a:ext cx="8976989" cy="26621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534390" y="3883231"/>
            <a:ext cx="8427526" cy="2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Integrar – Contribuição Direta – PROPESP</a:t>
            </a:r>
          </a:p>
          <a:p>
            <a:pPr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IFRO sem Fronteias – Contribuição Direta - ARINT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10800000" flipV="1">
            <a:off x="748149" y="1888176"/>
            <a:ext cx="3206335" cy="2327565"/>
          </a:xfrm>
          <a:prstGeom prst="bentConnector3">
            <a:avLst>
              <a:gd name="adj1" fmla="val 100370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5102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124744"/>
            <a:ext cx="8976989" cy="26621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534390" y="3883231"/>
            <a:ext cx="8427526" cy="2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 indent="-381000">
              <a:buClr>
                <a:prstClr val="black"/>
              </a:buClr>
              <a:buSzPts val="2400"/>
            </a:pPr>
            <a:r>
              <a:rPr lang="pt-BR" kern="0" dirty="0">
                <a:solidFill>
                  <a:prstClr val="black"/>
                </a:solidFill>
              </a:rPr>
              <a:t>IFRO na comunidade – Contribuição Direta - PROEX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5400000">
            <a:off x="273136" y="2363193"/>
            <a:ext cx="2327565" cy="1377531"/>
          </a:xfrm>
          <a:prstGeom prst="bentConnector3">
            <a:avLst>
              <a:gd name="adj1" fmla="val -1020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6999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" y="1124744"/>
            <a:ext cx="8976989" cy="26621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5;p19"/>
          <p:cNvSpPr txBox="1">
            <a:spLocks/>
          </p:cNvSpPr>
          <p:nvPr/>
        </p:nvSpPr>
        <p:spPr>
          <a:xfrm>
            <a:off x="628650" y="365127"/>
            <a:ext cx="7886700" cy="9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prstClr val="black"/>
              </a:buClr>
            </a:pPr>
            <a:r>
              <a:rPr lang="pt-BR" b="1" kern="0" smtClean="0">
                <a:solidFill>
                  <a:prstClr val="black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Objetivos Estratégico </a:t>
            </a:r>
            <a:endParaRPr lang="pt-BR" b="1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49;p19"/>
          <p:cNvCxnSpPr/>
          <p:nvPr/>
        </p:nvCxnSpPr>
        <p:spPr>
          <a:xfrm>
            <a:off x="3779520" y="1124744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150;p19"/>
          <p:cNvSpPr txBox="1">
            <a:spLocks/>
          </p:cNvSpPr>
          <p:nvPr/>
        </p:nvSpPr>
        <p:spPr>
          <a:xfrm>
            <a:off x="178130" y="3883231"/>
            <a:ext cx="8783785" cy="271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sz="800" kern="0" dirty="0" smtClean="0">
              <a:solidFill>
                <a:srgbClr val="000000"/>
              </a:solidFill>
            </a:endParaRPr>
          </a:p>
          <a:p>
            <a:pPr>
              <a:buClr>
                <a:prstClr val="black"/>
              </a:buClr>
            </a:pPr>
            <a:r>
              <a:rPr lang="pt-BR" kern="0" dirty="0">
                <a:solidFill>
                  <a:prstClr val="black"/>
                </a:solidFill>
              </a:rPr>
              <a:t>Institucionalização da </a:t>
            </a:r>
            <a:r>
              <a:rPr lang="pt-BR" kern="0" dirty="0" err="1">
                <a:solidFill>
                  <a:prstClr val="black"/>
                </a:solidFill>
              </a:rPr>
              <a:t>EaD</a:t>
            </a:r>
            <a:r>
              <a:rPr lang="pt-BR" kern="0" dirty="0">
                <a:solidFill>
                  <a:prstClr val="black"/>
                </a:solidFill>
              </a:rPr>
              <a:t> – Contribuição Direta - </a:t>
            </a:r>
            <a:r>
              <a:rPr lang="pt-BR" kern="0" dirty="0" err="1">
                <a:solidFill>
                  <a:prstClr val="black"/>
                </a:solidFill>
              </a:rPr>
              <a:t>DEaD</a:t>
            </a:r>
            <a:r>
              <a:rPr lang="pt-BR" kern="0" dirty="0">
                <a:solidFill>
                  <a:prstClr val="black"/>
                </a:solidFill>
              </a:rPr>
              <a:t> </a:t>
            </a:r>
          </a:p>
          <a:p>
            <a:pPr indent="-228600">
              <a:buClr>
                <a:prstClr val="black"/>
              </a:buClr>
              <a:buFont typeface="Arial"/>
              <a:buNone/>
            </a:pPr>
            <a:endParaRPr lang="pt-BR" kern="0" dirty="0">
              <a:solidFill>
                <a:prstClr val="black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 smtClean="0">
              <a:solidFill>
                <a:srgbClr val="000000"/>
              </a:solidFill>
            </a:endParaRPr>
          </a:p>
          <a:p>
            <a:pPr indent="-228600">
              <a:buClr>
                <a:srgbClr val="000000"/>
              </a:buClr>
              <a:buFont typeface="Arial"/>
              <a:buNone/>
            </a:pPr>
            <a:endParaRPr lang="pt-BR" kern="0" dirty="0">
              <a:solidFill>
                <a:srgbClr val="000000"/>
              </a:solidFill>
            </a:endParaRPr>
          </a:p>
        </p:txBody>
      </p:sp>
      <p:cxnSp>
        <p:nvCxnSpPr>
          <p:cNvPr id="11" name="Google Shape;164;p20"/>
          <p:cNvCxnSpPr/>
          <p:nvPr/>
        </p:nvCxnSpPr>
        <p:spPr>
          <a:xfrm rot="5400000">
            <a:off x="-801579" y="2974773"/>
            <a:ext cx="2707574" cy="463130"/>
          </a:xfrm>
          <a:prstGeom prst="bentConnector3">
            <a:avLst>
              <a:gd name="adj1" fmla="val -439"/>
            </a:avLst>
          </a:prstGeom>
          <a:noFill/>
          <a:ln w="1016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1370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442" y="361010"/>
            <a:ext cx="4865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0" dirty="0"/>
              <a:t>Portf</a:t>
            </a:r>
            <a:r>
              <a:rPr b="1" spc="40" dirty="0">
                <a:latin typeface="Arial"/>
                <a:cs typeface="Arial"/>
              </a:rPr>
              <a:t>ó</a:t>
            </a:r>
            <a:r>
              <a:rPr spc="40" dirty="0"/>
              <a:t>lio </a:t>
            </a:r>
            <a:r>
              <a:rPr spc="-45" dirty="0"/>
              <a:t>do</a:t>
            </a:r>
            <a:r>
              <a:rPr spc="-715" dirty="0"/>
              <a:t> </a:t>
            </a:r>
            <a:r>
              <a:rPr spc="-70" dirty="0"/>
              <a:t>IFRO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0" y="1183006"/>
            <a:ext cx="8257221" cy="51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0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99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3700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4564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5173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" name="Google Shape;122;p16">
            <a:extLst>
              <a:ext uri="{FF2B5EF4-FFF2-40B4-BE49-F238E27FC236}">
                <a16:creationId xmlns="" xmlns:a16="http://schemas.microsoft.com/office/drawing/2014/main" id="{D0FA38FA-236F-4C3E-86F6-FEF519B65803}"/>
              </a:ext>
            </a:extLst>
          </p:cNvPr>
          <p:cNvSpPr txBox="1"/>
          <p:nvPr/>
        </p:nvSpPr>
        <p:spPr>
          <a:xfrm>
            <a:off x="320266" y="1250395"/>
            <a:ext cx="8299932" cy="515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algn="just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  <a:buSzPts val="2800"/>
              <a:buFont typeface="Arial"/>
              <a:buNone/>
            </a:pPr>
            <a:endParaRPr lang="pt-BR" sz="2400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1" y="121381"/>
            <a:ext cx="8759614" cy="622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9" y="1344979"/>
            <a:ext cx="8173767" cy="49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682" y="438150"/>
            <a:ext cx="55956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Status </a:t>
            </a:r>
            <a:r>
              <a:rPr spc="-80" dirty="0"/>
              <a:t>dos</a:t>
            </a:r>
            <a:r>
              <a:rPr spc="-695" dirty="0"/>
              <a:t> </a:t>
            </a:r>
            <a:r>
              <a:rPr spc="40" dirty="0"/>
              <a:t>Projetos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99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3700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4564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5173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12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9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793" y="438150"/>
            <a:ext cx="793417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pc="90" dirty="0"/>
              <a:t>Execução dos </a:t>
            </a:r>
            <a:r>
              <a:rPr spc="40" dirty="0" err="1"/>
              <a:t>Projetos</a:t>
            </a:r>
            <a:endParaRPr spc="4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99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3700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4564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5173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" name="Google Shape;122;p16">
            <a:extLst>
              <a:ext uri="{FF2B5EF4-FFF2-40B4-BE49-F238E27FC236}">
                <a16:creationId xmlns="" xmlns:a16="http://schemas.microsoft.com/office/drawing/2014/main" id="{D0FA38FA-236F-4C3E-86F6-FEF519B65803}"/>
              </a:ext>
            </a:extLst>
          </p:cNvPr>
          <p:cNvSpPr txBox="1"/>
          <p:nvPr/>
        </p:nvSpPr>
        <p:spPr>
          <a:xfrm>
            <a:off x="422034" y="1187882"/>
            <a:ext cx="8539848" cy="537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700" indent="-342900" algn="just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2400" kern="0" dirty="0" smtClean="0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Projetos sem pendências</a:t>
            </a:r>
            <a:endParaRPr lang="pt-BR" sz="2400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0800" algn="just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  <a:buSzPts val="2800"/>
              <a:buFont typeface="Arial"/>
              <a:buNone/>
            </a:pPr>
            <a:endParaRPr sz="2400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9" y="1852550"/>
            <a:ext cx="8589989" cy="43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793" y="438150"/>
            <a:ext cx="793417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pc="90" dirty="0"/>
              <a:t>Execução dos </a:t>
            </a:r>
            <a:r>
              <a:rPr spc="40" dirty="0" err="1"/>
              <a:t>Projetos</a:t>
            </a:r>
            <a:endParaRPr spc="4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99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3700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4564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5173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" name="Google Shape;122;p16">
            <a:extLst>
              <a:ext uri="{FF2B5EF4-FFF2-40B4-BE49-F238E27FC236}">
                <a16:creationId xmlns="" xmlns:a16="http://schemas.microsoft.com/office/drawing/2014/main" id="{D0FA38FA-236F-4C3E-86F6-FEF519B65803}"/>
              </a:ext>
            </a:extLst>
          </p:cNvPr>
          <p:cNvSpPr txBox="1"/>
          <p:nvPr/>
        </p:nvSpPr>
        <p:spPr>
          <a:xfrm>
            <a:off x="422034" y="1187882"/>
            <a:ext cx="8539848" cy="537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700" indent="-342900" algn="just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2400" kern="0" dirty="0" smtClean="0">
                <a:solidFill>
                  <a:prstClr val="black"/>
                </a:solidFill>
                <a:latin typeface="Open Sans"/>
                <a:ea typeface="Open Sans"/>
                <a:cs typeface="Open Sans"/>
                <a:sym typeface="Open Sans"/>
              </a:rPr>
              <a:t>Projetos com pendências</a:t>
            </a:r>
            <a:endParaRPr lang="pt-BR" sz="2400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0800" algn="just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  <a:buSzPts val="2800"/>
              <a:buFont typeface="Arial"/>
              <a:buNone/>
            </a:pPr>
            <a:endParaRPr sz="2400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" y="1911927"/>
            <a:ext cx="8691427" cy="44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793" y="438150"/>
            <a:ext cx="793417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pc="90" dirty="0"/>
              <a:t>Execução dos </a:t>
            </a:r>
            <a:r>
              <a:rPr spc="40" dirty="0" err="1"/>
              <a:t>Projetos</a:t>
            </a:r>
            <a:endParaRPr spc="4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2899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3700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4564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5173" y="5874283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941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" name="Google Shape;122;p16">
            <a:extLst>
              <a:ext uri="{FF2B5EF4-FFF2-40B4-BE49-F238E27FC236}">
                <a16:creationId xmlns="" xmlns:a16="http://schemas.microsoft.com/office/drawing/2014/main" id="{D0FA38FA-236F-4C3E-86F6-FEF519B65803}"/>
              </a:ext>
            </a:extLst>
          </p:cNvPr>
          <p:cNvSpPr txBox="1"/>
          <p:nvPr/>
        </p:nvSpPr>
        <p:spPr>
          <a:xfrm>
            <a:off x="422034" y="1187882"/>
            <a:ext cx="8539848" cy="537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algn="just">
              <a:lnSpc>
                <a:spcPct val="150000"/>
              </a:lnSpc>
              <a:spcBef>
                <a:spcPts val="1000"/>
              </a:spcBef>
              <a:buClr>
                <a:prstClr val="black"/>
              </a:buClr>
              <a:buSzPts val="2800"/>
              <a:buFont typeface="Arial"/>
              <a:buNone/>
            </a:pPr>
            <a:endParaRPr sz="2400" kern="0" dirty="0">
              <a:solidFill>
                <a:prstClr val="black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0" y="1484416"/>
            <a:ext cx="8425083" cy="42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rlito" panose="020F0502020204030204" pitchFamily="34" charset="0"/>
                <a:ea typeface="Open Sans" panose="020B0606030504020204" pitchFamily="34" charset="0"/>
                <a:cs typeface="Carlito" panose="020F050202020403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Monitoramento através do Sistema Integrado de Planejamento</a:t>
            </a:r>
            <a:endParaRPr lang="pt-BR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8650" y="2113471"/>
            <a:ext cx="7886700" cy="406349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Serão apresentados os gráficos da Reitoria e dos Campi:</a:t>
            </a:r>
          </a:p>
          <a:p>
            <a:pPr lvl="1"/>
            <a:r>
              <a:rPr lang="pt-BR" dirty="0"/>
              <a:t>Tarefas inseridas;</a:t>
            </a:r>
          </a:p>
          <a:p>
            <a:pPr lvl="1"/>
            <a:r>
              <a:rPr lang="pt-BR" dirty="0"/>
              <a:t>Tarefas atrasadas;</a:t>
            </a:r>
          </a:p>
          <a:p>
            <a:pPr lvl="1"/>
            <a:r>
              <a:rPr lang="pt-BR" dirty="0"/>
              <a:t>Não gerenciáveis;</a:t>
            </a:r>
          </a:p>
          <a:p>
            <a:pPr lvl="1"/>
            <a:r>
              <a:rPr lang="pt-BR" dirty="0"/>
              <a:t>Necessitam de atualização</a:t>
            </a:r>
          </a:p>
          <a:p>
            <a:pPr lvl="1"/>
            <a:r>
              <a:rPr lang="pt-BR" dirty="0"/>
              <a:t>Em execução</a:t>
            </a:r>
          </a:p>
          <a:p>
            <a:pPr lvl="1"/>
            <a:r>
              <a:rPr lang="pt-BR" dirty="0"/>
              <a:t>Resultados obtidos parciais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5275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19" y="361010"/>
            <a:ext cx="869449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spc="40" dirty="0" smtClean="0"/>
              <a:t>Alterações de Plano de Projetos</a:t>
            </a:r>
            <a:endParaRPr sz="4000" spc="-7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data:image/png;base64,iVBORw0KGgoAAAANSUhEUgAABCkAAAJuCAIAAAASGc/eAAAAAXNSR0IArs4c6QAAAARnQU1BAACxjwv8YQUAAAAJcEhZcwAADsMAAA7DAcdvqGQAAI8pSURBVHhe7b1fyC3JWe+fn8awnSgOkj9DAjLIEZJgJHiRAxFlbhwTlIN6oUckh7mKA04yh9wk4KDxxrlQTBCTgXixYYvkQiS4L2ZgJ2TYuYmCmwiCk0zYJHvQxD+TzKAzzkxyYn5P1/N0dfXTVb26e3Wv1b368+HLZr21qquqV1U99XzXWvt9X/U9AAAAAACA5cF7AAAAAADAKcB7AAAAAADAKcB7AAAAAADAKcB7AAAAAADAKcB7AAAAAADAKcB7AAAAAADAKcB7AAAAAADAKcB7AAAAAADAKcB7AAAAAADAKcB7AAAAAADAKcB7AAAAAADAKcB7AAAAAADAKcB7AGyD/wYAgMFY6ASAlYH3AFgpdn7+939/t+b/AQDAACxofve7FkaxIgCrAe8BsDr0pJRTU07Q73znO9/+9rdfeeWVl19++aWa/wIAgA4WIl96SQKmhE0JnhJC1YpoXLUgCwDnA+8BsCL0dFTXIaemHJ8vvvjif/7nfz7//PPf+ta3vvnNbz777LP/DgAABSRISqiUgClhU4KnhFAJpBJOcSAAKwHvAbAW9FBU1/HSSy/Jqfncc8/927/92z//8z/fuXPn9u3bTz/99Je//OUvfelLTwEAQAcJjxIkJVRKwJSwKcFTQqgEUgmnElTVgWiktbALACcH7wGwCvQ4lHPxlVdeefHFF+Ww/MY3vvHVr35VTtMvfvGLf/M3f/P5z3/+c5/73Gc/+9nPfOYzNwAAoIOERwmSEiolYErYlOApIVQCqYRTCaoSWiXAYj8AzgveA2AVROPxwgsvPPvss88888w//uM//u3f/q2co3/913/9qU996urVq5/85Ccfe+yxj3/8438KAAAdJDxKkJRQKQFTwqYETwmhEkglnEpQldAqATbaDwu+AHBa8B4A50dOwe9+97vf/va3X3zxRTkdv/a1r/393//95z73ub/8y7/8sz/7sz/6oz/6/d///Q9/+MMf/OAHP/CBD7z//e9/6KGHfhsAABIkMEp4lCApoVICpoRNCZ4SQiWQSjiVoCqhVQKshFkJtvp/PywEA8AJwXsAnB/90OPll19+7rnnnnnmGTkjb9y4ce3atT/8wz/80Ic+9Fu/9Vu/+Zu/+au/+qu/9Eu/9J73vOcXfuEX7g/8PAAABDQqSniUICmhUgKmhE0JnhJCJZBKOJWgKqFVAqyEWQm2fPQBcC7wHgDnRz/0eOGFF/71X//1qaeeevLJJ//8z//8D/7gDx566KFf+7VfkwP1Xe9610//9E+//e1vf9vb3vbWt771LQAA0EHCowRJCZUSMCVsSvCUECqBVMKpBFUJrRJgJcxKsNWPPiwEA8AJwXsAnBn9wtXLL7/8/PPPP/PMM3/3d3/36U9/+o//+I/f//73/8qv/MrP/MzP/ORP/uSP//iPv/nNb77nnnve8IY3vP71r38dAAB0kPAoQVJCpQRMCZsSPCWESiCVcCpBVUKrBFgJsxJsJeTytSuAs4D3ADgz+oWr//qv/3r22WeffvrpmzdvXr169Xd+53d+4zd+42d/9mff8pa3vOlNb/rRH/3RH/7hH37ta1971113/SAAABSQICmhUgKmhE0JnhJCJZBKOJWgKqFVAqyEWQm2EnL52hXAWcB7AJwZOfy+853vvPDCC//yL//yD//wD48//vif/MmfPPTQQ+95z3t+6qd+6s1vfvPdd98tB+prXvOaVwe+HwAACmiclIApYVOCp4RQCaQSTiWoSmiVACthVoKthFwJvHgPgNOD9wA4M/qfPf7jP/7jn/7pn27duvVXf/VXjz766AMPPPBzP/dzP/ETP/G6173urrvu+oEf+IHv+77v+/8AAGAAEjAlbErwlBAqgVTCqQRVCa0SYCXMSrCVkMt/+QA4C3gPgHPy3+E/e7zyyivPP//81772tS984Qt/8Rd/8bu/+7u//uu//s53vvPHfuzHfuRHfuQ1r3mNGo9XAQDAANR+SPCUECqBVMKpBFUJrRJgJcxKsJWQK4GX//IBcHrwHgDnRL3Hyy+//K1vfev27duf//znr169+qEPfeiXf/mX3/GOd7zpTW/6oR/6If3Qw05UAAAYgH70ISFUAqmEUwmqElolwEqYlWArIZf/bg5wFvAeAOdEjr3/9//+30svvfTNb37z6aeffvLJJz/5yU9+8IMf/MVf/MW3v/3tb3zjG1/72te++tWv5kMPAIBRSNiU4CkhVAKphFMJqhJaJcBKmJVgKyFXAi//3Rzg9OA9AM6Jeg/9JVdf/vKXP/vZzz722GMf+MAH3v3ud7/tbW97wxvecNddd33/938/3gMAYBQSNiV4SgiVQCrhVIKqhFYJsBJmJdjyq64AzgXeA+CcRO/x7//+71/60pc+85nPfPzjH3/ooYfuv//+t771ra9//et/8Ad/EO8BADAW9R4SQiWQSjiVoCqhVQKshFkJthJy8R4AZwHvAXBOUu/x1FNP3bhx40//9E9/+7d/++d//uff8pa3vO51r8N7AABMIHoPCaQSTiWoSmiVACthVoIt3gPgXOA9AM4J3gMAYAnwHgDrBO8BcE7wHgAAS4D3AFgneA+Ac4L3AABYArwHwDrBewCcE7wHAMAS4D0A1gneA+Cc4D0AAJYA7wGwTvAeAOcE7wEAsAR4D4B1gvcAOCd4DwCAJcB7AKwTvAfAOcF7AAAsAd4DYJ3gPQDOCd4DAGAJ8B4A6wTvAXBO8B4AAEuA9wBYJ3gPgHOC9wAAWAK8B8A6wXsAnBO8BwDAEuA9ANYJ3gPgnOA9AACWAO8BsE7wHgDnBO8BALAEeA+AdYL3ADgneA8AgCXAewCsE7wHwDnBewAALAHeA2Cd4D0AzgneAwBgCfAeAOsE7wFwTvAeAABLgPcAWCd4D4BzgvcAAFgCvAfAOsF7AJwTvAcAwBLgPQDWCd4D4JzgPQAAlgDvAbBO8B4A5wTvMQ/v+thX7BX93uPvs7K0sMNXPvYurfS+x62kQ9NQjmzj/Zdk6PbumigPT4g30RlN80wXV7en6lpewHbVTJ04Bh1V74vWoA0Ne4WTIST9z3PvfZOV6aK/aWjAewCsE7wHwDnBe8xDNjXMZrc1Vq23jpBL9A6ktr2pZEO556TPA8OLNbtDKo2i22J5vGt5AX39Tpuxgl56oP2a0MzAVzip1vQ+5d4r/HWFGSg3X2oYWuA9ANYJ3gPgnOA95mF0aline4fSR5/nHa5fUU7na/rS4+Tq/u6aipnm8mPINFge7FpewM7d+dx7Me8Rx5FUG7bAFD/QQPey3BQMXCFQBu8BsE7wHgDnBO8xD4dSw2wOWFGokyZ+SXk7a+xLkIsdKknlVs1Qnu+wt8Wmva98pb4il6DG9r7y+ON99ZS1vID1M82g3Zjjpbl7SdrN3MXAVzhbbdy918SreuegNOpQ3jdSiOA9ANYJ3gPgnOA95mFMatiiWKfJ/Zq88EBSmTaWzYIjQ0YWGFqxGdnjH4uX9CS0X/nY+3qq1azlBYyXJTfXujy5r+69JJ1m+hz4Cmerjbr3mniRPFXufOCwoA+8B8A6wXsAnBO8xzyMSw0TSnVy5UkSm8txKwZUqUha76036BYqmn4ff19zjW861mqlveUBDOm9VCdXPvUFjIXSUnoP9nT7xqyoIWkycxdD7lHIVhtz7zXxuTDUYs3kieJrBQfAewCsE7wHwDnBe8xDNofrSwFr8nWymV9SWMwG0wuLfQppvYpSg75eStp+k19LaXJRWqcprnpr/5Sn0FCLfJ2kdIYXMPUeSY2mv3m8R4f8DTWl2cJWi53xxCftmXwTQtpKRfEVgyJ4D4B1gvcAOCd4j3nIpnA+fUupa/XVqUhSvv4c1hhUqSKp2NC5ZMgtVDSthVL3Y6BpKpQ1P5az2rW8gLFMS+KPse1uSUJ/twNf4aRaUzri3o14RXwq23AgGXdD5g6gBN4DYJ3gPQDOCd5jHkanhnWtvjoudezPYY1BlYxC3+l1Q26houlWS/3PaUta0vycy9eVIb331ZnrBYxlVuLvpamQu5f+bofco5BUa0pH3LuSG2e2ZaPQQeY2IAPeA2Cd4D0AzgneYx7GpoYx9xuRPvbnsMagSi0yI2g6zt5XhqZbq9YUaGOdCk3L7jYT1vICxrJYEnt1d5e7l/5uB77C2Woj7j2QH+bBEWS6ybUOHrwHwDrBewCcE7zHPBxKDYtpZbdOmumVcsRi6jekTp4kQxbq8Q65hYrm6rpaU1INpPt803J5oEN679ZJSmZ6AePok1G0yuIPuXabe8/dxZB7FLLVuoVJSXcsyUBK9A2hfXlfTVDwHgDrBO8BcE7wHvMwMDXskq1TyFb7k9jAgCplkrHUeeuQW6ho+o3VmqKvfOxj9eMmH25azuXrylpewFiYXhU7lsJY4dzeQyh2lzxRpm8MrQ7LswY1eA+AdYL3ADgneI95GJ4aOvJ1kjQxyfGSuvnUL80u+5PIPM319dVDbqGie2U2183eTDmLXcsLGIvbo6iLkz9Wkms1aTRzFwNf4Wy1Mffeurce+gaRNtJfDyrwHgDrBO8BcE7wHvMwIjVsU6iTFJfzx1ajyRVCNrOOaF1XJ20gPlUYXodsTtoekpD22DxZHuuQ3gt1kuK0/WkvYLzKjSJeEv+Ye+5ekj4zdzHkHoVstcK1SXEznuwMRfwl+rO7m6RS9kbBgfcAWCd4D4BzgveYh2wWmC10lOqkeV7yRFpc5lBieKiV7C3kiBXzma27ujWs5rnyaJPrWy9OSqlO2nfyhBtSATekkvdo+YpA7l4Ge48c9RXZ2xxx7/3Wo3VJdQ8HRlVoBNrgPQDWCd4D4JzgPeZhVGqYUqyTZn+tZ2ZIC3ubKDiELLGvQmrburx0f8t4j1bf5UFl6HZV9h6+sXV4j1aj4ZlD1qM1SrmJ3lGVJwxa4D0A1gneA+Cc4D3mYVxqmNBTpzdnzSWHo3LCpPVIZpS5ag3xgljNjaF8e80z5WGv5QWMDeVGkTaUbeDAnQ57hbO3Ofjem59yd6B0Xq3cwMqXQxe8B8A6wXsAnBO8BwDAEuA9ANYJ3gPgnOA9AACWAO8BsE7wHgDnBO8BALAEeA+AdYL3ADgneA8AgCXAewCsE7wHwDnBewAALAHeA2Cd4D0AzgneAwBgCfAeAOsE7wFwTvAeAABLgPcAWCd4D4BzgvcAAFgCvAfAOsF7AJwTvAcAwBLgPQDWCd4D4JzgPQAAlgDvAbBO8B4A5wTvAQCwBHgPgHWC9wA4J3gPAIAlwHsArBO8B8A5wXsAACwB3gNgneA9AM4J3gMAYAnwHgDrBO8BcE7wHgAAS4D3AFgneA+Ac4L3AABYArwHwDrBewCcE7wHAMAS4D0A1gneA+Cc4D0AAJYA7wGwTvAeAOcE7wEAsAR4D4B1gvcAOCd4DwCAJcB7AKwTvAfAOcF7AAAsAd4DYJ3gPQDOCd4DAGAJ8B4A6wTvAXBO8B4AAEuA9wBYJ3gPgHOSeo8vfelLn/nMZz7+8Y8/9NBD999//1vf+tbXv/71eA8AgAlE7yGBVMKpBFUJrRJgJcxKsMV7AJwLvAfAOYne49lnn/3yl7/82c9+9rHHHvvABz7w7ne/+21ve9sb3vCGu+66C+8BADAW9R4SQiWQSjiVoCqhVQKshFkJthJy8R4AZwHvAXBO1Hu89NJL3/zmN59++uknn3zyk5/85Ac/+MFf/MVffPvb3/7GN77xta997atf/Wq8BwDAKCRsSvCUECqBVMKpBFUJrRJgJcxKsJWQK4EX7wFwevAeAOdEjr3vfve7L7/88re+9a3bt29//vOfv3r16oc+9KFf/uVffsc73vGmN73ph37oh37gB37g+77v++w4BQCAAUjYlOApIVQCqYRTCaoSWiXASpiVYCshVwKvhF+8B8CJwXsAnBP1Hq+88srzzz//ta997Qtf+MJf/MVf/O7v/u6v//qvv/Od7/yxH/uxH/mRH3nNa14jhygffQAADEfCpgRPCaESSCWcSlCV0CoBVsKsBFsJuRJ48R4ApwfvAXBm5PD79re//R//8R//9E//dOvWrb/6q7969NFHH3jggZ/7uZ/7iZ/4ide97nV33XWXfvQh9gNghUieZ48A1oF+6CHBU0KoBFIJpxJUJbRKgJUwK8FWQq4EXgm/FogB4FTgPQDOzH//939/5zvfeeGFF/7lX/7lH/7hHx5//PE/+ZM/eeihh97znvf81E/91Jvf/Oa77777B3/wB1/zmte8OvD9ACtDvIc9Ajg3GiclYErYlOApIVQCqYRTCaoSWiXASpiVYCshVwIvH3oAnB68B8CZkcMv/qqrp59++ubNm1evXv2d3/md3/iN3/jZn/3Zt7zlLW9605t+9Ed/9Id/+Idf+9rX3nXXXXKgAqwK8R72CODcSJCUUCkBU8KmBE8JoRJIJZxKUJXQKgFWwiy/5ArgjOA9AM6MHH7fDf/d/Pnnn3/mmWf+7u/+7tOf/vQf//Efv//97/+VX/mVn/mZn/nJn/zJH//xH3/zm998zz33vOENb3j961//OoA1Id7DHgGcFQmPEiQlVErAlLApwVNCqARSCacSVCW0SoCVMCvBlv9oDnAu8B4A50f/y8cLL7zwr//6r0899dSTTz7553/+53/wB3/w0EMP/dqv/dr999//rne966d/+qff/va3v+1tb3vrW9/6FoA1Id7DHgGcFQmPEiQlVErAlLApwVNCqARSCacSVCW0SoCVMCvBlv/sAXAu8B4A50e/dvXyyy8/99xzzzzzzN///d/fuHHj2rVrf/iHf/ihD33ot37rt37zN3/zV3/1V3/pl37pPe95zy/8wi/IgSr8PMA6EO9hjwDOhEZFCY8SJCVUSsCUsCnBU0KoBFIJpxJUJbRKgJUwK8GWL1wBnAu8B8D50a9dffvb337xxRefffbZr33ta3JGfu5zn/vLv/zLP/uzP/ujP/qj3//93//whz/8wQ9+8AMf+MD73//+hx566LcBVoN4D3sEcD4kMEp4lCApoVICpoRNCZ4SQiWQSjiVoCqhVQKshFn90APvAXAW8B4Aq0A/+njllVdeeOEFOR2feeaZf/zHf/zbv/3bz372s3/913/9qU996urVq5/85Ccfe+yxj3/8438KsCbEe9gjgLMi4VGCpIRKCZgSNiV4SgiVQCrhVIKqhFYJsBJm+dAD4IzgPQBWgRyE0X68+OKLzz333De+8Y2vfvWrTz311Be/+MW/+Zu/+fznP/+5z31OztHPfOYzNwDWhHgPewRwViQ8SpCUUCkBU8KmBE8JoRJIJZxKUJXQGo2HYMEXAE4L3gNgLehxKOfit7/97Zdeeuk///M/5bD8t3/7t3/+53++c+fO7du3n3766S9/+ctf+tKX5DQFWA/iPewRwFmR8ChBUkKlBEwJmxI8JYRKIJVwKkFVQivGA+Ds4D0AVoQeit/97nfVgbz88ssvvviinJrPP//8t771rW9+85vPPvvsvwOsDPEe9gjg3EiQlFApAVPCpgRPCaESSNV16P/xECzgAsA5wHsArA49HdWBfOc735FT85VXXpHj86Wa/wJYE+I97BHAWbEQ+dJLEjAlbErwlBCK6wBYFXgPgJWiJ6Ugp6YiJyjAChHvYY8A1oEFzdpyCBZYAeDc4D0AtoGdnwDrQ7yHPQJYDRY6AWBl4D0AAOAoxHvYIwAAgF44MAAA4CjwHgAAMBAODAAAOAq8BwAADIQDAwAAjgLvAQAAA+HAAACAo8B7AADAQDgwAADgKPAeAAAwEA4MAAA4CrwHAAAMhAMDAACOAu8BAAAD4cAAAICjwHsAAMBAODBG8z/+x/+4DwAAau655574LwDAZfO//tf/sowQJoH3GM2rXvWqJwEAoA2xEQD2AJ/0Hgkv32hYcwAAXYiNALAHiHVHwss3GtYcAEAXYiMA7AFi3ZHw8o2GNQcA0IXYCAB7gFh3JLx8o2HNAQB0ITYCwB4g1h0JL99oWHMAAF2IjQCwB4h1R8LLNxrWHABAF2IjAOwBYt2R8PKNhjUHANCF2AgAe4BYdyS8fKNhzQEAdCE2AsAeINYdCS/faFhzAABdiI0AsAeIdUfCyzca1hwAQBdiIwDsAWLdkfDyjYY1BwDQhdgIAHuAWHckvHyjYc0BAHQhNgLAHiDWHQkv32hYcwAAXYiNALAHiHVHwss3GtYcAEAXYiMA7AFi3ZHw8o2GNQcA0IXYCAB7gFh3JLx8o2HNAQB0ITYCwB4g1h0JL99oWHMAAF2IjQCwB4h1R8LLNxrWHABAF2IjAOwBYt2R8PKNhjUHANCF2AgAe4BYdyS8fKNhzQEAdCE2AsAeINYdCS/faFhzAABdiI0AsAeIdUfCyzca1hwAQBdiIwDsAWLdkfDyjYY1BwDQhdgIAHuAWHcks758TzzxvXvvlTm5bFVrbm+Sab161WYZYD/sI6bNpT3GxlTESYBRbDbA7j3WpZoU92b1Hvfc48d0iXqgU7ILXbliswywH/YR0+bSpzsluxNxEmA4mw2wO80DSxof92b1Hm406MIE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Q78B6P2+gavvKx773qXd/7iv3kqZ4NF77rY1YiTcTWVN02H39fq0LPtU7W1KFqaxDA3nBbYHNab/Rrj8G1sGkBwEDc3kHb1UjwHh3i6fuxpMbH3tU0KOq2KcQLRT3XRr0vbQXvAbA+3BbYnFYa/d5nz6ZcjP0AgIG4vXNeTY6WvFMjGsluvEfPbOUr6GQ/bg4hPVlF7pLoIt6nFXqvjZIn5Sm7Fu8BsD7cFticXKTqKl9h6egn3uMr33tXfKxsIQYOEQAMxO2d86qOZA1V+Grn/SkxuPFOjWgkeI9CBTWj1RLRiY8nZZC/pF4cevr2X+uE9wBYLW4LbE4rj36V4tGO9wDYGW7vnFfTouVJ36mpo2W+5lk1kt14jxSb9XYFt57UjKoN1QqpJXWXmHOt10f/tU54D4DV4rbA5qTRJWVV0a9SbV3cGLYrABiI2zvnVTYYpspWOMs7NQeC6jk0ErxHdj2110HXknbbFKyFQ9c64T0AVovbAptTN1KtKvqJrLVL+dBDBAADcXvnvOpGtpW8U6MWJbJC4yEayW68h1suqboV3JEZJz4uRL0kJT518FonvAfAanFbYHPqBjenboVTRj93El+GAGAgbu+cVz2RLa3QCqcneafGeQ9hhfZjJHiPXIXschFinZ42D17rhPcAWC1uC2xOPZFK1a1wMIL1tHnw2lRW+bKMhwgABuL2znnVE9lU3QqnfKemUvzfcesLmyPBe3QrqBnNUjuEYpsDrnXCewCsFrcFNqfVRj9tpFt+AQKAgbi9c16NjpYxjnWIdXraPHhtVpYx9luUc2gku/EeLdoHnlsczoyqnCV1l0QNuTYqM7B1vwUIsDfcFticMkFmBdEvFjrWdppOEwAMxO2d86oU2aJ8hZO8UyPRsgmqfO6RxQ1lJdK5b9F7+uqP/ut09ZRrtdJ6GnJtVGZgeA+ANeG2wOaUCTIriH54DwAQ3N45r8ZGyzO+U9Nt8OwayQ68B5pLAHvDbQGEDgoABuL2znk11nvojyd4n9rZj3W+RzMSvAcaLIC94bYAQgcFAANxewdtVyPBe6DBAtgbbgsgdFAAMBC3d9B2NRK8BxosgL3htgBCBwUAA3F7B21XI8F7oMEC2BtuCyB0UAAwELd30HY1ErwHGiyAveG2AEIHBQADcXsHbVcjwXugwQLYG24LIHRQADAQt3fQdjUSvAcaLIC94bYAQgcFAANxewdNVP2XCvUPhnzsK2f4AyAjwXugwQLYG24LIHRQADAQt3fQNInZcPi/HLK8RoL3QIMFsDfcFkDooABgIG7voGl6XM1G/acJ5WdX4QQayQq8h/59x5T006LSX4VUNX/usfNax2ZT/6d/xz621u06/RP3aiVLf/S+p0eZ/3e1n4qfiAlDej8w+LjCOnTHH3E3MkEAe8NtgUHKbU8XwfojT+vZJM5Mjxh1BTcMUTfK9ceNbjtDWnZ19MeKFYRK4iTAuXB7B21XI1ml9xDc0dI92FTpsZGePaKm2eTwPt57DOqx85T2q4w6UPODP3igJud3i+5JP0YAe8NtgUEqbc9k9xX3fq9vmR4xYghy75jU3Vm8GhA3rJl6SKIhLbur9EflnKGSOAlwVtzeOUbuTYT3tZ8d9K5xTRrfRD3Xqkpda8uHA1GofLCXNDYKw29Q5EYYO51RI1mN94iTHV9ffWXdsy3pdD5ul7hXUy/8SnjF4/HWnElJnXzjWe8xuEf5oXmqXnb61JDe06ZKg1dlG9FCIa7OuC6PWXMAe8NtgUGq93vcud3dV9r7VjPJfSUKzRMx6jw7PbGsuzpYDYkbmTEMbtndyNlDpZYIxEmAs+D2zkTVcaNF+x2ENPmOgUIV40BKGgF6ru3vuok52WqB2NHkXlTFy5d5h6WrkazPe7iTrHtgROk5Uc2cXtJ+KfXC9+lT9fF2pPcY0uPH6tPLn2ePW4NDeh8yeFWmkfoFdMvXluYRCw5gb7gtMEj1OZFuQN28cfeV9n7MfdM8Pqp0lUifGhvuWiXD4kZ2DAdaLvx45lBJnAQ4N27vTJPt2XQvy+5Ot7DG5N53jWNksFgd41Lvtf1d+5hTLjyml0rly7U7wYfZTi9HaiTr8x4u9OfnKUhr6mRotfQU0RJ5udNqOjGxNa2Tkh75emE6PUN6lBKt5noplafE3vWp/sGnNdNCrdZal0H9ac0QAewNtwUGKec9Yqaru6+49+trFbdVi1cNixgWGeLnDO0hDYwb1kY7CvW3LHJX6Y/nDZUD73eCAGAgbu9MUR1t3H5PpZu6yuW0cnvXu8jgwlfftYe69i2XC4/pRVS8vL62dRjV0bIb/Y7RSFbjPRzxVc7OU6X2S6wHSeoT9MJq9WjNcC66M6nbdXre6PQ0bQ7rUebYTi+tmVw14UDtGXxaMy3kTAWYC7cFBinrPepC3X09e9/ZD8GFhRT3VPVjT8TQp+qrLFDUhmFg3LCL2lGov2WRu0p/PG+oHHi/EwQAA3F7Z4KGbNj0jQnd92lwdpHB5eU91x7s2rXcU3hML6LS5ctFua5Gskrvkb4c2XkS6WsaU//uS6kX6o9xYtyZVGpcpVfFLgb2WE15knykjejjIb3rU/2DT2umhQdWW6d8uAD2htsCg5T1Hu3svGfvR+nGr6j3bM9V+tTBiJG2oI/jIAfGjbSFVD0tu2dbFc4XKomTAGfH7Z0JOrxhkzc15Efd+DGRE2kkcFig6L32YNcu5hQLj+ul5/IDUS5JX4/XSFbjPdz0RJWe1fIusaZWsFdWT7j6y3CuTqnr9CwUDexRT9w45aGN1tE4pHd9qn/wac20sLSqtHe5IC0cJYC94bbAIOW8hzsDevZ+S4Mdiz51MGLYMCQItI8r0cC4URpDT8sid5X+eN5QSZwEODtu70zQwTRao4FP5ZP6GhlS4lP91x7s2sWcUuGRvfRcrk+5aNzU6ZQfo5Fs1HvUR3KG9hkZZ8umZ/CRJmo9O7hHSzjS+nWFiQdqYfCqTCN16pMuLFuChe4GCmBvuC0wSB3vEQ8D90ZGdzNW+zTJet2pU7pKpE8djhh1XNKn4ngqDYsbxTH0tNy5Sn88c6gkTgKcG7d3pqgOIKU9W+9pT6zvI0OiA9cO69o92y2cpZcuUr/kW45/h6WrkWzEe6RITTtg2sdb9pxuXvF40iR9ZeZMJiM9C9tvzg3pMSYcsfHYXfZAbVEvBX2qf/AqrekK48A8xy01gL3htsAgJbu1RbL7SnvfjoQ2zrG0mBoxlBisVEPiRncM2YDmWtanXM2zh0riJMB5cXtnmmJ8aOKAZHH6nkI7nWvRjiEuXFQafK2Q6brQsi88spf+y2M8nPsdlq5Gsk3voYXueIuvsjaldZqpSk6a2Fe3cSlK59Kd+kN6jHVsgpMpn36g5gav0pqusFJyBit+8OMFsDfcFhikztYT3O7r2fvOfqQXzhIxmoS7vralQ3GjO4bYfk/LLkzpj6sIlcRJgPPh9s5EZfPvEE+Gv2vsI8Owa3u6lmezLbvCI3s5eHl87MnG/yM0khV4D7QVAewNtwUQOigAGIjbO8dIc/pI6iv8Gwq5d4273mPItaps17G833sc2cugyxd4h6WrkeA90GAB7A23BRA6KAAYiNs76KDEbLhPOVaikeA90GAB7A23BRA6KAAYiNs7qEfN13GTr6euRyPBe6DBAtgbbgsgdFAAMBC3d1CPovfgcw+PGwq6MAHsDbcFEDooABiI2ztouxoJ3gMNFsDecFsAoYMCgIG4vYO2q5HgPdBgAewNtwUQOigAGIjbO2i7GgneAw0WwN5wWwChgwKAgbi9g7arkeA90GAB7A23BRA6KAAYiNs7aLsaCd4DDRbA3nBbAKGDAoCBuL2DtquR4D3QYAHsDbcFEDooABiI2ztouxoJ3gMNFsDecFsAoYMCgIG4vYO2q5HgPdBgAewNtwUQOigAGIjbO2i7GgneAw0WwN5wWwChgwKAgbi9g7arkeA90GAB7A23BRA6KAAYiNs7aLsaCd4DDRbA3nBbAKGDAoCBuL2DtquR4D3QYAHsDbcFEDooABiI2ztouxoJ3gMNFsDecFsAoYMCgIG4vYO2q5HMGiivXPGjuVx99VWvutopvHAB7I09xbTh+uKrXvXpTiEyAcBA3N7ZiJ4McoV710hmDZSPPupHc7mSlXdfp/CS9eCDNssA+2FPMW24rr7qVQ90ClEl4iTAcLb55s7vBbnCvWskvEkzkSeffPK+++6zHwAAdsPVq1cfeOAB+wEAYBrbfHMH7+E1/j0XvMdE8B4AsE/wHgCwW34vYD/AJPAeE8F7AMA+wXsAwG7BexwP3mMieA8A2Cd4DwDYLXiP48F7TATvAQD7BO8BALsF73E8eI+J4D0AYJ/gPQBgt+A9jgfvMRG8BwDsE7wHAOwWvMfx4D0mgvcAgH2C9wCA3YL3OB68x0TwHgCwT/AeALBb8B7Hg/eYCN4DAPYJ3gMAdgve43jwHhPBewDAPsF7AMBuwXscD95jIngPANgneA8A2C14j+PBe0wE7wEA+wTvAQC7Be9xPHiPieA9AGCf4D0AYLfgPY4H7zERvAcA7BO8BwDsFrzH8eA9JoL3AIB9gvcAgN2C9zgevMdE8B4AsE/wHgCwW/Aex4P3mAjeAwD2Cd4DAHYL3uN48B4TwXsAwD7BewDAbsF7HA/eYyJ4DwDYJ3gPANgteI/jwXtMBO8BAPsE7wEAuwXvcTx4j4ngPQBgn+A9AGC34D2OB+8xEbwHAOwTvAcA7Ba8x/HgPSaC9wCAfYL3AIDdgvc4HrzHRPAeALBP8B4AsFvwHseD95gI3gMA9gneAwB2C97jePAeE8F7AMA+wXsAwG7BexwP3mMieA+A7fLUU0/JFoZpfPjDH8Z7AMA+wXscD95jInIA4z0ANsqVK1dk/8JknnjiCXspAQD2BN7jePAeE8F7AGyXV72K0AcAAKPBexwPB/BE8B4A2wXvAQAAE8B7HA8H8ETwHgDbBe8BAAATwHscDwfwRPAeANsF7wEAABPAexwPB/BE8B4A2wXvAQAAE8B7HA8H8ETwHgDbBe8BAAATwHscDwfwRPAeANsF7wEAABPAexzPlAOYP8slfPSjH8V7AGwUvAcAAEwA73E8Uw5g/iyXIvbDXhEA2BR4DwAAmADe43imHMAc2wCwaQhiAAAwAbzH8eA9AGB3EMQAAGACeI/jwXsAwO4giAEAwATwHseD9wCA3UEQAwCACeA9jgfvAQC7gyAGAAATwHscD94DAHYHQQwAACaA9zgevAcA7A6CGAAATADvcTx4DwDYHQQxAACYAN7jePAeALA7CGIAADABvMfx4D0AYHcQxAAAYAJ4j+PBewDA7iCIAQDABPAex4P3AIDdQRADAIAJ4D2OB+8BALuDIAYAABPAexwP3gMAdse8QeyJJ5649957pU24SGRyr169apMNAPsG73E8eA8A2B3zBrF77rkn5KhwsVy5csUmGwD2Dd7jePAeALA75g1iITuFC8cmGwC+9713vOMdtjF2yUc/+lF7IWASeA8A2B3zBrFwGFW88X/+H3Rhsqnl1ANIYEfAMeA9AGB3zBvEqsw04NJWdAGyqeXUA0hgR8Ax4D0AYHfMG8SqzDTg0lZ0AbKp5dQDSGBHwDHgPQBgd8wbxKrMNODSVnQBsqnl1ANIYEfAMeA9AGB3zBvEqsw04NJWdAGyqeXUA0hgR8Ax4D0AYHfMG8SqzDTg0lZ0AbKp5dQDSGBHwDHgPQBgd8wbxKrMNODSVnQBsqnl1ANIYEfAMeA9AGB3zBvEqsw04NJWdAGyqeXUA0hgR8Ax4D0AYHfMG8SqzDTg0lZ0AbKp5dQDSGBHwDGc2Xs88cQT9957bwjssHlkKq9evWpTC7BiZLnaoznQ9S+4tBVdgGxqybQAEtgRcAxn9h733HNPiOpwIVy5csWmFmDFyFq1R3Ogi19waSu6ANnUkmkBJLAj4BjO7D1CSIeLwqYWYMXMu1B15QsubUUXIJtaIhtAAjsCjmHK6plxzYWQXuHCPdqcbCKJR7AF5l2ouvIFtynQBcimlsgGkMCOgGOYsnpmXHMhpFe4cI82J5tI4hFsgXkXqq58wW0KdAGyqSWyASSM3RH8595LZdp/9J0ST6Uze3Q0OnTBhXu0OdlEckLDFph3oerKF9ymOIM+ckuHdOMjnafmVehoVC/3X/t6NbKbj73xnY/d+N6th9/pK/TpnY984o5cPPKqOWRTS2QDSBi7I/jPvRfMhP/oOyWeSk/26Gh03IIL96vT2IN2/MF8Ii12hNtEckLDFph3oerKF9ymmEFVmt6iL6ro7r5z/f4TJOhjQ1w1tirsPHwz3IY4EFehX3gPgDUxdkfoJoJLxaZ5MFPi6YRuSuigBRfux8reUQvMk/G3jzptv2p52BHY1O88dWYtdoTbRHJCwxaYd6HqyhfcpphB6j3UThzcvFp5bFo/TSd+ewXvAbAmxu4I3USC219o07JJHR8ep8TTCd2U0EEL7n5GSd9Is1Nwwqf5WZWOuvMdgfMI7wEwaxATdOULblPMoNR7WKz7+ifeG5567/XboXchvC2SfkIS6nRL6qtuXAvXSrPpj0mJcPvaI80A1M+k0SP1HuGx0riRZnh1tMlWyw4yKjZy59aNNHD1XzWrbGqJbAAJY3eEbiLB7S+0admkjg+PU+LphG5K6KAFdz8jpIdT962+7OEUCm9feyycoBXxCLRvAgjV15H1iK2REjtoO+UHD+b0aE++C9F0F8jVLLRcuoXs/UaVjvBYHtuZKptITmjYAvMuVF35gtsUM0j3tYYO2+NNHND4ED5lDVs+KWxfmAQQ2/J1iLAfq6fs0+NwSWNyWm0WQly3l/Sqj9yqbExPtW65XOVuwXzLgKvmlk0tkQ0gYeyO0E0kuP2FNi2b1PHhcUo8ndBNCR204O5nuPS8tLfookqHk5bbmRrKk4NNk++HbybPxiMtVnDl2mD/wSyPnBmonu2c665mqWW7BTeYUDjtCA9dNOmLXjJeNpGc0LAF5l2ouvIFtylmUL3fDd3FUp6ELA0dVQxMdrRWaAKji0haJ722fUnBz+RCnLYT1DiW3LNRrlpmkMmP9myn6+JVc8umlsgGkDB2R+gmEtz+QpuWTer48Dglnk7opoQOWnD3M1zqPfzBUzqc0nPUjsDmMGvOY5HL4JsW2uUHD2Z30quqZzvnuqtZarl9C3b7N6vuph3hVi1NQSbJJpITGrbAvAtVV77gNsUM0v0eLEca6/RxSrV5k+DgA2MMAgt4j/anuNVVvvegw9XSSFX/aM8mXR+4am7Z1BLZABLG7gjdRILbX2jTskkdHx6nxNMJ3ZTQQQvufoYre8gVD6d24t54j/RczH56EE9BV37wYM56D73KqJs6wnvcvjP9CE855vy2ieSEhi0w70LVlS+4TTGDdL9bUGoeZ+NeKziUgsDc3iMdSYii4ao05gT1VMtHqvpHe7bTdfGquWVTS2QDSBi7I3QTCW5/oU3LJnV8eJwSTyd0U0IHLbj7GaFscl86nNqJe+o9VHpAVhemR12rhXb5oYM5O7zQS6vfSkd4j2mfe6TZwPGyieSEhi0w70LVlS+4TTGDdL/XX7XSt0hKgaUdNJIL0wDiLgw/WnBIAkUIDon30HZCBRfimjBivYSr0l7ee/3GtUfy1UqD1LGVuu6/am7Z1BLZABLG7gjdRILbXyNkQWC2pOWcquOnLx8sjahVjK3i4YIBsF82qePD45R4OqGbEjpowd3PCNnZU89i9aNMQ+Fw0vL63I3eQ2axe/o2b87V5dpFq7x0Osb6uRTBFk2Nde1qllrWcm28ubXC/fY3lRvbZNlEckLDFph3oerKF9ymmEHp5pUfdf/qnrW9rCSpfNzRusGNOiC4XR9+7PMedXnFnesPV+WhqVCYRKGK8CZI5yqtX6qWHWRUtuuDV80qm1oiG0DC2B2hm0hw+6urVoIUQ58GkPjjQXUToTVJ77Gdxfk6faquqi7Rd6PmyuImyCZ1fHicEk8ndFNCBy24+xkrm4CAOoT84dQ+m6P3iAl9RffklpJ40Lpy+bH/YNbKbmVU3dnR2ziZbs1sy3YL1+uD/LgjPJZX1E1Nkk0kJzRsgXkXqq58wW2KvasKSp1YtDXZ1BLZABLG7gjdRILbX06t93Y1q7E3VdtvrBzUur1Ho62MsyCb1PHhcUo8ndBNCR204O7nslXtrtq+N/a3Uy2vsTvwVLKJ5ISGLTDvQtWVL7hNsXeFYDUiuK1SNrVENoCEsTtCN5Hg9ldLnXdg6wQppD1G8l5tIH1TuP4rBfq3BGq0weSd1twlyScqTeOZd2nt2hDcsn+wIVNZ5NoMdTJ/tmHg5aVqmh8anXeTm0bqS9JXQJAXoa5jH4Yfkk3q+PA4JZ5O6KaEDlpw93PJSm3uBMuL9wA4mnkXqq58wW2KPav+4sSY4LZK2dQS2QASxu4I3USC21+pMm/Fhgy7yoPTzCd5HC5J3UidcLvkSp61z0+ScneJKu3o4N8m0tG6NkuV0zbNe7SrybMDL++p1i2Xq0RJI50XrapmETtc3vr0qVc2qePD45R4OqGbEjpowd3PhcvmWxk0wY3SVbgm2URyQsMWmHeh6soX3KZAFyCbWiIbQMLYHaGbSHD7K9VQ7xETd3kcsilLx2MFUTf5rtX3RXdR2nhHzbXtTCwz8rRyt82S90jUd3kiV616KfQpd1X6Y/tFs0uSyxtzoteWZZM6PjxOiacTuimhgxbc/aDNySaSExq2wLwLVVe+4DYFugDZ1BLZABLG7gjdRILbX6kGeg97hz4hptE93iPk6JGQWOe8R9lFRMK1Ze/RrVy6r6pkwDgHDslXS7yESJ9NiS+a1cF7oC3KJpITGrbAvAtVV77gNgW6ANnUEtkAEsbuCN1EgttfLYX0NzUDIcP2uX42F+/3HuklTZs579G4grokf23Be+Qrd9psSoaMc+CQQrVoNtxV6SWN8B7uftDmZBPJCQ1bYN6FqitfcJtiG+ocbKtT+WsJJ5BNLZENIGHsjtBNJLj91ZLt9DrrTb1BmutnPUOnsEnK08w77eJgOwf/NlGrvApQhzsKbaZRd9w4J/+5pPLN4j3WqrbBPaC4pEZdtX3ZRHJCwxaYd6HqyhfcpphT9VEX0XNrBp3Se3RPxCGadtVMsqklsgEkjN0RuokEt7+8bLPXxAzKJVQhatV0EnSVlmhh0mzz94Wy6bioaTzEnOy1Np7OXzvIVu62mUbdg+McOKS0qYpOwCy8aHiPk8jmbMwxhvcYIJtITmjYAvMuVF35gtsUc0rjSek9rWOUnoJLa9rI573fkbKpJbIBJIzdEbqJBLe/tqrTJ3iVTzhPDOyRTer48Dglnk7opoQOWnD3s6DwHsvIJpITGrbAvAtVV77gNsWcSr1H+2P69L2uaCFChQYfkdIwmHqP8FixktD4gV8A3x1A6Mv/8nvrtMZGEkZltN9pi83ab+uvg3bufpeTTS2RDSBh7I7QTSS4/bVVnT7BCz2eIOKNkk3q+PA4JZ5O6KaEDlpw97OUuodferLqud49fW2RxQ/XkunvVvbeI3dVz3Ebnhr6B2uGDP5UsonkhIYtMO9C1ZUvuE0xpzRo2OceGkBCLm5xpjoCmw/KqzgQHiTPth/nvIfEE2s/edYS/eqxfslYx9CYn+wAbIT6OLTWbdnfVPkpC2vhqWx3Un8x2dQS2QASxu4I3USC219bVRKITiCLvTE8rkY2qePD45R4OqGbEjpowd3PgnInnJ2s9QGWPX3tHA3Hc1qerRwPcruqe/omZ6obTDW8MX0NGbw2u7xsIjmhYZXcd999tkCXxG2KOVVHBkN3upTHgCOPQ0CoPo6Y5j2kvFZjLWKbUh5q+i8EZweQ9mWthb5caEoajD9aU+lTpdGmY1tMNrVENoCEsTtCN5Hg9hfatGxS8R6H5Q6/cHplzWv2jT2RGtDiUR2PxtLp23Pcikb1NWTwnacWkk0kJzRsgXkXqq58wW2KOaWRIViONCzU74c1NKm/Uce6NLYUsvkQNyJNkLF4lcSu6D36BtCNfu3w6+NbGhvTwJhcle9OL19GNrVENoCEsTtCN5Hg9hfatGxSx4fHKfF0QjcldNCCu58Fdch7ZE7fsh/IVI5HZuH07TtuRaP6GjL4+qmlZRPJCQ1bYN6FqitfcJtiTmlksA82m8c+ngSFwjrERaWxJec9OtGmCTKpH9DHoXJVITuAUvTz4ddFvxg83VMd7+G7W1I2tUQ2gISxO0I3keD2F9q0bFLHh8cp8XRCNyV00IK7nwXV6z3yp2/BD+Qrx+OzdPr2HLeiUX0NGbw2u7xsIjmhYQvMu1B15QtuU8wpjQz1V63CBg+bvfMGhEhDQaTO4JMWQthJI1IryFiQbIKMtZDErlA5E4VMpejnQlM6JBeZS6PNdrekbGqJbAAJY3eEbiLB7a/Z5ALIRergPbp8cogmXJLIJnV8eJwSTyd0U0IHLbj7WVStw6+Uvqenr56CrfJq7vOV40SWTt+e41Y0qq8hg9dml5dNJCc0bIF5F6qufMFtijmVxg35UdNx3fuWmisxZNn2b4W7WPPO9YercBEiTxOyNG5UuF+B3+c9igPIRT/5UaNWfDb+WJFEQlF2tGl5RT2GxWRTS2QDSBi7I3QTCW5/tdSKBnXYGSgNXzFCdpUkVP6ps2jCeA5eEoO5Ky+ryRs7Tw2RTer48Dglnk7opoQOWnD3s6zSw08f12dk/vQN52jyu6fq0y5bOc79kNO3or2M7Kphf7BmyOD1qeVlE8kJDVtg3oWqK19wm+JcqqJNfQYfebQgm1oiG0DC2B2hm0hw+6ulJKXRwDXOfvTrYOJ+Yk0Yz8FLxnuPI2WTOj48TomnE7opoYMW3P3sV23HsiHZRHJCwxaYd6HqyhfcpjiP0vNpbcftBmVTS2QDSBi7I3QTCW5/tZS+nRofhwetvyWgaZLh3p+tY51eHgjvBeuzNdpFth17pzjgMjHXZrt83B9BGjOe5lr3l4669VPvcfDuAuF96vqS5CPl1g2WZZM6PjxOiacTuimhgxbc/exXulzcit+CbCI5oWELzLtQdeULblOcTck51zrD0HjZ1BLZABLG7gjdRILbXy1p4NL8Jz62aFbHMc2RzIQU3mdJ8qjm26HOnJTaSdL3h28mwTPbpj5lI6wu149rtNmQ5WvXR4wnLTdv0CmP9ePgS61VFdpDipfIXXTr6w2WZZM6PjxOiacTuimhgxbc/exXcUG48tXLJpITGrbAvAtVV77gNgW6ANnUEtkAEsbuCN1EgttfLSXeQ5N4y4nrwkohV24+T2iybZdhm3/Qy6v6LqUutRMeZHKwbJv6VPpj0mxjM7LXjhmPlXfu0dePH2L0tVbwHlozqHFNSWFWNqnjw+OUeDqhmxI6aMHdD9qcbCI5oWELzLtQdeULblOgC5BNLZENIGHsjtBNJLj91ZLajJo0WY9moPEkeklMspO83D58SHAV+tpJv5WknwMk/aY0mf0h73HUeFJv0LlHX/+OFRZbU8thNB5Ga7a/joX3QFuQTSQnNGyBeReqrnzBbQp0AbKpJbIBJIzdEbqJBLe/WmrbjHxhTKOTH6vUuScvV7Vz/WI7+mNtBmKFfJuqYd5j4njS8vSSbP1Dn3uEkdQ9Zp6yQfK5B9qMbCI5oWELzLtQdeULblMspdI3M+tTJPMgrebOvH6NqryEjh9A/6txSDa1RDaAhLE7QjeR4PZXS0O8h0a/7v9MSB9n23EpdaEdScEtZQ/hoknfC21WOuQ9jhlPqzw0nimP9WOIK9+dPIpU46wvabyH1T+397jvvvus7SVx93Mi2USOPo1GKy4IV16WLRFZrNUaCkutU6eodOG6pxaTTSQnNGyBeReqrnzBbYo+6dlQkexT27lCb9zXazsnWXN4dI+TtOao+DCwcnM7SmH8E0LT0Zd0X5ZW5UOyqSWyASSM3RG6iQS3v1rK5ujdQi0x6sjgAkWd3QXqcBQv1Nby7SShzI0k26YotNPnPUrXDhlPeq37S0fd+qGmhbji3Vnv5nyu1ZfYC1gx/I802KQu4T26TOimhA5acPdzCukLrb7QPTW70gUxRNXYqrViX79zG+Cg3CY8iWwiOaFhC8y7UHXlC25T9ElPuDtfbw4tUXVafP12tXl7437BezTqDzij4sPAynY7h8LphNA04yVj43CQTS2RDSBh7I7QTSS4/TWbJgSK/alKKesonX9naqRsUseHxynxdEI3JXTQgrufU+jg+T2jJp1503WOTWgTyQkNW2DehaorX3Cbok8Wf8JfEU0PgzvXP9H9IN5oFzZ/gbSOLTHOdB/Is/FtMPdL4kMdpYlRpcrJe2lNZVHBe9i7J4JEWotLNVVJEoRd1MoOoDvU0ELyh1+lvNNL9tUYLJtaIhtAwtgdoZtIcPtrNhVCEGqUxtiZskSb1PHhcUo8ndBNCR204O7nWIVzq/XHaNyRqcvUCCd6t6TbTvpjUiLYO5elozQ98/pP+rgUstWyg4yKjRz8AzTpVTPJJpITGrbAvAtVV77gNkWf6ljRfC4fSiSSNF8C1joawVrHhu3oEMpycab7IG3KYku4RIJGqf1uZS0P8a31dYJ4O3pJvMfYe2VC9I7aB17S4OEB9AzVXq5QXtVp9xKHkYxnuGxqiWwACbYrxuP21zyyODB6d+9OTaopJAF8qmxS8R4me33rVzY54dxJXx97yVGXnluuHfuxeko/rtJLfK7Q4z16jk+96iO3KhvTU61bLle5W4in9cGr5pNNJCc0bIF5F6qufMFtij7FXR+iSrXrq21bhZEmnoSN3HwjK4aRNGKkH53HCoUH9Vsk+TiQ7zetHFuT8jhsvVyHFKmjWfPYqrW7Tm+k01HPaPMh18qlZvuSOOx0/INlU0tkA0gYuyN0Ewluf6FNyyZ1fHicEk8ndFNCBy24+zlWahLimZc9MtNDKz3q0vqunfS4TS4p+JnCmV3LnfSlE/FwIpL8aM+WTvHuVfPJJpITGrbAvAtVV77gNkWfYqzQ3Wpftar2bNzyjanQS+Jebifcw72HNdVOzUN3kU5ESirbGy4JTWDRIel7HFoS1DSefftjSMBMyjNDbb8UoYLUbPeSfREGy6aWyAaQMHZH6CYS3P5Cm5ZN6vjwOCWeTuimhA5acPdzrNqeIX9kJodW8YxfwHt0j0/fe9DhaskA4o/2bNL1gavmk00kJzRsgXkXqq58wW2KPiWxotnszY+NB8js8XbC3ezxWKHwwJoqxId8vz3BJJUOqeM9VHph1aBzBb0B0w3gE9mhtl+KUC4ttHvpvhqh8kDZ1BLZABLG7gjdRILbX2jTskkdHx6nxNMJ3ZTQQQvufo5Vznv4Iyc9tNKjrv6xqj+39+g56dPh9VTLDDL50Z3W/hTvXjWfbCI5oWELzLtQdeULblP0qRN/BL/ltU73EwMt1/q5OJN5kDZl3VWXNKHG2un0m1T28TBVekldKI13o2Vzd+6qtKNceeM9ukOth1R7j3YvoYXWqxEqD5RNLZENIGHsjtBNJLj9NZvSSOieOpmy0djVuSzZpI4Pj1Pi6YRuSuigBXc/xyrnGfyRmR5a6VGXrp5p3qN7lNarMH/Sp7289/qNa48cTgi626zUdf9V88kmkhMatsC8C1VXvuA2RZ90Y6bxp96YrbxZg4NR79xQP/nlTuUkOz6on61If0m8xYSK1u90z1ZOyyvqyiK7hUgSspR2FG1KDnbUlOeGmr6Mifdo9RKa8q/GYNnUEtkAEsbuCN1Egttfs+mY9Gau1Chpp8niXJ0jNddQZ5JN6vjwOCWeTuimhA5acPdzrNJsXtU9MtuHVv6Md+2EH/u8R11ekR6l8czLHp/pVVq/VC07yKhs1wevmkk2kZzQsAXmXai68gW3KdAFyKaWyAaQMHZH6CYS3P6aTcck5XMl9CcwBifoYoxsUseHxynxdEI3JXTQgrufPapyCGtZTxNkE8kJDVtg3oWqK19wmwJdgGxqiWwACWN3hG4iwe2vYxXfWh34l4hEzVu9/h3hCn2vuXu5/7Q5aTY7hviOc3i2728zDO8uO9T04+X4PrXK3Wksn082qePD45R4OqGbEjpowd3PHhUW0ELr4wSyieSEhi0w70LVlS+4TYEuQDa1RDaAhLE7QjeR4PbXUdK0u/RV85Cat76WIpIsv/sVdPdhQvZyS/H1cahv7RTG0PYeWqhfxNLKzXdrx3WXG2r2qeyd6oswn2xSx4fHKfF0QjcldNCCu5+9yVbkMovjNLKJ5ISGLTDvQtWVL7hNgS5ANrVENoCEsTtCN5Hg9tdRCvm9fXqQZtgx75fykPo3nzAkSrL/dnaevTxxCPW1TV99Y0gHkFRubMao7nJDtcbrH62pRM2dtsuPl03q+PA4JZ5O6KaEDlpw94M2J5tITmjYAvMuVF35gtsU6AJkU0tkA0gYuyN0Ewlufx2lNNVOkvL6zdyGJju3RDyS8R75y3u9R3cMTfkh7zGuu9xQG7ORtF9fFcF7JOigBXc/aHOyieSEhi0w70LVlS+4TYEuQDa1RDaAhLE7QjeR4PbXUUpT7Y736L79L0qfaj4N6E/oVYt97jGuu/ZQndloOi3dqVabTzap48PjlHg6oZsSOmjB3Q/anGwiOaFhC8y7UHXlC25ToAuQTS2RDSBh7I7QTSS4/XWUNEHv/l+LkO7HxD1Vk5FbEm8ZeSs7z15eNAOFMUQbcMh7jOvODTXtveSg2nc6r2xSx4fHKfF0QjcldNCCu59VK3GWK5VzxieRTSQnNGyBeReqrnzBbQp0AbKpJbIBJIzdEbqJBLe/jpWl+1X+PewvEWl2VJH/Awaa7ncvL5uB/BhionjQe4ztzg01/liRZH2lO51VNqnjw+OUeDqhmxI6aMHdzwzSmUuYzS3EJeXKl9A0F4H3AOhl3oWqK19wmwJdgGxqiWwACWN3hG4iwe0vtGnZpI4Pj1Pi6YRuSuigBXc/M6j8UdSxwnvkZBPJCQ1bYN6FqitfcJsCXYBsaolsAAljd4RuIsHtL7Rp2aSOD49T4umEbkrooAV3PzMo9R7uG3LJR1TRQoQKDVV5+plXms2n3iP5pMxKQuPn+Tsysdnhf2RnPtlEckLDFph3oerKF9ymQBcgm1oiG0DC2B2hm0hw+wttWjap48PjlHg6oZsSOmjB3c8Man3uofl6yMUTR9F8366yEJ3v2LUe57yH5PTdz1Us0a8e6//10TE05ic7ABuhPg6tdVv2N1V+yhxReCrbndSfWzaRnNCwBeZdqLryBbcp0AXIppbIBpAwdkfoJhLc/kKblk3q+PA4JZ5O6KaEDlpw9zODLJuv0aRcytNPLYJPqD6OmOY9pLxWYy1im1Ieavr/V5QdQNpX+v+KnMFIGow/WlPpU6XRpmObWzaRnNCwBeZdqLryBbcp0AXIppbIBpAwdkfoJhLc/kKblk3q+PA4JZ5O6KaEDlpw9zODNJsPlkM/f9D82z6LSGhSf6NO9Ad4j/Y3tQZ5j74BHPIe6Y1USv1G6jGSq/Ld6eWzyiaSExq2wLwLVVe+4DYFugDZ1BLZABLG7gjdRILbX2jTskkdHx6nxNMJ3ZTQQQvufmZQ4j1KPiQqFNaWI+qQ90ibGv65R3YAA71Hy2zUP1pT6VMd7+G7W0A2kZzQsAXmXai68gW3KdAFyKaWyAaQMHZH6CYS3P4aqjTb2aHWevs2qePD45R4OqGbEjpowd3PDEq9R/0BRTVzwRvELF+lCXqkzuCTFsLEF72H5fqDvEd2AEXvkbqaWM0MVduWlEab7W4B2URyQsMWmHeh6sqHy8YmGwDGh1DdRILLHIZqbcm3S8AW1sneRB4rm9Tx4XFKPJ3QTQkdtODuZwa1vYel45qCW2quhLS+qmz5fSvXjzWzfzLGFl9F86dbDnqP4gDy3sPMQ3w2/ljRXvfZ0ablFfUY5pZNJCc0bIF5F+qVK1d08cMFY5MNAONDqG4iwWUOQxXzLld+Lp3We6xWNqnjw+OUeDqhmxI6aMHdz4lV5fq1S1mtv1y5bCI5oWELzLtQH330UV38cKk8+OCDNtkAMD6E6j4SXOaQV/KGqSVj0Xukb9SmBiCU+z9UoK3pJUbz9mt4kzfgvhiSvMMbG2lVTt53rpCScIn9cYXW108qrJHCCJuWA1bZjSHefrej4Xc3/iU6KJtUvMcUtZYvXnaibCLxHrAFWKgAAJMZG0JDdlDhMoeMJL22rDrJx4Z5j/qLJKE8Tc17GqzS9CTbTtpvvq7SrexyRbMKdTvZW8iOsGpZS9L76ozhWst7NB2NurvsAOLAuo3IJYdkk4r3mCibTqWeJzRGNpGkdLAFWKgAAJMZG0JDdlDhMod+hTfvQ0o20HtouV3YZOH2NXhRbCc8iPUbJVm7ZobVtd3KLkfXHLLbWnoL2RFWLXee7Y7hTv19HNdRqDn07sa+RPpjr2xS8R7oXLKJJKWDLcBCBQCYzNgQGrKDCpc5ZBXS4shR3sN/iz7Js5te9C3/UEHrp+QrH/IemVvIjzAUGtZaZgwF7zHu7sa/RAdlk4r3QOeSTSQpHWwBFioAwGTGhtCQHVS4zKGrNBUO+fEyn3voj3V3sYJPxNtqKvd6j/wt5Eb4iapm3UitzBjisAd+7qE/urub+hL1yCYV74HOJZtIUjrYAixUAIDJjA2hITuocJlDV03mbfl9znvoe/mh0BLoUmKd1k8Mg/Ri2bbLvDufYIiylRtT0bkqfwtF79FgvXTHEG/fPTXq7ka+RFqtXzapeI+82q94ozid3QdptVGTMXLm5tfxA+h/NQqyiSSlgy3AQgUAmMzYEBqygwqXOWRkOUxF89cL0mwkPK5I/5xAKbGWHzVfN+pCra+45DC2X5HYBiVWjs1KibcEuVvIj1AKzcC0zIwbg/u/5umAh99dfgDlRgbIJvWSvUfzUiavSzPB9YRl1X7FoxpvWi/rpiStOSqbH1g5XRkVhfGP6lp19CXdl6VVuSCbSFI62AIsVACAyYwNoSE7qHCZw85VGYD6/2Pk8891yyb18r3Hna+LObPPj0SVV/v67SpvnuI9GvUn2ct5j3rNFXUO79EI7wEXCgsVAGAyY0NoyA4qXOawa6Wp14TMbQWySb1873HzejU9qU28c/0T6QdVrc8T2oV6bcDy6Zhbdx/Is/FDqDu3bqRrItRRmry8VDn5JKupLCp4j/ApWECckq3FmqpEbySYKLdSswPoDjW00P7jMp1esq/GIdlEktLBFmChAgBMZmwIDdlBhcsc9q4kRTzwHvoqZZO6A+/xWPhYKsyQpdGPNF+SSxP6lqEM5ZpGp+XdJDs+SJsKhXaJLJRS+93KWh6sQjPs9Hac94i9VyZE76htMJIGDw+gZ6j2coXyqk67lziMZDwHZRNJSgdbgIUKADCZsSE0ZAcVLnNAm5ZN6h68h9rE6mtXVWZc5dCN9wi5cvONrJg6pyl79v8zFB7UvxygnZrXyvebVo6tSXkctl5uHqBGxxbqx3GGau2u0xvpdNQzWm/P6i5CudRsXxKHnY7/kGwiSelgC7BQAQAmMzaEhuygwmUOaNOySd2F99BE2b5qVaXLMbH2/1MnZuRTvYc11U7NQ3eRxnt0K2tHKd57uM890sa7H1nEqwreozuAzFDxHgCzBjEAgL0xNoSG7KDCZQ5o07JJ3YX3SBP05sfO5w+imDpP9R7dTxJSe5Pvt1DZq+A9VHphcE1tV9DrPdwA9PdG+6HiPQBmDWIAAHtjbAgN2UGFyxzQpmWTuhPvoTmxkE+si//JIdTvpOytJDs+SJuy7qpLGjth7XT6TSrb/yKqE/2W0kvqQmnc/ENoRB83d+euSjvKlTfeoztU7z3avYQWWq9GqNwvm0hSOtgCLFQAgMmMDaEhO6hwmcPGlCaQmuBFqgQs5FcJafqk2aPRzv22K5vUvXgPm+Aw/S47b60Gq6D1k1/uVE6y02w7PK5o/f0aXXkVzZ+MKVVOyyvqyiK/RsNTaWF0LPGO2r6r2FFTnhtq+jIm3qPVS2jKvxqHZBNJSgdbgIUKADCZsSE0ZAcVLnPYmLreI6Zq1bMhv1JfkdbMpqkXYT9sUi/Ze6B1yyaSlA62AAsVAGAyY0NoyA4qXOawMQ33Hqnf6NTs+0L+pmSTivdA55JNJCkdbAEWKgDAZMaG0JAdVLjMYWMa8bmHfo2lqplxGuFLJfYd+y3LJhXvgc4lm0hSOtgCLFQAgMmMDaEhO6hwmcPG1PUeETEh5jdq6g9A8B5dphzAE7opoYMW3P2gzckmkpQOtgALFQBgMmNDaMgOKlzmsDEN/twj9Rt4jy5TDuAJ3ZTQQQvuftDmZBNJSgdbgIUKADCZsSE0ZAcVLnPYmMZ+50ofB6eR1mz91/MtyyYV74HOJZtIUjrYAixUAIDJjA2hITuocJnDxjT6/5qHjzvsqvbvuUov3KxsUrfrPeBisKkFWDEsVACAyYwNoSE7qHDJ68Y0xnu0Pu6wC2suwniIbFI35z2uXLmi44aLwaYWYMUstFCfeOKJe++9VzcCbBqZx6tXr9q8AkAb2SP2aBi6rQSXvKJNyyZ1c97j0Ucf1XHDZfDggw/a1AKsGFmr9mhW7rnnHt0IcAFcuXLF5hUA2sgGsUfD0D0luOQVbVo2qZvzHgAAp2ehIBaCMFwONq8A0Gbs7tANJbjkFW1aNql4DwCAgywUxEIQrnABGm1LNoucdAAFxu4O3VCC22to07JJxXsAABxkoSAWgnCFC9BoW7JZ5KQDKDB2d+iGEtxeQ5uWTSreAwDgIAsFsRCEK1yARtuSzSInHUCBsbtDN5Tg9hratGxS8R4AAAdZKIiFIFzhAjTalmwWOekACozdHbqhBLfX0KZlk4r3AAA4yEJBLAThCheg0bZks8hJB1Bg7O7QDSW4vYY2LZvUjXoPfin+ZcBvxIetIMvVHs2KbgTBBWi0Ldks4j0ACozdHbqh4FKxaR7MlNg6oZt++KX4FwO/ER82gaxVezQrugsEl8uibclmEe8BUGDs7uAPSV82Ns2DmRJbJ3TTjw4dLgObVIAVs9BC1S0guFwWbUs2i0QzgAJjdwd/SPqCmfBHpafEVunJHs2Ejl5wBwDakGwKOa1hCyy0UHULCG53oG3JZpFoBlCA3QHHMGX1zL7mQpCvcAcA2pBsColHsAUWWqi6BQS3O9C2ZLNINAMowO6AY5iyemZfcyHIV7gDAG1INoXEI9gCCy1U3QKC2x1oW7JZJJoBFGB3wDFMWT2zr7kQ5CvcAYA2JJtC4hFsgYUWqm4Bwe0OtC3ZLBLNAAqwO+AYpqye2ddcCPIV7gBAG5JNIfEItsBCC1W3gOB2B9qWbBaJZgAF2B1wDFNWz+xrLgT5CncAoA3JppB4BFtgoYWqW0BwuwNtSzaLRDOAAuwOOIYpq2f2NReCfIU7ANCGZFNIPIItsNBC1S0guN2BtiWbRaIZQAF2BxzDlNUz+5oLQb7CHQBoQ7IpJB7BFlhooeoWENzuQNuSzSLRDKAAuwOOYcrqmX3NhSBf4Q4AtCHZFBKPYAsstFB1Cwhud6BtyWaRaAZQgN0BxzBl9cy+5kKQr3AHANqQbAqJR7AFFlqougUEtzvQtmSzSDQDKMDugGOYsnpmX3MhyFe4AwBtSDaFxCPYAgstVN0Cgtsd8+sjt6S7Gx/plJd1/7WvV0O8+dgb3/nYje/devidvkKf3vnIJ+7IxSOvGqix97LoYIJsFolmAAXYHXAMU1bP7GsuBPkKdwCgDcmmkHgEW2ChhapbQHC7Y4LMKgS6ebk+OzJfr5L1h2+GFsWBuAr9Gpvuv/f67dCPcvvaI75Cokn3IlfgPQDOBrsDjmHK6pl9zYUgX+EOALQh2RQSj2ALLLRQdQsIbneMlToES8cnfEwxu8ak+80HLFpSjf/rn3hvq85RwnsAnBt2BxzDlNUz+5oLQb7CHQBoQ7IpJB7BFlhooeoWENzuGCf90MB9NBEKb1wLT925fn/6PaXwWGk+PWg+eahz9Gy1yhhEOg4hNnLn1o003e+5Si+REXaNgV6l95X6h4P3opowmKmyWSSaARRgd8AxTFk9s6+5EOQr3AGANiSbQuIRbIGFFqpuAcHtjlHSzw3895Qs865z65ivS7km+mk2n2b5H7lVNdVTrVuuPabPmiUYcFWomf+SVTqqrPfIDjK9duxgpspmkWgGUIDdAccwZfXMvuZCkK9wBwDakGwKiUewBRZaqLoFBLc7Rin//x/Ue8QPQ2K+HivYN7WCOck9G+WqNT7BXZU+27EKpavSwdv/LakI3R30HtpgUDNILZk0mMmyWSSaARRgd8AxTFk9s6+5EOQr3AGwIo090mY6AufXfG8NOtkUEo9gCyy0UHULCG53jNJY75Gk+EKVr2dbOFytJ49P4kb/Vd2uGxcxwHt0B2ntTBrMZNksEs0ACrA74BimrJ7Z11wI8hXuABguPYGU9NibrnaO3pxww3L37gG8Fg0b/wTZFBKPYAsstFB1Cwhud4yTsxnZwjoXT0NNk+WnmXpQT7Xihwbpsx2rULyqM/jh3iM/SG1n2mCmymaRaAZQgN0BxzBl9cy+5kKQr3AHwEDpW2V23lTH2xyJdSlHXyx3P5EWG79NIfEItsBCC1W3gOB2xzjZJo0xTX689fBB72FXhXw9rfze6zeuPZKv1v+fJdJnQ3f2bP9Vtc+JfsB7j26D/fdy3GCmyWaRaAZQgN0BxzBl9cy+5kKQr3AHwCBl3yMU6Zlk1GdYKLx97bFwRFVU51yorwamQpqyM6xGSux07JRrL9p7evLVp6kOr/ntNPWh2HQXyNUstFy6hez9RumrJLhfERPLYztTZVNIPIItsNBC1S0guN0xQWmIiPHBAoIoRpgkWN24KYX13rcEXdC4UaiWRIBM1h4buXP94coYZOJG5ipR03sghr5sgwfvxbU5djDjZbNINAMoMHl3PPHEE/fee6/uL7gkZFqvXr1q03yIKatH+rBHM6HjFtwBMETuPTaTJuLdN8MsQQ9HmpZrnXj4VUd+8mw8yfzpWJeXHEKsb+di9xDVXpLLXc1Sy3YLbjChsHu/2l36rJ3fSVOhi/Aytgc5UjaFnNawBRZaqLoFBLc7zqMqpCRxAA2WzSLRDKDA5N1xzz336OaCy+PKlSs2zYeYsnqkA3s0EzpowR0AQ9R8TJ+Whww78yXgNKG3dxbD2awZeV1eyWXwTQvt8rTB9KlYXx1F2rKoerbgPWLNUsvtW7Dbr94jzN1v8qM9mx2klIfevYUbI5tCTmvYAgstVN0Cgtsd51GIFU0cQINls0g0AygweXfozoJLxab5EIfr3XfffdbkAjzwwAPShf0wn/fwhTH5bifujfdIv+GQ/fQgpumzeA+9yqibOsJ73L5TuN/kR3s2aUqvTcF7wE5YaKHqFhDc7ji96t1dhxc0RjaLRDOAApN3h+4swW06tGnZpM7oPboMb30gOmLB3cwgFT9YyCXfZe+hslS+cikLeo/QSycnOMJ7TPvcw66N1Y6TTSGnNaySRd9D6eJ2B9qWbBaJZgAFJu8O3VmC23Ro07JJ3ZH3sGS6zqGrHyWxDgl66f971Il79B6ShVtqnqTp4dn6v0Ak2XyrPO0o1LGOYv2i92iwrrPeo/SfNLTx5tYK99vfVNa2TZVNIac1bIGFFqpuAcHtDrQt2SwSzQAKTN4durMEt+nQpmWTOnhVTFk9w1sfiI5YcDczXM03pqIJ0cTaqBNxzcI73iMm9BUxF48tSEniPVrl8qNl81Vyn/nNLdn8vurO3EvjZLo1sy3bLVxXx9W4oOz99jeVllfUTU2STSGnNWyBhRaqbgHB7Q60LdksEs0ACkzeHbqzBLfp0KZlkzp4VUxZPcNbH4iOWHA3c6mq/IZ+ChG/NKWuZoja9mk9sinktIYtsNBC1S0guN0xm+KbGq78UnWm+7VZJJoBFJi8O3RnCW7TjVD9nuklRMKjQ5x9j0Zywio57LzvfCrZpA5eFVNWz/DWB6IjFtzNXKZa3wHrfD/qoPAeAEez0ELVLSC43TGbzus9JsSr4zTv/0kbLptFohlAgcm7Q3eW4DZdV61vp9dv11oUij8e1Mmj1ig1IW7aOKurqkvsuz/nywxtUgeviimrZ3jrA9ERC+5mLlat70eN/KYT3gPgaBZaqLoFBLc7ZtPOvMe5ZLNINAMoMHl36M4S3KZzar6OLj9qymT/o3VkCrSVqLXx6GqTOnhVTFk9w1sfiI5YcDeDNiSbQk5r2AILLVTdAoLbHRNVf7VAML8RvUd6AKeHVii/fe2xUFLRGBW9xOi85ZG8IRIvsffSBOnIeqmRknDJjWtJWtAdcHk8TeOBqrw7hni/3b76b+c42SwSzQAKTN4durMEt+la0lCQGIz684HOru8GjVasuHXDRS2p0A1T3fCi/TaN15ZgTIjLVBa5Ni3EdaLrwMtL1cZG+/QVEORFqOs0v0C1Vzapg1fFlNUzvPWB6IgFdzNoQ7Ip5LSGLbDQQtUtILjdMUUS+i3JTqyFHVT10aJHVMd72GGj5Wmm3m1Q+0paC2d8uDz2VfmEpMF4oR1O9cGWHXBpPFXjWlh33T8G11f/7Rwtm0WiGUCBybtDd5bgNl2q5ptIsTCEgioPTgJFPmj4WNGJWt244S5RpR195FbVdV+I07DcbrNUOW2zCekDxjlqSN1yuUqUNNJ50apq+uLr5a1Pn3plkzp4VUxZPcNbH4iOWHA3gzYkm0JOa9gCCy1U3QKC2x1HqjkAmoMqOYRKh5NdGMrjya1txna6P4ZDKB6KsalK3dPRVajVDLhvPO0K5TFUha6vUF68naNls0g0AygweXfozhLcpks11Htkg4aLFd3ku1YTprKhrDeqlEJcZuRp5W6bsWTIOAcOKVQrhsf0x/aLZpcklzfmRK8tyyZ18KqYsnqGtz4QHbHgbmYetVfGAcVZGXXV2eXW1gCZtZUbrO40s9zHyqaQ0xq2wEILVbeA4HbHNIWzJNI+e9IANcB7+BMxOV1EFg0S9KlmANm30DoHdmbAhfFYudGMMKUaQ7zfdl/9t3O8bBaJZgAFJu8O3VmC23Sp/AYXxT2ehJR80HBxqZPTZ8JUJ5SJMmMYEOLSq7qVS/dVlQwY58Ah+WpDoj3e44DK1rCo9so4oGYdjLnq3MquyD5VL2P1GtqqneM2bQo5rWELLLRQdQsIbndMULqpwz4NB0A2QKVRsR24woWhvH38NO10+upKn62udeG37AeaARfGEyrX7XQubxTH6ZKD3ts5XjaLRDOAApN3h+4swW26lsKObvZ7IaTkg0av98iHqZz36EaVISEu1slX7kaqWDJknAOHFKqNi/Z4jwNyh98QtVfGATXrYMxViNMaNsVCC1W3gOB2xwQ1J4QFvfbZowFKP44IhRYV24ErnEZJeekbwLmjVwbQPYqa461zVX7AhfFo5UjVeP/x757tv52jZbNINAMoMHl36M4S3KZrKY0h8mO6/dOQkg0ancI0auXD1MF23nv9xrVH+kJcq7wJcX0dhTabEDd2nAeHNCbaayHeoyB7EWvktQuv15BftJL8IfC6XNStHNdBz1X1Ugu0ZyU8NfQ3HgwZfJQul4qwhty1cdhSM9uIu7xUrefWDsmmkNMatsBCC1W3gOB2xxQl4e7GTdmtYT9md/qd6w9XJ0TY2ha47FxpvIf82AQBITmKVElAaB1gSjyoYiN1+G2eyg64NJ6q3CJMc+J2xxDv1/Ul6r+d42SzSDQDKDB5d+jOEtym8+rme1beCimZoNETK6QwG6a6l6iaxjVq9YS4mCuGQrk2W7nbZgxx8tTBcQ4cUtpURSc8Fl40vEdZ9kLXL6W9vsnL3bV69QlazW5anq0c14FdFVrWClY5lHcvtOGN6WvI4NNmdWPEX26QXhuHnW0ke3mpWmkMh2RTyGkNW2ChhapbQHC7AzlVfkNDTfoOX6fauWSzSDQDKDB5d+jOEtym26rS/Oo0qtK/EbnZaWSTOnhVTFk9w1sfiI5YcDeTkcuJNQXPzXrzXlp7ZWTPOffGW+M96quat+sSR1gp1tcfR/U1ZPBa4noRuWu7FbI3lTwb5aoVb+2QbAo5rWELLLRQdQsIbnegllpveYx+m+MEslkkmgEUmLw7dGcJbtNtVaf3HqHH4bnZaWSTOnhVTFk9w1sfiI5YcDeT0SHvETLpSEipy34gUzkm3AXv4e2Ey9dH9TVk8J12TGXv0W2kbIEiuWru1g7JppDTGrbAQgtVt4Dgdgfy0ghmNLFuJbJZJJoBFJi8O3RnCW7TbVWn9R6ap63tzRqRTergVTFl9QxvfSA6YsHdTEa93qOT64cjreAH8pUPeQ+fkSdJf6VRfQ0ZvDbrehEVvMeBm6ov76nG5x6wBxZaqLoFBLc70LZks0g0AygweXfozhLcpkOblk3q4FUxZfUMb30gOmLB3UxWrby8lL6bRQnV1A+0ytufYKSVY8Jd8h5a3v8fMwb2NWTw2mxaU383wkHvUepo8u9GOCSbQk5r2AILLVTdAoLbHWhbslkkmgEUmLw7dGcJbtOhTcsmdfCqmLJ6hrc+EB2x4G4mL82kBUmmXQpuGXOF+y0Eye+eqnP6bOWD3iMdQEU7O7erhv3GgyGD16dEYWCB0KO7thl2oRF3ealaz60dkk0hpzVsgYUWqm4Bwe0OtC3ZLBLNAApM3h26swS36dCmZZM6eFVMWT3DWx+IjlhwN7M9tR3LulT5inF2YpRsCjmtYQsstFB1Cwhud6BtyWaRaAZQYPLu0J0luE2HstJvqVRZZZVeLpjCHSmb1MGrYsrqGd76QHTEgruZ7WnN3iOMrfpsxJXPJJtCTmvYAgstVN0CgtsdaFuyWSSaARSYvDt0Zwlu051eltYHlkuNjlL1FZXKb4Sv3qw1twyySR28KqasnuGtD0RHLLib2Z7W6j3qPcbnHgAVCy1U3QKC2x1oW7JZJJoBFJi8O3RnCW7TnViazZvlWPdHCpuQTergVTFl9QxvfSA6YsHdDNqQbAo5rWELLLRQdQsIbnegbclmkWgGUGDy7tCdJbhNd1K5/zEbpW8fG8n/uc2Wh8Lk/xInH54k/3XWCkPJjWuhXH+jT/O/cLMX1l4oW600zvPJJnXwqpiyeoa3PhAdseBuBm1INoWc1rAFFlqougUEtzvQtmSzSDQDKDB5d+jOEtymO6X0myD+z5dpQt/9VZ/95WoJuuXB2ISOgjcwU5H8Xp9Sg+qIPnKrGl5PtW55vJFzyCZ18KqYsnqGtz4QHbHgbgZtSDaFnNawBRZaqLoFBLc70LZks0g0AygweXfozhLcpjul1Hs0HyOowicMmT9xVipPrULaZqwg5cFymItIKqdq/m5EemFHrlpmPEnl08smdfCqmLJ6hrc+EB2x4G5mBi1qCsdO+ZGDWccKK8mmkNMatsBCC1W3gOB2B9qWbBaJZgAFJu8O3VmC23SnVNZ7+MI6xS+Vl7yHPkjJeg/77+NGZSqyozpcLY4nuer0skkdvCqmrJ7hrQ9ERyy4m5lBY9N9XR81/dOZXSh9wnsArIOFFqpuAcHtDrQt2SwSzQAKTN4durMEt+lOquynEC6JjxlXqbzXe/hUrd1jWqfnc4+eapnx1FedRTapg1fFlNUzvPWB6IgFdzMzaEy6r9PcLMdqYYWZTuocJbwHwDpYaKHqFhDc7kDbks0i0QygwOTdoTtLcJvupLJkrE6oqh8lMSv8P4r+cm0kLc8am5L3sAtDqpnWee/1G+lHLmm10nhiX+eQTergVTFl9QxvfSA6YsHdzHTpFAp3bt1IJ6ZeK4G2r9BLdDpjoUqv0gWRznRqBsJjxUqiJgxG1G0wdlcaTyjP/9aF/r7mkE0hpzVsgYUWqm4Bwe0OtC3ZLBLNAApM3h26swS36U6v9OtMlizFbK0iSeiz5ZaJXa8zriSzSvI3K9cWoiGxzK3ixk2pXF/bXKhJXaFaaZznk03q4FUxZfUMb30gOmLB3cxE6YJQF2ET2aTmRbMYaua/ZGUrrOw9ZB2Ump02mGyDsbvSeLRcV6eWWyO9fc0km0JOa9gCCy1U3QKC2x1oW7JZJJoBFJi8O3RnCW7TbU9pJjajKl8xf4a2tGxSB6+KKatneOsD0REL7mYmKnURndy99CW5zvfqFM3jC7l+uwVV8508LZk0mFSZ7wL2e496J4QLx/V1jGwKOa1hCyy0UHULCG53oG3JZpFoBlBg8u7QnSW4Tbc9LeQ9QrOzZ2hLyyZ18KqYsnqGtz4QHbHgbmai0tw6Sc1TdxGrxYzcP5sm/QO8R2JXBO89xg5GlGkwNjXSexzsaxbZFHJawxZYaKHqFhDc7kDbks0i0QygwOTdoTtLcJtue1rAe2i2Zhld59k1yyZ18KqYsnqGtz4QHbHgbmai0ty6YxWKb/+7b+ON8R5pct9cpe1MGky+wVhnpPfo72su2RRyWsMWWGih6haAi8HmFQDaTN4durMEl0KgTcsmdfCqmLJ6hrc+EB2x4G5mojQFH/tfLOqMP+bo3nt0G6yT+MYqWLOJ95g0mHyD0TP0t9n1Hr19zSWbQk5r2AILLdQrV67oLoDLwOYVANrcfffd903Cthbe47Jkk7pr7yGyjLxKuB+u8vg61T74ywHihYrm62l52mBjBjShr2j9LgLX5vDBZBuM3ZXaLHkP+fHgjR8tm0JOa9gCCy3URx99VHcBXAAPPvigzSsAtPnqV7/65CRsd+E9Lks2qXv3HujksinEe8AWYKECAJwezRMEl0KsS4t9Q6RS+j7ykZqxqeNkk4r3QCeWTSEpHWwBFioAwOnRPEFwKcRJpV8SaWh/V6WqsKD3SP9D77HCexyDjlhwN4M2JJtCUjrYAixUAIDTo3mC4FKIkyr9T7DuKdWin3vMKLzHMeiIBXczaEOyKSSlgy3AQgUAOD2aJwguhTipSt4j/s/YO7duRO+R/k9a50ma/0lbl8T/i5taAlctNQytT2Dqj19C4e1rjzX/71crdxvHexyDjlhwN4M2JJtCUjrYAixUAIDTo3mC4FKIkyrrPdJCy/J7vUda/pFb1a9IFY+hl/dXi4Yh7bF7iVoRLZc62cbxHsegIxbczaANyaaQlA62AAsVAOD0aJ4guBTipLLkvqY2BvLQ/spCyTwMzvszf5ktPhtL0h7T8rRH9ztLm5JC42eSTSre40K0moV1UDaFpHSwBVioAACnR/MEwaUQJ1X6gUMsTNOtAd4j+1/GgyuIVPYgU63uyD8VyisrUvAe3cbxHkehIxbczaxL6Vp0Ty2mOX8fwsKyKSSlgy3AQgUAOD2aJwguhTipyt7jmM890oSt76OJWJL2mJbnvMcnBjZ+Jtmk4j3m1zm8x4ZkU0hKB1uAhQoAcHo0TxBcCnFSZb1HWhhy+pb36Jbr/yBXh/De6zeuPdJ4D0sXgz3oVPMeQ1suuZ2u90gbx3scg45YcDdzOjW/haCZxebjLVkBNtk1UhIuuXEtXNhalBXWSFhAmV9WkDYesPLuMOLC6nanq9MIqzC0fC7ZFJLSwRZgoQIAnB7NEwSXQpxUrfRJqDOomMXduf5wlevX7zUfLDfP0CSKN27KU51mtVrM6+SpJOtrms15j4ezjadNnVU2qXiPEUqmOdhWP6MP3wwlqSuVq2zF1GtLfiyZV62j5Y1L0cJkhfUPw3Wnlbs9ylNnkk0hKR1sARYqAMDp0TxBcCkE2rRsUvEeI9TxoNXX70Jh9J2Vst4jrVCr+Speai0a81rwHuVhNN4jdhfKM18T1B/PIZtCUjrYAixUAIDTo3mC4FIItGnZpOI9hku/opeiOX3ztajsxwsd79H+GlWv99BywxrMD6PgPZqvFWrvzoqcQzaFpHSwBVioAACnR/MEwaUQaNOyScV7DJfP49vSZ6u0vtd7pI0c/NwjVK7bqZUfBp97ACwACxUA4PRoniC4FAJtWjapeI8R6nyCIRInYJl9kuU3pqJzVeMczKIc9B4N1lFuGEXvoS3z/z0AJsFCBQA4PZonCC6FQJuWTSreY5xCil+T2AYlZvxqALTEmwE1ABXNryAoeI9Qbh6m5We6wyh5D1EcTMWZjYfIppCUDrYACxUA4PRoniC4FAJtWjapeI81q/Ib+pFF6atWG5RNISkdbAEWKgDA6dE8QXApBMoovvvsytcnm1S8x3qVfkVqHV+XmkU2haR0sAVYqAAAp0fzBMGlEGtX65smzdvH0zUg/dvQe9M2qXiPVau1iOsvXG1cNoWkdLAFWKgAAKdH8wTBpRBrV/d770fqgt56Ftmk4j3QiWVTSEoHW4CFCgBwejRPEFwKcVKF/4t7+9pjzX/TjZ8tJP/ttvWBQ+H/3N64FsrtF/8k/084vq2c7Sv5H8IV2mzyrrR13f4fv62+SuM8k2xS8R7oxLIpJKWDLTDvQn3iiSfuvfdeXf+wXWQSr169apMKAAtgm20F3qP+nUDBBmhCLym+uYjOhxIF7+E8Rm1CkstLfbkutFpoP3zVKtR3v20o9tUzzjPJJhXvgU4sm0K8B2yBeRfqPffco4sfts6VK1dsUgFgAWynrcF71Eai+R2kSZ3W7yAVWfZfI9c6NxJ8QuavrpX6crYh1pfHoeWqKec9Yl+J/DjPJJtUvAc6sWwK8R6wBeZdqLry4TKwSQWABbBttlbvER5HOt4jzf7bJf7/hUcrMsx7uD/7JvR7j+I4zySbVLwHOrFsCjm5YQvMu1B15QtuU6ANyaaQCAawJLbNVuk9Uv8QCkd4j8ZsJD9WTY3xHo11cY2UfY4f55lkk4r3QCeWTSEnN2yBeReqrnzBbQq0IdkUEsEAlsS22cq9hxmDMd5D2yz9f4+u93C2odu+6KD36I7zTLJJxXugE8umkJMbtsC8C1VXvuA2BdqQbAqJYABLYttsld6jTuUrbtyUvH+M94glhhmMHu/R1Ndng9OoCV0XvEffOM8km1S8BzqxbAo5uWELzLtQdeULblOgDcmmkAgGsCS2zYiWlyWbVLwHOrFsCjm5YQvMu1B15QtuU6ANyaaQCAawJLbNiJaXJZtUvAc6sWwKOblhC8y7UHXlC25ToA3JppAIBrAkts2Ilpclm1S8BzqxbAo5uWELzLtQdeULblOgDcmmkAgGsCS2zYiWlyWbVLwHOrFsCjm5YQvMu1B15QtuU6ANyaaQCAawJLbNiJaXJZtUvAc6sWwKOblhC8y7UHXlC25TrFTxd6e48rL0VzpWv2Wl+p0t9S9pGaj01026p9Ykm0IiGMCS2DYj37ss2aTiPdCJZVPIyQ1bYN6FqitfcJviXDKrEOh6jPTvUg1SZR4q5xB+O2T7d0oOEd4DAGpsm5HvXZZsUjfqPeACsEkFWDHzLlRd+YILx2eROgSzFhM+pphdeA8AqLFtBheKTfMhpsTZ4a0P5MqVKzpouABsUgFWzLwLVVe+4NLZM6j7567qwhvXwlN3rt+ffucq+WtWzSchzV/Iqg1Dtpr+zSyj88etYiN3bt1IvUf/VeeTTSERDGBJyPcuG5vmQ0yJs8NbH8ijjz6qg4at8+CDD9qkAqwYWav2aA508QsunT299PtUt6890io3G1An+unfyhUrIpYg/Wgi/Su8H7lVNdVTrVuuPabPmm8ZcNVZZVOI9wBYEvK9C2Z4BrgK7wEAcErmDWIh6la4dPb0yv9fDvUe8cOQ9HOPWuGbWsGc5J6NctUak+OuSp9NPUb/VWeVTSGnGwDAwuA9AGB3zBvEQspa4dLZ02us97D/Pm5UpiLbwuFqPaYi8R4HrjqrbAo53QAAFgbvAQC7Y94gFlLWCpfOnkHOZmQLa2OQOoGezz16qvG5BwAAjAXvAQC7Y94gFlLWCpfOnkGW6NcJffXjrYcPeg+7KpiKtPJ7r9+49ki+Gv/fAwAAJoH3AIDdMW8QCylrhUtnz6X0K1KVZyh958qy/4obN6UwmIq6QkANQ6GaNmt0LERs5M71hyv3Ulfov+p8sinkdAMAWBi8BwDsjnmDWEhZK1w6u2FVDmFFxuAEsinkdAMAWBi8BwDsjnmDWEhZK1w6u2GFL0dVn4248suVTSGnGwDAwuA9AGB3zBvEQspa4dLZjUr/g8eqvhB1AtkUcroBACwM3gMAdse8QSykrBUunUUbkk0hpxsAwMLgPQBgd8wbxELKWuHSWbQh2RRyugEALAzeAwB2x7xBLKSsFS6dRRuSTSGnGwDAwuA9AGB3zBvEQspa4dLZ9Sr+ml1Xvh6d/K9/2BRyugEALAzeAwB2x7xBLKSsFS6dPVb6l/gSZnMLp/Qe01wE3gMA4ELBewDA7pg3iIWUtcKls8dqub8CjvfoyKaQ0w0AYGHwHgCwO+YNYiFlrXDp7LFKvYf9tfLM3xSPFiL9c+ZCVa4t6F80T7P51HvEP0AeS0LjN67VXcgA6u5uX3tE+8oMIPR1+9pjoZe63DqtsZGkn+fUd+SavXPrRuo9cvc7r2wKOd0AABbm/N7jiSeeuPfeezXow3aRSbx69apNKsC6kRVrj+ZAt4Dg0tlj1frcQ/P1kIsnjiL8LY6QvlcWIjxInm0/znkPyem7n6tYol89tr/1Eeo05ic7ABuhPg6tdVv2N1V+yhxReCrbndSfVTaFeA8AgIU5v/e45557NOLD1rly5YpNKsC6keVqj+ZA17/g0tljZdl8jSblUp5+ahF8QvVxxDTvIeW1GmsR25TyUFMft31OZwBpX9aaOoe2wUgajD9aU+lTpdGmY5tVNoV4DwCAhTm/99BwD5eBTSrAupl3reriF1w6e6w0mw+WQz9/0PzbPotIaFJ/o070B3iP9je1BnmPvgEc8h7pjVRK/UbqMZKr8t3p5fPJppAgBgCwMCvyHu4kQBuSTSHHNmyEedeqLn7B7YtjlXiPkg+JCoW15Yg65D3SpoZ/7pEdwEDv0TIb9Y/WVPpUx3v47uaWTSFBDABgYfAeaAbZFHJsw0aYd63q4hfcvjhWqfeoP6CoUvDgDWKWr9IEPVJn8EkLIbMveg/L9Qd5j+wAit4jdTWxmhmqti0pjTbb3dyyKSSIAQAsDN4DzSCbQo5t2AjzrlVd/ILbF8eq7T0sHdcU3FJzJaT1VWXL71u5fqx55/rDlXloeY86+6+4cVMKG2vR5z2KA8h7DzMP8dn4Y0VdR5UdbVpeUY9hVtkUEsQAABYG74FmkE0hxzZshHnXqi5+we2LU6rK9WuXcpovKV2YbAoJYgAAC4P3QDPIppBjGzbCvGtVF7/g9sXplH55yX2RCQ2TTSFBDABgYfAeaAbZFHJsw0aYd63q4hfcvjipWl9kWuRbSZctm0KCGADAwuA9Bih+N9qVlzS2/sm02BuiNoUc27AR5l2ruvgFty/QhmRTSBADAFiYS/Ae6S94mSfjb+fonV8FcyB3X++XrfEeAIF516oufsHtC7Qh2RQSxAAAFmbz3iP8NpU60a9+0cociXUpR18sdz+R8B4AgXnXqi5+we0LtCHZFBLEAAAWZuPeo/R73/W3PRr1V59D4e1rj4X8uyJ+NKEGpkKasgS9RkrsO1Sd8vR3SqZpffzOVRjejWthkPEXZabdBXI1Cy2XbiF7v1Hxi+B3bt2ITaXlsZ2psink2IaNMGGtPvDAA48++qj90EYXv+D2xWxKA0KqGGq6D9Jqo950WOwdCq/sUCfr6NZsCgliAAALs23vod9ust9DH6XntOb6ncS9/lX0oVzrJIfWwzeTZ+PpGyu48jQhSJ+K9S25b5uB6lntJbnc1Sy1bLfgBhMKu/er3aXPhoG1mgpdhJexPciRsink2IaNMGGtfvGLX7zvvvve8pa3PPHEE1ZUo4tfcPuipXrztrenblihdwMmuzVV8/XOOubkv/DZDQs9Glg53k49qrFhJD/UyYpR15UPlk0hQQwAYGEuwXv48yYcQo0hiWdS+/xu/vSVZuTpue5O36aFdnnaYPpUrK+OwmUM1bMF7xFrllpu34LdfvUXwXL3m/xoz2YHKeWhd2/hxsimkGMbNsLktfrpT3/63nvvffe73/3Vr37VikZ5jztfb+21aut9/Xa1K6d4j0Zu1zu5wNWvgZV1SBU28rHeY2b1vwIDZFNIEAMAWJgL9B6+MCbf7fO78R7pl6Cynx7EU82Vpw1m0/qs92jObKFu6gjvcftO4X6TH+3ZpCm9NgXvAfvhmLX60ksv/d7v/d7dd9/94Q9/+LnnnpMSXfyC2xct2ea9Xu1BjTO6he9c/0QVf+qsvRUf2oV6bcB2dNzd3QfyrEYVwX3ZMtRRrGZP5VieVhaFId2+eUue1dARQko94P4utPF0qOW7zn5LNtN+2pqqNPKCbAoJYgAAC7Nt72Gni0vuwyGUSb7t/LbKqfdQWSpfuZQFvUfopdVvJVez1HL7FnTA0z73sGsHHMlDZFPIsQ0b4fi1+o1vfON//+//fc8993zqU5/SxS+4fdFSvXmbHD2UyN4MsagpybwDouXdKBQ3e/dB2lQotEsk1JTa71bW8hBwmmEnt1Mbg6pyU6GnC41dH7lVRaTsUDN3ra9MKNc62fZja+1XWx77kRdkU0gQAwBYmI17Dzt76iOn+lHOod6TrE7co/eQk8lS83B66eMmG6jLtYtWedpRemDH+kXv0WBdZ71Ht2UttwM73lrhfvubyo1tsmwKObZhI8havW8OxHvoylfcvmhJd6LsuLD16uS7CiZNVAk71GKCKEaSeG0o1xhSlccKhQfWVDcsBOX7TSvH1qQ8DlsvD0Oq76J6kE3xXRfWlCqWpL2n5e27Dk0duIWm/fRHN/KCbAoJYgAAC7Nx7xEUjh8jPWxq6uOqdJJpuRJz8diClHSOMSuXH8NTFXeuP1wdve0DWyvHNlVVd3ZCNwdnt2a2ZbuF+NWL+qTP3m9/U2l5Rd3UJNkUcmzDRvjiF7/45NE88cQT7373u69cuWKrf6D30OTevmpVbcYYBxpToZeEHVolze3YNdx7WFNt75EGzEzinlR2b5QITQYfhhTGZvU/UVW2MNLtwt+aqO504F03EfvgLXTe4hHwHgAAK+ESvMe2VJ2a+ilEmkN0quXVPozXI5tCjm3YDel/OrfVP9B7pKlz82OTQDdZcsynp3oPa6pjJ6oKpX4Llb2i95DHenn1H8+8zXBdtJrKDjUtL3iPIe33jbwgm0KCGADAwuA9Tqv0Dcj0satWEt4D4Nw89dRT97V/2a6t/sHeQxNlwSfQWqf7/Uktt4w8KW+n760HaVPWXTtxt3Y6/SaV85/cqsIlbbsitL1H2kXa1Huv35ALs0Pt3nWP90jbj63p8HpGXpBNIUEMAGBh8B4nV+v7UeHUdBV61D6M1yObQo5tuGiee+65//t//+/dd9/t/sigrf7h3kMfa4adeg95Kvv9yVA/+Y1PdeWYcHcf1M9WtL63GX2C/pqKVlMVA7+ZaUNqfVhhFQ52oY2HH22o5bvueo98+2lrqtLIC7IpJIgBACwM3gPNIJtCjm24XK5evSqu48EHH/zGN75hRTW2+gliW5ZNIUEMAGBh8B5oBtkUcmzD5fLRj370C1/4gv3QxlY/QWzLsikkiAEALAzeA80gm0KObdgltvoJYluWTSFBDABgYS7de7S/MXxA8RvDo646u7pfdD4k/c+a1Q1Wd1p/u/oI2RRybMMusdWP99iybAoJYgAAC7Mp75H+ChT3VEk78B6jf5tk9TJWr2H4v5vz3KZNIcc27BJb/XiPLcumkCAGALAweI9EG/3cYwWyKeTYhl1iqx/vsWXZFBLEAAAWZjveI/m9ihViDMKvZbxxLfxyxtZvpq+wzwHMRcQ/BJ58PtCt7L1H7ip9ymj/3sbwVPJ7MHv7GjL4qOYXUAbf5a6Nw5aa2Ubc5aVqPbd2SDaFHNuwS2z178R7pAHnSPU0NeGdpuNkU0gQAwBYmO14D5E7jSylrrNk+bH016n0eEvLs5XjQWhXhZa1glUO5d0LbXhj+hoy+LRZ/RDmI7eqX6jvro3DzjaSvbxUrTSGQ7Ip5NiGXWKrf3bvMWQnjt+tR2r0lzx7hPcAANgf2/ceuW9G+b8TXNfJnppNZec96quav2kVKrg/p9W0NqqvIYPXku7x7K7Nnd+Zm0qejXLVird2SDaFHNuwS2z178N7zKmeOIP3AAC4UC7Ke4RMOhJS6rIfyFSOB2HBe3g74fL1UX0NGXynHVPZe3QbKVugSK6au7VDsink2IZdYqt/Ue8Rwov/SqdVqNGYoPEhYDs6lCTf8Mw1pT2Gja80hU2DYSRJwLGgZ9RRq9R+t/G0KVXs686tG/He03JXfz7ZFBLEAAAW5nK8RyfXDwdhwQ/kK8eDsH1VqNAcumM/98j3NWTw2mzpeK6vjRUO3FR9eU81PvcAmICt/uW9h+1WLc9+QzKJQmGnJ9EmRpVSU1Kt9G1MjTb6pc0YHPSp0iWu/WzjLs6kDYanumNobkovmU82hQQxAICF2ZT3cHl5KX23s01PPj0F0/LqMMtXdmdq3XLoNDkCuyeoDm9UX0MGr82mNd97/Yac/e1r47APdxQu73uhSrd2SDaFHNuwS2z1n8B7ZIJSe7em2XzY+5VbcBGj1JQ+2xS2o2J8NpaEB5k3LA61X2w8bTC9r7RavCm9ZD7ZFBLEAAAWZmPeww5RQQ42f6DqWVVx46acVU1KnXz6HwpLlYecnXEAFe0D266Kvx2rt68hg9enRGFggdCju7YZdqERd3mpWs+tHZJNIcc27BJb/SvwHvrOQsoo7xEeR6rI0LxVodeK6oDjnwrlVXeF9ruNN7Gr3XL1OLmv/E3pJfPJppAgBgCwMFvzHmtW+8Rdl6rkw9KLJWRTyLENu8RW/2q8R8sqiIZ5j/TaUJizB6JYEs2GK8+1/4khjacNdrxHawwLyKaQIAYAsDB4j/m0Zu8Rxrbc4W1TyLENu8RW/1m8R5rKy1POZqjGeg/rN7SZXqvf+XQeo/tFzVz7jfdIG3feI20wPGUNZm9qbtkUEsQAABYG7zGf2ifuelR/Y8EylSVkU8ixDbvEVv+ZvIel5vFZy9qVjn+omi00Zd1V9H1pMzUMseuKejz59nONO+8hin3duf5wFbjqNrs3FS+ZSTaFBDEAgIXBe6AZZFPIsQ27xFY/QWzLsikkiAEALAzeA80gm0KObdgltvoJYluWTSFBDABgYfAeaAbZFHJswy6x1U8Q27JsCgliAAALcyneI/1itHvqZOp+d3ltWuxVsink2IZdYqsf77Fl2RQSxAAAFmZ/3kP/H2TCbG7hlN5jmovAewAsgK1+vMeWZVNIEAMAWJi9eo+pf8C7T3gPjm3YJbb68R5blk0hQQwAYGE27j3ib3i8c+tGmlW3Ptxo/0LG1HvY73+sKyS/LzJaiFChoSpPf4Nkms2n3iP5jZBWEhq/cS0O+Pr9dXfNH+fqDiD0lfxddh2AdlpjIynfculVyt3vNNkUcmzDLrHVf3neI/t+ymJvYZxXNoUEMQCAhdmy90hdhOX64ThMy7vHZOtZzdeTq0IeH/4gRvz18+FB8mz7cc57SE7f7d0S/eqx/cGNUKcxP9kB2Aj1cWgte19a7eBT3VfJdSf1J8mmkGMbdomt/pV4D9vmFUe+p6CRCu8BAAAzsmXvEY5Y+9AgPQ7T8rpac3xaNl+jSbmrFnxC1UJVON57SHmtxlrENqU8GWHb53QGkPaV+Stg9fGfNBh/tKbSp0qjTcc2STaFHNuwS2z1r8F76HscTaSqQ8SMwnsAAMARbN57WPacHIf+vTqXl2s2HyxHWlMfpzSpv1GftQO8R/ubWoO8R98ADnmPvlvufZVSrP4k2RRybMMusdW/Bu/hwl2UepKARYNQYt8CzX5nVYJkGj1iC0O+4NpqPLy/0x1AGifrEHdG2RQSxAAAFmbz3sNO2Y4HaE7f9PisatbHqtRMHvv0PSgU1kdsVOoHct4jbWr45x7ZAbT6mvVzj3x3U2VTyLENu8RW/3o+9xDSbD4JIzHg1DXNLbQCQgwaMZKkYTMU1oEoKU+DUrvx/ACSMPXwzbrm+WRTSBADAFiYLXuPscdh96r6jbfq/NPDMj2w6/M4UmfwhX7ro7Q5xa335qS3FkJNfexTgfYA0jNb1HiP1NXEatlbLo02291U2RRybMMusdW/Bu8hsm0e0A1eh6bqcQxELgIkPzaxJV6YhKxWhEnLRbG+azw7gFA4Vwg6XjaFBDEAgIXZsvcQ6ekl3Ln+cJXE1wm3nnxGXahqe4/W+RdbqwhHb1XZ8vtWrp/tNxQmlqPixk0pDFfFE7e+XB833qM4gOZ4Tr1Hc4/6bM8tZ0ebllfUY5gkm0KObdgltvpX4j1UGjpCnHHvoQhV8NGIEVN/jVpVYExiToxp8UGsGcJI8z6LNhKqdRvPD8ACWiAG5PPJppAgBgCwMBv3HgurOhrrQ9GfsiiRTSHHNuwSW/1rC2K1E8jHLuc96rdXbtxMKre9hxqGCZ979AdPfbZp5EyyKSSIAQAsDN6jrPSITR+7aohjG/aNrf4VBDHJ42MS33xU27EZlbqFwTkEWh+NVp4h/bjYqmlgTMrTIOkazw2gGaozMGeSTSFBDABgYfAevdIj0zjqW0mXLZtCjm3YJbb61xDEzAAoSchqfIVQMCT117Sawug96scVQ77g2m28O4DYndC2JWeRTSFBDABgYfAeaAbZFHJswy6x1U8Q27JsCgliAAALMyXO3n333RakZ8WdBGhDsink2IZdYqufILZl2RQSxAAAFub8cdbiPcf2lmVTyLENu8RWP0Fsy7IpJIgBACzMpXuP9PdFporfY+4+SKuN+i/mJ/v/6NmhTtYcrdkUcmzDLrHVj/fYsmwKCWIAAAuzBe/R/JfEJK1v/ktl738BL3iP5nc+1pl3/rdALuE9Ov+hM3Q94j+y54c6WXgPgOOw1Y/32LJsCgliAAALsx3vcefrt9Pfw1j9HpWv365y/Sneo1F/5r2o96hHPtZ7zCy8B8Bx2OrHe2xZNoUEMQCAhdmO97h5vcrs07/0d+f6J+IvsI/VjHahXhuwJDsm3N0H8mz8rZF3bt1I7USoozTJeqly8qsnm8qiMKTbN29FK9XyHv1daOPpUMt3ffvaY/6uRd3209ZUpZGXZVPIsQ27xFY/3mPLsikkiAEALMyGvMdjTY5uufUjzR/P0jrdP3FVp+ZVDp2Wx4S7+yBtyjL1cIlk5KX2u5W1PHze4j/WCE/VxqCq3FTo6UI/uvnIrcquZIeauWt9ZUK51sm2H1trv9ry2I+8LJtCjm3YJbb68R5blk0hQQwAYGG25D30/fg6+a5y4sZ7hAS6+UaWy87r71yFZLrtNAoPrKk0R9eWg/L9lhL6OGy9PAypvovqQTbFd11YU6pYkvaelrfvOjR14Baa9tMf3cjLsink2IZdYqsf77Fl2RQSxAAAFmZT3qN+Cz981apKpmMC3ZgKvSQm5VO9hzXV9h6hu0gncU8qa0cpTQYfvUdd/xOJ9+h24W9NVHc68K5T73HgFuqXKAXvAdCPrX64CGxSAQBgGTblPdLUufmxSaCbLDnm01O9hzXVsRNVhVK/hcpe0XvIY738jlT2NsN10WoqO9S0vOA9hrTfN/KybAo5tmGXXLlyxTYAbB+bVAAAWIaNeQ9NlAWfQGud4v980Iw8KW+n760HaVPWXTtxt3Y6/SaV9dtKMftvKVzStitC23ukXaRNvff6DbkwO9TuXfd4j7T92JoOr2fkZdkUcmzDLnn00UdtA8DGefDBB21SAQBgGbbmPfSxZtip95CnNGk2rEKd6Mff+FRXjgl390H9bMWd6w9X+bom9NEnfO/GTanQaqoirZyWV9SVRTak1ocVVuFgF9p4+NGGWr7rrvfIt5+2piqNvCybQrwHAAAAAJTZgvdAq5dNId4DAAAAAMrgPdAMsinEewAAAABAGbwHmkE2hXgPAAAAACiD90AzyKYQ7wEAAAAAZfAeaAbZFOI9AAAAAKAM3gPNIJtCvAcAAAAAlMF7nFDd32Y7WT1NpX/owz21mGwK8R4AAAAAUOZCvceQ/PvkOfq0PxmeF94DAAAAALYG3uOkOfpswnsAAAAAwNbYgffwf9o8pOxWoUb/BHjyN8ItrQ8lN66F8jvX7882pT0mfwu8KWwaDCNJDYP+6XGj/tvhpfa7jXe9R+zrzq0b8d7Tcld/VtkU4j0AAAAAoMxevIfl91peuYh2neqSUC2YkPDlqFDfEveWN8g0JdW6bSYNilW4fe2RxjDoU6VLXPvZxp33SBs0o+LH0NyUXjKrbArxHgAAAABQZjfeQz3A//w/D9+M5UkdeSrN5oPlqNyCeo/62mJT+mxTGFL87kcTsSQ8qNp35YfaLzaeNliyKPGm9JJZZVOI9wAAAACAMngPS+71P4KnjPIe4XGksgeZ/1leOwH/VHQOhfa7jWe9h/2Y3Ff+pvSSWWVTiPcAAAAAgDJ4DzMPGasgGuY90mtD4Zyfe3xiSONpgx3v0RrDMrIpxHsAAAAAQJkde480lZennM1QjfUe1m9oM732vddviDFwHqP/v4h0vUfauPMeaYPhKWswe1MLyKYQ7wEAAAAAZXbtPSw1j89a1q50/EPVbKEp667ixk1ppPYzTYOhWmoYYtcV9Xjy7ecad95DFPu6c/3hyq7UbXZvKl4yn2wK8R4AAAAAUOZCvQc6rWwK8R4AAAAAUAbvgWaQTSHeAwAAAADK4D3QDLIpxHsAAAAAQBm8B5pBNoV4DwAAAAAog/dAM8imEO8BAAAAAGXwHmgG2RTiPQAAAACgDN4DzSCbQrwHAAAAAJTBeyyj7t/fEKV/dSQt375sCvEeAAAAAFAG75Eo+TN83jaMVPOXztNyvAcAAAAA7Bi8R630T5hXf198AYeA9wAAAACAHYP3qBU+9Lh97RFfrp4kYJ9jhJIb10L5nVs3UjtRmRYpvH5/+p2r2EK2svH1T7y32/j1+6VmdwD/8/88fNNKzCydWzaFeA8AAAAAKIP3qBVT/DSbV3sQSsLXqIJDsJrmFlpfr4oGJnqP6EbERdh3uoL3SMvTz0PajecHkBibh2/WNc8qm0K8BwAAAACUwXskMm8QUAeSZPnqCipfofYgWpTkx/BxRNsehAf2cUrqMdJyUazvGs8OIBQ2dVYgm0K8BwAAAACUwXt0VH8VSrJ8/UwjJeM91FFUn2A0n1E0niE1D4n38P8ZPVTrNp4fQPqdK/3kRBs5n2wK8R4AAAAAUAbvkVPtBLxDUDnvUX/cceNmUrntPdQwTPjcIz+AWvps08j5ZFOI9wAAAACAMngPk+TxMYlvvjrVsRmVuoXBOQSCr6hLKs8w7f97xMZzA2iG6gzM+WRTiPcAAAAAgDJ4j1pmAJTkP3A3vkIoGJL6a1pNYfQe9eOKO9cfrj6pqP2JtmO0C/PGRggDiN0JbVtyLtkU4j0AAAAAoAzeA80gm0K8BwAAAACUwXugGWRTiPcAAAAAgDJ4DzSDbArxHgAAAABQBu+BZpBNId4DAAAAAMrgPdAMsinEewAAAABAGbwHmkE2hXgPAAAAACiD90AzyKYQ7wEAAAAAZfAeaAbZFOI9AAAAAKDMirwHXAA2qQAAAAAAHc6fLF65csXyVtg+NqkAAAAAAB3Onyw++uijlrfCxnnwwQdtUgEAAAAAOvBGNQAAAAAAnAK8BwAAAAAAnAK8BwAAAAAAnAK8BwAAAAAAnAK8BwAAAAAAnAK8BwAAAAAAnAK8BwAAAAAAnAK8BwAAAAAAnAK8BwAAAAAAnAK8BwAAAAAAnAK8BwAAAAAAnAK8BwAAAAAAnAK8BwAAAAAAnAK8BwAAAAAAnAK8BwAAAAAAnAK8BwAAAAAAnAK8BwAAAAAAnAK8BwAAAAAAnAK8BwAAAAAAnAK8BwAAAAAAnAK8BwAAAAAAnAK8BwAAAAAAnAK8BwAAAAAALM/3vvf/A+HekHuzKm6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pt-BR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3542" y="1382286"/>
            <a:ext cx="830163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0000"/>
              </a:buClr>
              <a:buFont typeface="+mj-lt"/>
              <a:buAutoNum type="arabicPeriod"/>
            </a:pP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IFRO para TODOS</a:t>
            </a:r>
            <a:endParaRPr lang="pt-BR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Execução aprovada: Início 01/ 2018 – Final 12/ </a:t>
            </a:r>
            <a:r>
              <a:rPr lang="pt-BR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2020. </a:t>
            </a: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Solicitação: </a:t>
            </a:r>
            <a:r>
              <a:rPr lang="pt-BR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Início </a:t>
            </a: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07/ 2019 </a:t>
            </a:r>
            <a:r>
              <a:rPr lang="pt-BR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– Final </a:t>
            </a: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12/ 2020. </a:t>
            </a: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6" algn="just">
              <a:buClr>
                <a:srgbClr val="000000"/>
              </a:buClr>
              <a:buFont typeface="Arial"/>
              <a:buNone/>
            </a:pPr>
            <a:endParaRPr lang="pt-BR" sz="20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6" algn="just">
              <a:buClr>
                <a:srgbClr val="000000"/>
              </a:buClr>
              <a:buFont typeface="Arial"/>
              <a:buNone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457200" algn="just">
              <a:buClr>
                <a:srgbClr val="000000"/>
              </a:buClr>
              <a:buFont typeface="+mj-lt"/>
              <a:buAutoNum type="arabicPeriod"/>
            </a:pP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Planejar para Crescer  </a:t>
            </a:r>
            <a:endParaRPr lang="pt-BR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Execução aprovada: Início 01/ </a:t>
            </a:r>
            <a:r>
              <a:rPr lang="pt-BR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2018 </a:t>
            </a: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– Final 12/ </a:t>
            </a:r>
            <a:r>
              <a:rPr lang="pt-BR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2020. </a:t>
            </a: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Solicitação: </a:t>
            </a: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Redimensionamento na execução das entregas</a:t>
            </a: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b="1" kern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action="ppaction://hlinkfile"/>
              </a:rPr>
              <a:t>Matriz de Estruturação - Planejar para crecer.docx</a:t>
            </a:r>
            <a:endParaRPr lang="pt-BR" sz="2000" b="1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pt-BR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9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19" y="361010"/>
            <a:ext cx="869449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spc="40" dirty="0" smtClean="0"/>
              <a:t>Alterações de Plano de Projetos</a:t>
            </a:r>
            <a:endParaRPr sz="4000" spc="-7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data:image/png;base64,iVBORw0KGgoAAAANSUhEUgAABCkAAAJuCAIAAAASGc/eAAAAAXNSR0IArs4c6QAAAARnQU1BAACxjwv8YQUAAAAJcEhZcwAADsMAAA7DAcdvqGQAAI8pSURBVHhe7b1fyC3JWe+fn8awnSgOkj9DAjLIEZJgJHiRAxFlbhwTlIN6oUckh7mKA04yh9wk4KDxxrlQTBCTgXixYYvkQiS4L2ZgJ2TYuYmCmwiCk0zYJHvQxD+TzKAzzkxyYn5P1/N0dfXTVb26e3Wv1b368+HLZr21qquqV1U99XzXWvt9X/U9AAAAAACA5cF7AAAAAADAKcB7AAAAAADAKcB7AAAAAADAKcB7AAAAAADAKcB7AAAAAADAKcB7AAAAAADAKcB7AAAAAADAKcB7AAAAAADAKcB7AAAAAADAKcB7AAAAAADAKcB7AAAAAADAKcB7AAAAAADAKcB7AGyD/wYAgMFY6ASAlYH3AFgpdn7+939/t+b/AQDAACxofve7FkaxIgCrAe8BsDr0pJRTU07Q73znO9/+9rdfeeWVl19++aWa/wIAgA4WIl96SQKmhE0JnhJC1YpoXLUgCwDnA+8BsCL0dFTXIaemHJ8vvvjif/7nfz7//PPf+ta3vvnNbz777LP/DgAABSRISqiUgClhU4KnhFAJpBJOcSAAKwHvAbAW9FBU1/HSSy/Jqfncc8/927/92z//8z/fuXPn9u3bTz/99Je//OUvfelLTwEAQAcJjxIkJVRKwJSwKcFTQqgEUgmnElTVgWiktbALACcH7wGwCvQ4lHPxlVdeefHFF+Ww/MY3vvHVr35VTtMvfvGLf/M3f/P5z3/+c5/73Gc/+9nPfOYzNwAAoIOERwmSEiolYErYlOApIVQCqYRTCaoSWiXAYj8AzgveA2AVROPxwgsvPPvss88888w//uM//u3f/q2co3/913/9qU996urVq5/85Ccfe+yxj3/8438KAAAdJDxKkJRQKQFTwqYETwmhEkglnEpQldAqATbaDwu+AHBa8B4A50dOwe9+97vf/va3X3zxRTkdv/a1r/393//95z73ub/8y7/8sz/7sz/6oz/6/d///Q9/+MMf/OAHP/CBD7z//e9/6KGHfhsAABIkMEp4lCApoVICpoRNCZ4SQiWQSjiVoCqhVQKshFkJtvp/PywEA8AJwXsAnB/90OPll19+7rnnnnnmGTkjb9y4ce3atT/8wz/80Ic+9Fu/9Vu/+Zu/+au/+qu/9Eu/9J73vOcXfuEX7g/8PAAABDQqSniUICmhUgKmhE0JnhJCJZBKOJWgKqFVAqyEWQm2fPQBcC7wHgDnRz/0eOGFF/71X//1qaeeevLJJ//8z//8D/7gDx566KFf+7VfkwP1Xe9610//9E+//e1vf9vb3vbWt771LQAA0EHCowRJCZUSMCVsSvCUECqBVMKpBFUJrRJgJcxKsNWPPiwEA8AJwXsAnBn9wtXLL7/8/PPPP/PMM3/3d3/36U9/+o//+I/f//73/8qv/MrP/MzP/ORP/uSP//iPv/nNb77nnnve8IY3vP71r38dAAB0kPAoQVJCpQRMCZsSPCWESiCVcCpBVUKrBFgJsxJsJeTytSuAs4D3ADgz+oWr//qv/3r22WeffvrpmzdvXr169Xd+53d+4zd+42d/9mff8pa3vOlNb/rRH/3RH/7hH37ta1971113/SAAABSQICmhUgKmhE0JnhJCJZBKOJWgKqFVAqyEWQm2EnL52hXAWcB7AJwZOfy+853vvPDCC//yL//yD//wD48//vif/MmfPPTQQ+95z3t+6qd+6s1vfvPdd98tB+prXvOaVwe+HwAACmiclIApYVOCp4RQCaQSTiWoSmiVACthVoKthFwJvHgPgNOD9wA4M/qfPf7jP/7jn/7pn27duvVXf/VXjz766AMPPPBzP/dzP/ETP/G6173urrvu+oEf+IHv+77v+/8AAGAAEjAlbErwlBAqgVTCqQRVCa0SYCXMSrCVkMt/+QA4C3gPgHPy3+E/e7zyyivPP//81772tS984Qt/8Rd/8bu/+7u//uu//s53vvPHfuzHfuRHfuQ1r3mNGo9XAQDAANR+SPCUECqBVMKpBFUJrRJgJcxKsJWQK4GX//IBcHrwHgDnRL3Hyy+//K1vfev27duf//znr169+qEPfeiXf/mX3/GOd7zpTW/6oR/6If3Qw05UAAAYgH70ISFUAqmEUwmqElolwEqYlWArIZf/bg5wFvAeAOdEjr3/9//+30svvfTNb37z6aeffvLJJz/5yU9+8IMf/MVf/MW3v/3tb3zjG1/72te++tWv5kMPAIBRSNiU4CkhVAKphFMJqhJaJcBKmJVgKyFXAi//3Rzg9OA9AM6Jeg/9JVdf/vKXP/vZzz722GMf+MAH3v3ud7/tbW97wxvecNddd33/938/3gMAYBQSNiV4SgiVQCrhVIKqhFYJsBJmJdjyq64AzgXeA+CcRO/x7//+71/60pc+85nPfPzjH3/ooYfuv//+t771ra9//et/8Ad/EO8BADAW9R4SQiWQSjiVoCqhVQKshFkJthJy8R4AZwHvAXBOUu/x1FNP3bhx40//9E9/+7d/++d//uff8pa3vO51r8N7AABMIHoPCaQSTiWoSmiVACthVoIt3gPgXOA9AM4J3gMAYAnwHgDrBO8BcE7wHgAAS4D3AFgneA+Ac4L3AABYArwHwDrBewCcE7wHAMAS4D0A1gneA+Cc4D0AAJYA7wGwTvAeAOcE7wEAsAR4D4B1gvcAOCd4DwCAJcB7AKwTvAfAOcF7AAAsAd4DYJ3gPQDOCd4DAGAJ8B4A6wTvAXBO8B4AAEuA9wBYJ3gPgHOC9wAAWAK8B8A6wXsAnBO8BwDAEuA9ANYJ3gPgnOA9AACWAO8BsE7wHgDnBO8BALAEeA+AdYL3ADgneA8AgCXAewCsE7wHwDnBewAALAHeA2Cd4D0AzgneAwBgCfAeAOsE7wFwTvAeAABLgPcAWCd4D4BzgvcAAFgCvAfAOsF7AJwTvAcAwBLgPQDWCd4D4JzgPQAAlgDvAbBO8B4A5wTvMQ/v+thX7BX93uPvs7K0sMNXPvYurfS+x62kQ9NQjmzj/Zdk6PbumigPT4g30RlN80wXV7en6lpewHbVTJ04Bh1V74vWoA0Ne4WTIST9z3PvfZOV6aK/aWjAewCsE7wHwDnBe8xDNjXMZrc1Vq23jpBL9A6ktr2pZEO556TPA8OLNbtDKo2i22J5vGt5AX39Tpuxgl56oP2a0MzAVzip1vQ+5d4r/HWFGSg3X2oYWuA9ANYJ3gPgnOA95mF0aline4fSR5/nHa5fUU7na/rS4+Tq/u6aipnm8mPINFge7FpewM7d+dx7Me8Rx5FUG7bAFD/QQPey3BQMXCFQBu8BsE7wHgDnBO8xD4dSw2wOWFGokyZ+SXk7a+xLkIsdKknlVs1Qnu+wt8Wmva98pb4il6DG9r7y+ON99ZS1vID1M82g3Zjjpbl7SdrN3MXAVzhbbdy918SreuegNOpQ3jdSiOA9ANYJ3gPgnOA95mFMatiiWKfJ/Zq88EBSmTaWzYIjQ0YWGFqxGdnjH4uX9CS0X/nY+3qq1azlBYyXJTfXujy5r+69JJ1m+hz4Cmerjbr3mniRPFXufOCwoA+8B8A6wXsAnBO8xzyMSw0TSnVy5UkSm8txKwZUqUha76036BYqmn4ff19zjW861mqlveUBDOm9VCdXPvUFjIXSUnoP9nT7xqyoIWkycxdD7lHIVhtz7zXxuTDUYs3kieJrBQfAewCsE7wHwDnBe8xDNofrSwFr8nWymV9SWMwG0wuLfQppvYpSg75eStp+k19LaXJRWqcprnpr/5Sn0FCLfJ2kdIYXMPUeSY2mv3m8R4f8DTWl2cJWi53xxCftmXwTQtpKRfEVgyJ4D4B1gvcAOCd4j3nIpnA+fUupa/XVqUhSvv4c1hhUqSKp2NC5ZMgtVDSthVL3Y6BpKpQ1P5az2rW8gLFMS+KPse1uSUJ/twNf4aRaUzri3o14RXwq23AgGXdD5g6gBN4DYJ3gPQDOCd5jHkanhnWtvjoudezPYY1BlYxC3+l1Q26houlWS/3PaUta0vycy9eVIb331ZnrBYxlVuLvpamQu5f+bofco5BUa0pH3LuSG2e2ZaPQQeY2IAPeA2Cd4D0AzgneYx7GpoYx9xuRPvbnsMagSi0yI2g6zt5XhqZbq9YUaGOdCk3L7jYT1vICxrJYEnt1d5e7l/5uB77C2Woj7j2QH+bBEWS6ybUOHrwHwDrBewCcE7zHPBxKDYtpZbdOmumVcsRi6jekTp4kQxbq8Q65hYrm6rpaU1INpPt803J5oEN679ZJSmZ6AePok1G0yuIPuXabe8/dxZB7FLLVuoVJSXcsyUBK9A2hfXlfTVDwHgDrBO8BcE7wHvMwMDXskq1TyFb7k9jAgCplkrHUeeuQW6ho+o3VmqKvfOxj9eMmH25azuXrylpewFiYXhU7lsJY4dzeQyh2lzxRpm8MrQ7LswY1eA+AdYL3ADgneI95GJ4aOvJ1kjQxyfGSuvnUL80u+5PIPM319dVDbqGie2U2183eTDmLXcsLGIvbo6iLkz9Wkms1aTRzFwNf4Wy1Mffeurce+gaRNtJfDyrwHgDrBO8BcE7wHvMwIjVsU6iTFJfzx1ajyRVCNrOOaF1XJ20gPlUYXodsTtoekpD22DxZHuuQ3gt1kuK0/WkvYLzKjSJeEv+Ye+5ekj4zdzHkHoVstcK1SXEznuwMRfwl+rO7m6RS9kbBgfcAWCd4D4BzgveYh2wWmC10lOqkeV7yRFpc5lBieKiV7C3kiBXzma27ujWs5rnyaJPrWy9OSqlO2nfyhBtSATekkvdo+YpA7l4Ge48c9RXZ2xxx7/3Wo3VJdQ8HRlVoBNrgPQDWCd4D4JzgPeZhVGqYUqyTZn+tZ2ZIC3ubKDiELLGvQmrburx0f8t4j1bf5UFl6HZV9h6+sXV4j1aj4ZlD1qM1SrmJ3lGVJwxa4D0A1gneA+Cc4D3mYVxqmNBTpzdnzSWHo3LCpPVIZpS5ag3xgljNjaF8e80z5WGv5QWMDeVGkTaUbeDAnQ57hbO3Ofjem59yd6B0Xq3cwMqXQxe8B8A6wXsAnBO8BwDAEuA9ANYJ3gPgnOA9AACWAO8BsE7wHgDnBO8BALAEeA+AdYL3ADgneA8AgCXAewCsE7wHwDnBewAALAHeA2Cd4D0AzgneAwBgCfAeAOsE7wFwTvAeAABLgPcAWCd4D4BzgvcAAFgCvAfAOsF7AJwTvAcAwBLgPQDWCd4D4JzgPQAAlgDvAbBO8B4A5wTvAQCwBHgPgHWC9wA4J3gPAIAlwHsArBO8B8A5wXsAACwB3gNgneA9AM4J3gMAYAnwHgDrBO8BcE7wHgAAS4D3AFgneA+Ac4L3AABYArwHwDrBewCcE7wHAMAS4D0A1gneA+Cc4D0AAJYA7wGwTvAeAOcE7wEAsAR4D4B1gvcAOCd4DwCAJcB7AKwTvAfAOcF7AAAsAd4DYJ3gPQDOCd4DAGAJ8B4A6wTvAXBO8B4AAEuA9wBYJ3gPgHOSeo8vfelLn/nMZz7+8Y8/9NBD999//1vf+tbXv/71eA8AgAlE7yGBVMKpBFUJrRJgJcxKsMV7AJwLvAfAOYne49lnn/3yl7/82c9+9rHHHvvABz7w7ne/+21ve9sb3vCGu+66C+8BADAW9R4SQiWQSjiVoCqhVQKshFkJthJy8R4AZwHvAXBO1Hu89NJL3/zmN59++uknn3zyk5/85Ac/+MFf/MVffPvb3/7GN77xta997atf/Wq8BwDAKCRsSvCUECqBVMKpBFUJrRJgJcxKsJWQK4EX7wFwevAeAOdEjr3vfve7L7/88re+9a3bt29//vOfv3r16oc+9KFf/uVffsc73vGmN73ph37oh37gB37g+77v++w4BQCAAUjYlOApIVQCqYRTCaoSWiXASpiVYCshVwKvhF+8B8CJwXsAnBP1Hq+88srzzz//ta997Qtf+MJf/MVf/O7v/u6v//qvv/Od7/yxH/uxH/mRH3nNa14jhygffQAADEfCpgRPCaESSCWcSlCV0CoBVsKsBFsJuRJ48R4ApwfvAXBm5PD79re//R//8R//9E//dOvWrb/6q7969NFHH3jggZ/7uZ/7iZ/4ide97nV33XWXfvQh9gNghUieZ48A1oF+6CHBU0KoBFIJpxJUJbRKgJUwK8FWQq4EXgm/FogB4FTgPQDOzH//939/5zvfeeGFF/7lX/7lH/7hHx5//PE/+ZM/eeihh97znvf81E/91Jvf/Oa77777B3/wB1/zmte8OvD9ACtDvIc9Ajg3GiclYErYlOApIVQCqYRTCaoSWiXASpiVYCshVwIvH3oAnB68B8CZkcMv/qqrp59++ubNm1evXv2d3/md3/iN3/jZn/3Zt7zlLW9605t+9Ed/9Id/+Idf+9rX3nXXXXKgAqwK8R72CODcSJCUUCkBU8KmBE8JoRJIJZxKUJXQKgFWwiy/5ArgjOA9AM6MHH7fDf/d/Pnnn3/mmWf+7u/+7tOf/vQf//Efv//97/+VX/mVn/mZn/nJn/zJH//xH3/zm998zz33vOENb3j961//OoA1Id7DHgGcFQmPEiQlVErAlLApwVNCqARSCacSVCW0SoCVMCvBlv9oDnAu8B4A50f/y8cLL7zwr//6r0899dSTTz7553/+53/wB3/w0EMP/dqv/dr999//rne966d/+qff/va3v+1tb3vrW9/6FoA1Id7DHgGcFQmPEiQlVErAlLApwVNCqARSCacSVCW0SoCVMCvBlv/sAXAu8B4A50e/dvXyyy8/99xzzzzzzN///d/fuHHj2rVrf/iHf/ihD33ot37rt37zN3/zV3/1V3/pl37pPe95zy/8wi/IgSr8PMA6EO9hjwDOhEZFCY8SJCVUSsCUsCnBU0KoBFIJpxJUJbRKgJUwK8GWL1wBnAu8B8D50a9dffvb337xxRefffbZr33ta3JGfu5zn/vLv/zLP/uzP/ujP/qj3//93//whz/8wQ9+8AMf+MD73//+hx566LcBVoN4D3sEcD4kMEp4lCApoVICpoRNCZ4SQiWQSjiVoCqhVQKshFn90APvAXAW8B4Aq0A/+njllVdeeOEFOR2feeaZf/zHf/zbv/3bz372s3/913/9qU996urVq5/85Ccfe+yxj3/8438KsCbEe9gjgLMi4VGCpIRKCZgSNiV4SgiVQCrhVIKqhFYJsBJm+dAD4IzgPQBWgRyE0X68+OKLzz333De+8Y2vfvWrTz311Be/+MW/+Zu/+fznP/+5z31OztHPfOYzNwDWhHgPewRwViQ8SpCUUCkBU8KmBE8JoRJIJZxKUJXQGo2HYMEXAE4L3gNgLehxKOfit7/97Zdeeuk///M/5bD8t3/7t3/+53++c+fO7du3n3766S9/+ctf+tKX5DQFWA/iPewRwFmR8ChBUkKlBEwJmxI8JYRKIJVwKkFVQivGA+Ds4D0AVoQeit/97nfVgbz88ssvvviinJrPP//8t771rW9+85vPPvvsvwOsDPEe9gjg3EiQlFApAVPCpgRPCaESSNV16P/xECzgAsA5wHsArA49HdWBfOc735FT85VXXpHj86Wa/wJYE+I97BHAWbEQ+dJLEjAlbErwlBCK6wBYFXgPgJWiJ6Ugp6YiJyjAChHvYY8A1oEFzdpyCBZYAeDc4D0AtoGdnwDrQ7yHPQJYDRY6AWBl4D0AAOAoxHvYIwAAgF44MAAA4CjwHgAAMBAODAAAOAq8BwAADIQDAwAAjgLvAQAAA+HAAACAo8B7AADAQDgwAADgKPAeAAAwEA4MAAA4CrwHAAAMhAMDAACOAu8BAAAD4cAAAICjwHsAAMBAODBG8z/+x/+4DwAAau655574LwDAZfO//tf/sowQJoH3GM2rXvWqJwEAoA2xEQD2AJ/0Hgkv32hYcwAAXYiNALAHiHVHwss3GtYcAEAXYiMA7AFi3ZHw8o2GNQcA0IXYCAB7gFh3JLx8o2HNAQB0ITYCwB4g1h0JL99oWHMAAF2IjQCwB4h1R8LLNxrWHABAF2IjAOwBYt2R8PKNhjUHANCF2AgAe4BYdyS8fKNhzQEAdCE2AsAeINYdCS/faFhzAABdiI0AsAeIdUfCyzca1hwAQBdiIwDsAWLdkfDyjYY1BwDQhdgIAHuAWHckvHyjYc0BAHQhNgLAHiDWHQkv32hYcwAAXYiNALAHiHVHwss3GtYcAEAXYiMA7AFi3ZHw8o2GNQcA0IXYCAB7gFh3JLx8o2HNAQB0ITYCwB4g1h0JL99oWHMAAF2IjQCwB4h1R8LLNxrWHABAF2IjAOwBYt2R8PKNhjUHANCF2AgAe4BYdyS8fKNhzQEAdCE2AsAeINYdCS/faFhzAABdiI0AsAeIdUfCyzca1hwAQBdiIwDsAWLdkfDyjYY1BwDQhdgIAHuAWHcks758TzzxvXvvlTm5bFVrbm+Sab161WYZYD/sI6bNpT3GxlTESYBRbDbA7j3WpZoU92b1Hvfc48d0iXqgU7ILXbliswywH/YR0+bSpzsluxNxEmA4mw2wO80DSxof92b1Hm406MIE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Q78B6P2+gavvKx773qXd/7iv3kqZ4NF77rY1YiTcTWVN02H39fq0LPtU7W1KFqaxDA3nBbYHNab/Rrj8G1sGkBwEDc3kHb1UjwHh3i6fuxpMbH3tU0KOq2KcQLRT3XRr0vbQXvAbA+3BbYnFYa/d5nz6ZcjP0AgIG4vXNeTY6WvFMjGsluvEfPbOUr6GQ/bg4hPVlF7pLoIt6nFXqvjZIn5Sm7Fu8BsD7cFticXKTqKl9h6egn3uMr33tXfKxsIQYOEQAMxO2d86qOZA1V+Grn/SkxuPFOjWgkeI9CBTWj1RLRiY8nZZC/pF4cevr2X+uE9wBYLW4LbE4rj36V4tGO9wDYGW7vnFfTouVJ36mpo2W+5lk1kt14jxSb9XYFt57UjKoN1QqpJXWXmHOt10f/tU54D4DV4rbA5qTRJWVV0a9SbV3cGLYrABiI2zvnVTYYpspWOMs7NQeC6jk0ErxHdj2110HXknbbFKyFQ9c64T0AVovbAptTN1KtKvqJrLVL+dBDBAADcXvnvOpGtpW8U6MWJbJC4yEayW68h1suqboV3JEZJz4uRL0kJT518FonvAfAanFbYHPqBjenboVTRj93El+GAGAgbu+cVz2RLa3QCqcneafGeQ9hhfZjJHiPXIXschFinZ42D17rhPcAWC1uC2xOPZFK1a1wMIL1tHnw2lRW+bKMhwgABuL2znnVE9lU3QqnfKemUvzfcesLmyPBe3QrqBnNUjuEYpsDrnXCewCsFrcFNqfVRj9tpFt+AQKAgbi9c16NjpYxjnWIdXraPHhtVpYx9luUc2gku/EeLdoHnlsczoyqnCV1l0QNuTYqM7B1vwUIsDfcFticMkFmBdEvFjrWdppOEwAMxO2d86oU2aJ8hZO8UyPRsgmqfO6RxQ1lJdK5b9F7+uqP/ut09ZRrtdJ6GnJtVGZgeA+ANeG2wOaUCTIriH54DwAQ3N45r8ZGyzO+U9Nt8OwayQ68B5pLAHvDbQGEDgoABuL2znk11nvojyd4n9rZj3W+RzMSvAcaLIC94bYAQgcFAANxewdtVyPBe6DBAtgbbgsgdFAAMBC3d9B2NRK8BxosgL3htgBCBwUAA3F7B21XI8F7oMEC2BtuCyB0UAAwELd30HY1ErwHGiyAveG2AEIHBQADcXsHbVcjwXugwQLYG24LIHRQADAQt3fQdjUSvAcaLIC94bYAQgcFAANxewdNVP2XCvUPhnzsK2f4AyAjwXugwQLYG24LIHRQADAQt3fQNInZcPi/HLK8RoL3QIMFsDfcFkDooABgIG7voGl6XM1G/acJ5WdX4QQayQq8h/59x5T006LSX4VUNX/usfNax2ZT/6d/xz621u06/RP3aiVLf/S+p0eZ/3e1n4qfiAlDej8w+LjCOnTHH3E3MkEAe8NtgUHKbU8XwfojT+vZJM5Mjxh1BTcMUTfK9ceNbjtDWnZ19MeKFYRK4iTAuXB7B21XI1ml9xDc0dI92FTpsZGePaKm2eTwPt57DOqx85T2q4w6UPODP3igJud3i+5JP0YAe8NtgUEqbc9k9xX3fq9vmR4xYghy75jU3Vm8GhA3rJl6SKIhLbur9EflnKGSOAlwVtzeOUbuTYT3tZ8d9K5xTRrfRD3Xqkpda8uHA1GofLCXNDYKw29Q5EYYO51RI1mN94iTHV9ffWXdsy3pdD5ul7hXUy/8SnjF4/HWnElJnXzjWe8xuEf5oXmqXnb61JDe06ZKg1dlG9FCIa7OuC6PWXMAe8NtgUGq93vcud3dV9r7VjPJfSUKzRMx6jw7PbGsuzpYDYkbmTEMbtndyNlDpZYIxEmAs+D2zkTVcaNF+x2ENPmOgUIV40BKGgF6ru3vuok52WqB2NHkXlTFy5d5h6WrkazPe7iTrHtgROk5Uc2cXtJ+KfXC9+lT9fF2pPcY0uPH6tPLn2ePW4NDeh8yeFWmkfoFdMvXluYRCw5gb7gtMEj1OZFuQN28cfeV9n7MfdM8Pqp0lUifGhvuWiXD4kZ2DAdaLvx45lBJnAQ4N27vTJPt2XQvy+5Ot7DG5N53jWNksFgd41Lvtf1d+5hTLjyml0rly7U7wYfZTi9HaiTr8x4u9OfnKUhr6mRotfQU0RJ5udNqOjGxNa2Tkh75emE6PUN6lBKt5noplafE3vWp/sGnNdNCrdZal0H9ac0QAewNtwUGKec9Yqaru6+49+trFbdVi1cNixgWGeLnDO0hDYwb1kY7CvW3LHJX6Y/nDZUD73eCAGAgbu9MUR1t3H5PpZu6yuW0cnvXu8jgwlfftYe69i2XC4/pRVS8vL62dRjV0bIb/Y7RSFbjPRzxVc7OU6X2S6wHSeoT9MJq9WjNcC66M6nbdXre6PQ0bQ7rUebYTi+tmVw14UDtGXxaMy3kTAWYC7cFBinrPepC3X09e9/ZD8GFhRT3VPVjT8TQp+qrLFDUhmFg3LCL2lGov2WRu0p/PG+oHHi/EwQAA3F7Z4KGbNj0jQnd92lwdpHB5eU91x7s2rXcU3hML6LS5ctFua5Gskrvkb4c2XkS6WsaU//uS6kX6o9xYtyZVGpcpVfFLgb2WE15knykjejjIb3rU/2DT2umhQdWW6d8uAD2htsCg5T1Hu3svGfvR+nGr6j3bM9V+tTBiJG2oI/jIAfGjbSFVD0tu2dbFc4XKomTAGfH7Z0JOrxhkzc15Efd+DGRE2kkcFig6L32YNcu5hQLj+ul5/IDUS5JX4/XSFbjPdz0RJWe1fIusaZWsFdWT7j6y3CuTqnr9CwUDexRT9w45aGN1tE4pHd9qn/wac20sLSqtHe5IC0cJYC94bbAIOW8hzsDevZ+S4Mdiz51MGLYMCQItI8r0cC4URpDT8sid5X+eN5QSZwEODtu70zQwTRao4FP5ZP6GhlS4lP91x7s2sWcUuGRvfRcrk+5aNzU6ZQfo5Fs1HvUR3KG9hkZZ8umZ/CRJmo9O7hHSzjS+nWFiQdqYfCqTCN16pMuLFuChe4GCmBvuC0wSB3vEQ8D90ZGdzNW+zTJet2pU7pKpE8djhh1XNKn4ngqDYsbxTH0tNy5Sn88c6gkTgKcG7d3pqgOIKU9W+9pT6zvI0OiA9cO69o92y2cpZcuUr/kW45/h6WrkWzEe6RITTtg2sdb9pxuXvF40iR9ZeZMJiM9C9tvzg3pMSYcsfHYXfZAbVEvBX2qf/AqrekK48A8xy01gL3htsAgJbu1RbL7SnvfjoQ2zrG0mBoxlBisVEPiRncM2YDmWtanXM2zh0riJMB5cXtnmmJ8aOKAZHH6nkI7nWvRjiEuXFQafK2Q6brQsi88spf+y2M8nPsdlq5Gsk3voYXueIuvsjaldZqpSk6a2Fe3cSlK59Kd+kN6jHVsgpMpn36g5gav0pqusFJyBit+8OMFsDfcFhikztYT3O7r2fvOfqQXzhIxmoS7vralQ3GjO4bYfk/LLkzpj6sIlcRJgPPh9s5EZfPvEE+Gv2vsI8Owa3u6lmezLbvCI3s5eHl87MnG/yM0khV4D7QVAewNtwUQOigAGIjbO8dIc/pI6iv8Gwq5d4273mPItaps17G833sc2cugyxd4h6WrkeA90GAB7A23BRA6KAAYiNs76KDEbLhPOVaikeA90GAB7A23BRA6KAAYiNs7qEfN13GTr6euRyPBe6DBAtgbbgsgdFAAMBC3d1CPovfgcw+PGwq6MAHsDbcFEDooABiI2ztouxoJ3gMNFsDecFsAoYMCgIG4vYO2q5HgPdBgAewNtwUQOigAGIjbO2i7GgneAw0WwN5wWwChgwKAgbi9g7arkeA90GAB7A23BRA6KAAYiNs7aLsaCd4DDRbA3nBbAKGDAoCBuL2DtquR4D3QYAHsDbcFEDooABiI2ztouxoJ3gMNFsDecFsAoYMCgIG4vYO2q5HgPdBgAewNtwUQOigAGIjbO2i7GgneAw0WwN5wWwChgwKAgbi9g7arkeA90GAB7A23BRA6KAAYiNs7aLsaCd4DDRbA3nBbAKGDAoCBuL2DtquR4D3QYAHsDbcFEDooABiI2ztouxoJ3gMNFsDecFsAoYMCgIG4vYO2q5HMGiivXPGjuVx99VWvutopvHAB7I09xbTh+uKrXvXpTiEyAcBA3N7ZiJ4McoV710hmDZSPPupHc7mSlXdfp/CS9eCDNssA+2FPMW24rr7qVQ90ClEl4iTAcLb55s7vBbnCvWskvEkzkSeffPK+++6zHwAAdsPVq1cfeOAB+wEAYBrbfHMH7+E1/j0XvMdE8B4AsE/wHgCwW34vYD/AJPAeE8F7AMA+wXsAwG7BexwP3mMieA8A2Cd4DwDYLXiP48F7TATvAQD7BO8BALsF73E8eI+J4D0AYJ/gPQBgt+A9jgfvMRG8BwDsE7wHAOwWvMfx4D0mgvcAgH2C9wCA3YL3OB68x0TwHgCwT/AeALBb8B7Hg/eYCN4DAPYJ3gMAdgve43jwHhPBewDAPsF7AMBuwXscD95jIngPANgneA8A2C14j+PBe0wE7wEA+wTvAQC7Be9xPHiPieA9AGCf4D0AYLfgPY4H7zERvAcA7BO8BwDsFrzH8eA9JoL3AIB9gvcAgN2C9zgevMdE8B4AsE/wHgCwW/Aex4P3mAjeAwD2Cd4DAHYL3uN48B4TwXsAwD7BewDAbsF7HA/eYyJ4DwDYJ3gPANgteI/jwXtMBO8BAPsE7wEAuwXvcTx4j4ngPQBgn+A9AGC34D2OB+8xEbwHAOwTvAcA7Ba8x/HgPSaC9wCAfYL3AIDdgvc4HrzHRPAeALBP8B4AsFvwHseD95gI3gMA9gneAwB2C97jePAeE8F7AMA+wXsAwG7BexwP3mMieA+A7fLUU0/JFoZpfPjDH8Z7AMA+wXscD95jInIA4z0ANsqVK1dk/8JknnjiCXspAQD2BN7jePAeE8F7AGyXV72K0AcAAKPBexwPB/BE8B4A2wXvAQAAE8B7HA8H8ETwHgDbBe8BAAATwHscDwfwRPAeANsF7wEAABPAexwPB/BE8B4A2wXvAQAAE8B7HA8H8ETwHgDbBe8BAAATwHscDwfwRPAeANsF7wEAABPAexzPlAOYP8slfPSjH8V7AGwUvAcAAEwA73E8Uw5g/iyXIvbDXhEA2BR4DwAAmADe43imHMAc2wCwaQhiAAAwAbzH8eA9AGB3EMQAAGACeI/jwXsAwO4giAEAwATwHseD9wCA3UEQAwCACeA9jgfvAQC7gyAGAAATwHscD94DAHYHQQwAACaA9zgevAcA7A6CGAAATADvcTx4DwDYHQQxAACYAN7jePAeALA7CGIAADABvMfx4D0AYHcQxAAAYAJ4j+PBewDA7iCIAQDABPAex4P3AIDdQRADAIAJ4D2OB+8BALuDIAYAABPAexwP3gMAdse8QeyJJ5649957pU24SGRyr169apMNAPsG73E8eA8A2B3zBrF77rkn5KhwsVy5csUmGwD2Dd7jePAeALA75g1iITuFC8cmGwC+9713vOMdtjF2yUc/+lF7IWASeA8A2B3zBrFwGFW88X/+H3Rhsqnl1ANIYEfAMeA9AGB3zBvEqsw04NJWdAGyqeXUA0hgR8Ax4D0AYHfMG8SqzDTg0lZ0AbKp5dQDSGBHwDHgPQBgd8wbxKrMNODSVnQBsqnl1ANIYEfAMeA9AGB3zBvEqsw04NJWdAGyqeXUA0hgR8Ax4D0AYHfMG8SqzDTg0lZ0AbKp5dQDSGBHwDHgPQBgd8wbxKrMNODSVnQBsqnl1ANIYEfAMeA9AGB3zBvEqsw04NJWdAGyqeXUA0hgR8Ax4D0AYHfMG8SqzDTg0lZ0AbKp5dQDSGBHwDGc2Xs88cQT9957bwjssHlkKq9evWpTC7BiZLnaoznQ9S+4tBVdgGxqybQAEtgRcAxn9h733HNPiOpwIVy5csWmFmDFyFq1R3Ogi19waSu6ANnUkmkBJLAj4BjO7D1CSIeLwqYWYMXMu1B15QsubUUXIJtaIhtAAjsCjmHK6plxzYWQXuHCPdqcbCKJR7AF5l2ouvIFtynQBcimlsgGkMCOgGOYsnpmXHMhpFe4cI82J5tI4hFsgXkXqq58wW0KdAGyqSWyASSM3RH8595LZdp/9J0ST6Uze3Q0OnTBhXu0OdlEckLDFph3oerKF9ymOIM+ckuHdOMjnafmVehoVC/3X/t6NbKbj73xnY/d+N6th9/pK/TpnY984o5cPPKqOWRTS2QDSBi7I/jPvRfMhP/oOyWeSk/26Gh03IIL96vT2IN2/MF8Ii12hNtEckLDFph3oerKF9ymmEFVmt6iL6ro7r5z/f4TJOhjQ1w1tirsPHwz3IY4EFehX3gPgDUxdkfoJoJLxaZ5MFPi6YRuSuigBRfux8reUQvMk/G3jzptv2p52BHY1O88dWYtdoTbRHJCwxaYd6HqyhfcpphB6j3UThzcvFp5bFo/TSd+ewXvAbAmxu4I3USC219o07JJHR8ep8TTCd2U0EEL7n5GSd9Is1Nwwqf5WZWOuvMdgfMI7wEwaxATdOULblPMoNR7WKz7+ifeG5567/XboXchvC2SfkIS6nRL6qtuXAvXSrPpj0mJcPvaI80A1M+k0SP1HuGx0riRZnh1tMlWyw4yKjZy59aNNHD1XzWrbGqJbAAJY3eEbiLB7S+0admkjg+PU+LphG5K6KAFdz8jpIdT962+7OEUCm9feyycoBXxCLRvAgjV15H1iK2REjtoO+UHD+b0aE++C9F0F8jVLLRcuoXs/UaVjvBYHtuZKptITmjYAvMuVF35gtsUM0j3tYYO2+NNHND4ED5lDVs+KWxfmAQQ2/J1iLAfq6fs0+NwSWNyWm0WQly3l/Sqj9yqbExPtW65XOVuwXzLgKvmlk0tkQ0gYeyO0E0kuP2FNi2b1PHhcUo8ndBNCR204O5nuPS8tLfookqHk5bbmRrKk4NNk++HbybPxiMtVnDl2mD/wSyPnBmonu2c665mqWW7BTeYUDjtCA9dNOmLXjJeNpGc0LAF5l2ouvIFtylmUL3fDd3FUp6ELA0dVQxMdrRWaAKji0haJ722fUnBz+RCnLYT1DiW3LNRrlpmkMmP9myn6+JVc8umlsgGkDB2R+gmEtz+QpuWTer48Dglnk7opoQOWnD3M1zqPfzBUzqc0nPUjsDmMGvOY5HL4JsW2uUHD2Z30quqZzvnuqtZarl9C3b7N6vuph3hVi1NQSbJJpITGrbAvAtVV77gNsUM0v0eLEca6/RxSrV5k+DgA2MMAgt4j/anuNVVvvegw9XSSFX/aM8mXR+4am7Z1BLZABLG7gjdRILbX2jTskkdHx6nxNMJ3ZTQQQvufoYre8gVD6d24t54j/RczH56EE9BV37wYM56D73KqJs6wnvcvjP9CE855vy2ieSEhi0w70LVlS+4TTGDdL9bUGoeZ+NeKziUgsDc3iMdSYii4ao05gT1VMtHqvpHe7bTdfGquWVTS2QDSBi7I3QTCW5/oU3LJnV8eJwSTyd0U0IHLbj7GaFscl86nNqJe+o9VHpAVhemR12rhXb5oYM5O7zQS6vfSkd4j2mfe6TZwPGyieSEhi0w70LVlS+4TTGDdL/XX7XSt0hKgaUdNJIL0wDiLgw/WnBIAkUIDon30HZCBRfimjBivYSr0l7ee/3GtUfy1UqD1LGVuu6/am7Z1BLZABLG7gjdRILbXyNkQWC2pOWcquOnLx8sjahVjK3i4YIBsF82qePD45R4OqGbEjpowd3PCNnZU89i9aNMQ+Fw0vL63I3eQ2axe/o2b87V5dpFq7x0Osb6uRTBFk2Nde1qllrWcm28ubXC/fY3lRvbZNlEckLDFph3oerKF9ymmEHp5pUfdf/qnrW9rCSpfNzRusGNOiC4XR9+7PMedXnFnesPV+WhqVCYRKGK8CZI5yqtX6qWHWRUtuuDV80qm1oiG0DC2B2hm0hw+6urVoIUQ58GkPjjQXUToTVJ77Gdxfk6faquqi7Rd6PmyuImyCZ1fHicEk8ndFNCBy24+xkrm4CAOoT84dQ+m6P3iAl9RffklpJ40Lpy+bH/YNbKbmVU3dnR2ziZbs1sy3YL1+uD/LgjPJZX1E1Nkk0kJzRsgXkXqq58wW2KvasKSp1YtDXZ1BLZABLG7gjdRILbX06t93Y1q7E3VdtvrBzUur1Ho62MsyCb1PHhcUo8ndBNCR204O7nslXtrtq+N/a3Uy2vsTvwVLKJ5ISGLTDvQtWVL7hNsXeFYDUiuK1SNrVENoCEsTtCN5Hg9ldLnXdg6wQppD1G8l5tIH1TuP4rBfq3BGq0weSd1twlyScqTeOZd2nt2hDcsn+wIVNZ5NoMdTJ/tmHg5aVqmh8anXeTm0bqS9JXQJAXoa5jH4Yfkk3q+PA4JZ5O6KaEDlpw93PJSm3uBMuL9wA4mnkXqq58wW2KPav+4sSY4LZK2dQS2QASxu4I3USC21+pMm/Fhgy7yoPTzCd5HC5J3UidcLvkSp61z0+ScneJKu3o4N8m0tG6NkuV0zbNe7SrybMDL++p1i2Xq0RJI50XrapmETtc3vr0qVc2qePD45R4OqGbEjpowd3PhcvmWxk0wY3SVbgm2URyQsMWmHeh6soX3KZAFyCbWiIbQMLYHaGbSHD7K9VQ7xETd3kcsilLx2MFUTf5rtX3RXdR2nhHzbXtTCwz8rRyt82S90jUd3kiV616KfQpd1X6Y/tFs0uSyxtzoteWZZM6PjxOiacTuimhgxbc/aDNySaSExq2wLwLVVe+4DYFugDZ1BLZABLG7gjdRILbX6kGeg97hz4hptE93iPk6JGQWOe8R9lFRMK1Ze/RrVy6r6pkwDgHDslXS7yESJ9NiS+a1cF7oC3KJpITGrbAvAtVV77gNgW6ANnUEtkAEsbuCN1EgttfLYX0NzUDIcP2uX42F+/3HuklTZs579G4grokf23Be+Qrd9psSoaMc+CQQrVoNtxV6SWN8B7uftDmZBPJCQ1bYN6FqitfcJtiG+ocbKtT+WsJJ5BNLZENIGHsjtBNJLj91ZLt9DrrTb1BmutnPUOnsEnK08w77eJgOwf/NlGrvApQhzsKbaZRd9w4J/+5pPLN4j3WqrbBPaC4pEZdtX3ZRHJCwxaYd6HqyhfcpphT9VEX0XNrBp3Se3RPxCGadtVMsqklsgEkjN0RuokEt7+8bLPXxAzKJVQhatV0EnSVlmhh0mzz94Wy6bioaTzEnOy1Np7OXzvIVu62mUbdg+McOKS0qYpOwCy8aHiPk8jmbMwxhvcYIJtITmjYAvMuVF35gtsUc0rjSek9rWOUnoJLa9rI573fkbKpJbIBJIzdEbqJBLe/tqrTJ3iVTzhPDOyRTer48Dglnk7opoQOWnD3s6DwHsvIJpITGrbAvAtVV77gNsWcSr1H+2P69L2uaCFChQYfkdIwmHqP8FixktD4gV8A3x1A6Mv/8nvrtMZGEkZltN9pi83ab+uvg3bufpeTTS2RDSBh7I7QTSS4/bVVnT7BCz2eIOKNkk3q+PA4JZ5O6KaEDlpw97OUuodferLqud49fW2RxQ/XkunvVvbeI3dVz3Ebnhr6B2uGDP5UsonkhIYtMO9C1ZUvuE0xpzRo2OceGkBCLm5xpjoCmw/KqzgQHiTPth/nvIfEE2s/edYS/eqxfslYx9CYn+wAbIT6OLTWbdnfVPkpC2vhqWx3Un8x2dQS2QASxu4I3USC219bVRKITiCLvTE8rkY2qePD45R4OqGbEjpowd3PgnInnJ2s9QGWPX3tHA3Hc1qerRwPcruqe/omZ6obTDW8MX0NGbw2u7xsIjmhYZXcd999tkCXxG2KOVVHBkN3upTHgCOPQ0CoPo6Y5j2kvFZjLWKbUh5q+i8EZweQ9mWthb5caEoajD9aU+lTpdGmY1tMNrVENoCEsTtCN5Hg9hfatGxS8R6H5Q6/cHplzWv2jT2RGtDiUR2PxtLp23Pcikb1NWTwnacWkk0kJzRsgXkXqq58wW2KOaWRIViONCzU74c1NKm/Uce6NLYUsvkQNyJNkLF4lcSu6D36BtCNfu3w6+NbGhvTwJhcle9OL19GNrVENoCEsTtCN5Hg9hfatGxSx4fHKfF0QjcldNCCu58Fdch7ZE7fsh/IVI5HZuH07TtuRaP6GjL4+qmlZRPJCQ1bYN6FqitfcJtiTmlksA82m8c+ngSFwjrERaWxJec9OtGmCTKpH9DHoXJVITuAUvTz4ddFvxg83VMd7+G7W1I2tUQ2gISxO0I3keD2F9q0bFLHh8cp8XRCNyV00IK7nwXV6z3yp2/BD+Qrx+OzdPr2HLeiUX0NGbw2u7xsIjmhYQvMu1B15QtuU8wpjQz1V63CBg+bvfMGhEhDQaTO4JMWQthJI1IryFiQbIKMtZDErlA5E4VMpejnQlM6JBeZS6PNdrekbGqJbAAJY3eEbiLB7a/Z5ALIRergPbp8cogmXJLIJnV8eJwSTyd0U0IHLbj7WVStw6+Uvqenr56CrfJq7vOV40SWTt+e41Y0qq8hg9dml5dNJCc0bIF5F6qufMFtijmVxg35UdNx3fuWmisxZNn2b4W7WPPO9YercBEiTxOyNG5UuF+B3+c9igPIRT/5UaNWfDb+WJFEQlF2tGl5RT2GxWRTS2QDSBi7I3QTCW5/tdSKBnXYGSgNXzFCdpUkVP6ps2jCeA5eEoO5Ky+ryRs7Tw2RTer48Dglnk7opoQOWnD3s6zSw08f12dk/vQN52jyu6fq0y5bOc79kNO3or2M7Kphf7BmyOD1qeVlE8kJDVtg3oWqK19wm+JcqqJNfQYfebQgm1oiG0DC2B2hm0hw+6ulJKXRwDXOfvTrYOJ+Yk0Yz8FLxnuPI2WTOj48TomnE7opoYMW3P3sV23HsiHZRHJCwxaYd6HqyhfcpjiP0vNpbcftBmVTS2QDSBi7I3QTCW5/tZS+nRofhwetvyWgaZLh3p+tY51eHgjvBeuzNdpFth17pzjgMjHXZrt83B9BGjOe5lr3l4669VPvcfDuAuF96vqS5CPl1g2WZZM6PjxOiacTuimhgxbc/exXulzcit+CbCI5oWELzLtQdeULblOcTck51zrD0HjZ1BLZABLG7gjdRILbXy1p4NL8Jz62aFbHMc2RzIQU3mdJ8qjm26HOnJTaSdL3h28mwTPbpj5lI6wu149rtNmQ5WvXR4wnLTdv0CmP9ePgS61VFdpDipfIXXTr6w2WZZM6PjxOiacTuimhgxbc/exXcUG48tXLJpITGrbAvAtVV77gNgW6ANnUEtkAEsbuCN1EgttfLSXeQ5N4y4nrwkohV24+T2iybZdhm3/Qy6v6LqUutRMeZHKwbJv6VPpj0mxjM7LXjhmPlXfu0dePH2L0tVbwHlozqHFNSWFWNqnjw+OUeDqhmxI6aMHdD9qcbCI5oWELzLtQdeULblOgC5BNLZENIGHsjtBNJLj91ZLajJo0WY9moPEkeklMspO83D58SHAV+tpJv5WknwMk/aY0mf0h73HUeFJv0LlHX/+OFRZbU8thNB5Ga7a/joX3QFuQTSQnNGyBeReqrnzBbQp0AbKpJbIBJIzdEbqJBLe/WmrbjHxhTKOTH6vUuScvV7Vz/WI7+mNtBmKFfJuqYd5j4njS8vSSbP1Dn3uEkdQ9Zp6yQfK5B9qMbCI5oWELzLtQdeULblMspdI3M+tTJPMgrebOvH6NqryEjh9A/6txSDa1RDaAhLE7QjeR4PZXS0O8h0a/7v9MSB9n23EpdaEdScEtZQ/hoknfC21WOuQ9jhlPqzw0nimP9WOIK9+dPIpU46wvabyH1T+397jvvvus7SVx93Mi2USOPo1GKy4IV16WLRFZrNUaCkutU6eodOG6pxaTTSQnNGyBeReqrnzBbYo+6dlQkexT27lCb9zXazsnWXN4dI+TtOao+DCwcnM7SmH8E0LT0Zd0X5ZW5UOyqSWyASSM3RG6iQS3v1rK5ujdQi0x6sjgAkWd3QXqcBQv1Nby7SShzI0k26YotNPnPUrXDhlPeq37S0fd+qGmhbji3Vnv5nyu1ZfYC1gx/I802KQu4T26TOimhA5acPdzCukLrb7QPTW70gUxRNXYqrViX79zG+Cg3CY8iWwiOaFhC8y7UHXlC25T9ElPuDtfbw4tUXVafP12tXl7437BezTqDzij4sPAynY7h8LphNA04yVj43CQTS2RDSBh7I7QTSS4/TWbJgSK/alKKesonX9naqRsUseHxynxdEI3JXTQgrufU+jg+T2jJp1503WOTWgTyQkNW2DehaorX3Cbok8Wf8JfEU0PgzvXP9H9IN5oFzZ/gbSOLTHOdB/Is/FtMPdL4kMdpYlRpcrJe2lNZVHBe9i7J4JEWotLNVVJEoRd1MoOoDvU0ELyh1+lvNNL9tUYLJtaIhtAwtgdoZtIcPtrNhVCEGqUxtiZskSb1PHhcUo8ndBNCR204O7nWIVzq/XHaNyRqcvUCCd6t6TbTvpjUiLYO5elozQ98/pP+rgUstWyg4yKjRz8AzTpVTPJJpITGrbAvAtVV77gNkWf6ljRfC4fSiSSNF8C1joawVrHhu3oEMpycab7IG3KYku4RIJGqf1uZS0P8a31dYJ4O3pJvMfYe2VC9I7aB17S4OEB9AzVXq5QXtVp9xKHkYxnuGxqiWwACbYrxuP21zyyODB6d+9OTaopJAF8qmxS8R4me33rVzY54dxJXx97yVGXnluuHfuxeko/rtJLfK7Q4z16jk+96iO3KhvTU61bLle5W4in9cGr5pNNJCc0bIF5F6qufMFtij7FXR+iSrXrq21bhZEmnoSN3HwjK4aRNGKkH53HCoUH9Vsk+TiQ7zetHFuT8jhsvVyHFKmjWfPYqrW7Tm+k01HPaPMh18qlZvuSOOx0/INlU0tkA0gYuyN0Ewluf6FNyyZ1fHicEk8ndFNCBy24+zlWahLimZc9MtNDKz3q0vqunfS4TS4p+JnCmV3LnfSlE/FwIpL8aM+WTvHuVfPJJpITGrbAvAtVV77gNkWfYqzQ3Wpftar2bNzyjanQS+Jebifcw72HNdVOzUN3kU5ESirbGy4JTWDRIel7HFoS1DSefftjSMBMyjNDbb8UoYLUbPeSfREGy6aWyAaQMHZH6CYS3P5Cm5ZN6vjwOCWeTuimhA5acPdzrNqeIX9kJodW8YxfwHt0j0/fe9DhaskA4o/2bNL1gavmk00kJzRsgXkXqq58wW2KPiWxotnszY+NB8js8XbC3ezxWKHwwJoqxId8vz3BJJUOqeM9VHph1aBzBb0B0w3gE9mhtl+KUC4ttHvpvhqh8kDZ1BLZABLG7gjdRILbX2jTskkdHx6nxNMJ3ZTQQQvufo5Vznv4Iyc9tNKjrv6xqj+39+g56dPh9VTLDDL50Z3W/hTvXjWfbCI5oWELzLtQdeULblP0qRN/BL/ltU73EwMt1/q5OJN5kDZl3VWXNKHG2un0m1T28TBVekldKI13o2Vzd+6qtKNceeM9ukOth1R7j3YvoYXWqxEqD5RNLZENIGHsjtBNJLj9NZvSSOieOpmy0djVuSzZpI4Pj1Pi6YRuSuigBXc/xyrnGfyRmR5a6VGXrp5p3qN7lNarMH/Sp7289/qNa48cTgi626zUdf9V88kmkhMatsC8C1VXvuA2RZ90Y6bxp96YrbxZg4NR79xQP/nlTuUkOz6on61If0m8xYSK1u90z1ZOyyvqyiK7hUgSspR2FG1KDnbUlOeGmr6Mifdo9RKa8q/GYNnUEtkAEsbuCN1Egttfs+mY9Gau1Chpp8niXJ0jNddQZ5JN6vjwOCWeTuimhA5acPdzrNJsXtU9MtuHVv6Md+2EH/u8R11ekR6l8czLHp/pVVq/VC07yKhs1wevmkk2kZzQsAXmXai68gW3KdAFyKaWyAaQMHZH6CYS3P6aTcck5XMl9CcwBifoYoxsUseHxynxdEI3JXTQgrufPapyCGtZTxNkE8kJDVtg3oWqK19wmwJdgGxqiWwACWN3hG4iwe2vYxXfWh34l4hEzVu9/h3hCn2vuXu5/7Q5aTY7hviOc3i2728zDO8uO9T04+X4PrXK3Wksn082qePD45R4OqGbEjpowd3PHhUW0ELr4wSyieSEhi0w70LVlS+4TYEuQDa1RDaAhLE7QjeR4PbXUdK0u/RV85Cat76WIpIsv/sVdPdhQvZyS/H1cahv7RTG0PYeWqhfxNLKzXdrx3WXG2r2qeyd6oswn2xSx4fHKfF0QjcldNCCu5+9yVbkMovjNLKJ5ISGLTDvQtWVL7hNgS5ANrVENoCEsTtCN5Hg9tdRCvm9fXqQZtgx75fykPo3nzAkSrL/dnaevTxxCPW1TV99Y0gHkFRubMao7nJDtcbrH62pRM2dtsuPl03q+PA4JZ5O6KaEDlpw94M2J5tITmjYAvMuVF35gtsU6AJkU0tkA0gYuyN0Ewlufx2lNNVOkvL6zdyGJju3RDyS8R75y3u9R3cMTfkh7zGuu9xQG7ORtF9fFcF7JOigBXc/aHOyieSEhi0w70LVlS+4TYEuQDa1RDaAhLE7QjeR4PbXUUpT7Y736L79L0qfaj4N6E/oVYt97jGuu/ZQndloOi3dqVabTzap48PjlHg6oZsSOmjB3Q/anGwiOaFhC8y7UHXlC25ToAuQTS2RDSBh7I7QTSS4/XWUNEHv/l+LkO7HxD1Vk5FbEm8ZeSs7z15eNAOFMUQbcMh7jOvODTXtveSg2nc6r2xSx4fHKfF0QjcldNCCu59VK3GWK5VzxieRTSQnNGyBeReqrnzBbQp0AbKpJbIBJIzdEbqJBLe/jpWl+1X+PewvEWl2VJH/Awaa7ncvL5uB/BhionjQe4ztzg01/liRZH2lO51VNqnjw+OUeDqhmxI6aMHdzwzSmUuYzS3EJeXKl9A0F4H3AOhl3oWqK19wmwJdgGxqiWwACWN3hG4iwe0vtGnZpI4Pj1Pi6YRuSuigBXc/M6j8UdSxwnvkZBPJCQ1bYN6FqitfcJsCXYBsaolsAAljd4RuIsHtL7Rp2aSOD49T4umEbkrooAV3PzMo9R7uG3LJR1TRQoQKDVV5+plXms2n3iP5pMxKQuPn+Tsysdnhf2RnPtlEckLDFph3oerKF9ymQBcgm1oiG0DC2B2hm0hw+wttWjap48PjlHg6oZsSOmjB3c8Man3uofl6yMUTR9F8366yEJ3v2LUe57yH5PTdz1Us0a8e6//10TE05ic7ABuhPg6tdVv2N1V+yhxReCrbndSfWzaRnNCwBeZdqLryBbcp0AXIppbIBpAwdkfoJhLc/kKblk3q+PA4JZ5O6KaEDlpw9zODLJuv0aRcytNPLYJPqD6OmOY9pLxWYy1im1Ieavr/V5QdQNpX+v+KnMFIGow/WlPpU6XRpmObWzaRnNCwBeZdqLryBbcp0AXIppbIBpAwdkfoJhLc/kKblk3q+PA4JZ5O6KaEDlpw9zODNJsPlkM/f9D82z6LSGhSf6NO9Ad4j/Y3tQZ5j74BHPIe6Y1USv1G6jGSq/Ld6eWzyiaSExq2wLwLVVe+4DYFugDZ1BLZABLG7gjdRILbX2jTskkdHx6nxNMJ3ZTQQQvufmZQ4j1KPiQqFNaWI+qQ90ibGv65R3YAA71Hy2zUP1pT6VMd7+G7W0A2kZzQsAXmXai68gW3KdAFyKaWyAaQMHZH6CYS3P4aqjTb2aHWevs2qePD45R4OqGbEjpowd3PDEq9R/0BRTVzwRvELF+lCXqkzuCTFsLEF72H5fqDvEd2AEXvkbqaWM0MVduWlEab7W4B2URyQsMWmHeh6sqHy8YmGwDGh1DdRILLHIZqbcm3S8AW1sneRB4rm9Tx4XFKPJ3QTQkdtODuZwa1vYel45qCW2quhLS+qmz5fSvXjzWzfzLGFl9F86dbDnqP4gDy3sPMQ3w2/ljRXvfZ0ablFfUY5pZNJCc0bIF5F+qVK1d08cMFY5MNAONDqG4iwWUOQxXzLld+Lp3We6xWNqnjw+OUeDqhmxI6aMHdz4lV5fq1S1mtv1y5bCI5oWELzLtQH330UV38cKk8+OCDNtkAMD6E6j4SXOaQV/KGqSVj0Xukb9SmBiCU+z9UoK3pJUbz9mt4kzfgvhiSvMMbG2lVTt53rpCScIn9cYXW108qrJHCCJuWA1bZjSHefrej4Xc3/iU6KJtUvMcUtZYvXnaibCLxHrAFWKgAAJMZG0JDdlDhMoeMJL22rDrJx4Z5j/qLJKE8Tc17GqzS9CTbTtpvvq7SrexyRbMKdTvZW8iOsGpZS9L76ozhWst7NB2NurvsAOLAuo3IJYdkk4r3mCibTqWeJzRGNpGkdLAFWKgAAJMZG0JDdlDhMod+hTfvQ0o20HtouV3YZOH2NXhRbCc8iPUbJVm7ZobVtd3KLkfXHLLbWnoL2RFWLXee7Y7hTv19HNdRqDn07sa+RPpjr2xS8R7oXLKJJKWDLcBCBQCYzNgQGrKDCpc5ZBXS4shR3sN/iz7Js5te9C3/UEHrp+QrH/IemVvIjzAUGtZaZgwF7zHu7sa/RAdlk4r3QOeSTSQpHWwBFioAwGTGhtCQHVS4zKGrNBUO+fEyn3voj3V3sYJPxNtqKvd6j/wt5Eb4iapm3UitzBjisAd+7qE/urub+hL1yCYV74HOJZtIUjrYAixUAIDJjA2hITuocJlDV03mbfl9znvoe/mh0BLoUmKd1k8Mg/Ri2bbLvDufYIiylRtT0bkqfwtF79FgvXTHEG/fPTXq7ka+RFqtXzapeI+82q94ozid3QdptVGTMXLm5tfxA+h/NQqyiSSlgy3AQgUAmMzYEBqygwqXOWRkOUxF89cL0mwkPK5I/5xAKbGWHzVfN+pCra+45DC2X5HYBiVWjs1KibcEuVvIj1AKzcC0zIwbg/u/5umAh99dfgDlRgbIJvWSvUfzUiavSzPB9YRl1X7FoxpvWi/rpiStOSqbH1g5XRkVhfGP6lp19CXdl6VVuSCbSFI62AIsVACAyYwNoSE7qHCZw85VGYD6/2Pk8891yyb18r3Hna+LObPPj0SVV/v67SpvnuI9GvUn2ct5j3rNFXUO79EI7wEXCgsVAGAyY0NoyA4qXOawa6Wp14TMbQWySb1873HzejU9qU28c/0T6QdVrc8T2oV6bcDy6Zhbdx/Is/FDqDu3bqRrItRRmry8VDn5JKupLCp4j/ApWECckq3FmqpEbySYKLdSswPoDjW00P7jMp1esq/GIdlEktLBFmChAgBMZmwIDdlBhcsc9q4kRTzwHvoqZZO6A+/xWPhYKsyQpdGPNF+SSxP6lqEM5ZpGp+XdJDs+SJsKhXaJLJRS+93KWh6sQjPs9Hac94i9VyZE76htMJIGDw+gZ6j2coXyqk67lziMZDwHZRNJSgdbgIUKADCZsSE0ZAcVLnNAm5ZN6h68h9rE6mtXVWZc5dCN9wi5cvONrJg6pyl79v8zFB7UvxygnZrXyvebVo6tSXkctl5uHqBGxxbqx3GGau2u0xvpdNQzWm/P6i5CudRsXxKHnY7/kGwiSelgC7BQAQAmMzaEhuygwmUOaNOySd2F99BE2b5qVaXLMbH2/1MnZuRTvYc11U7NQ3eRxnt0K2tHKd57uM890sa7H1nEqwreozuAzFDxHgCzBjEAgL0xNoSG7KDCZQ5o07JJ3YX3SBP05sfO5w+imDpP9R7dTxJSe5Pvt1DZq+A9VHphcE1tV9DrPdwA9PdG+6HiPQBmDWIAAHtjbAgN2UGFyxzQpmWTuhPvoTmxkE+si//JIdTvpOytJDs+SJuy7qpLGjth7XT6TSrb/yKqE/2W0kvqQmnc/ENoRB83d+euSjvKlTfeoztU7z3avYQWWq9GqNwvm0hSOtgCLFQAgMmMDaEhO6hwmcPGlCaQmuBFqgQs5FcJafqk2aPRzv22K5vUvXgPm+Aw/S47b60Gq6D1k1/uVE6y02w7PK5o/f0aXXkVzZ+MKVVOyyvqyiK/RsNTaWF0LPGO2r6r2FFTnhtq+jIm3qPVS2jKvxqHZBNJSgdbgIUKADCZsSE0ZAcVLnPYmLreI6Zq1bMhv1JfkdbMpqkXYT9sUi/Ze6B1yyaSlA62AAsVAGAyY0NoyA4qXOawMQ33Hqnf6NTs+0L+pmSTivdA55JNJCkdbAEWKgDAZMaG0JAdVLjMYWMa8bmHfo2lqplxGuFLJfYd+y3LJhXvgc4lm0hSOtgCLFQAgMmMDaEhO6hwmcPG1PUeETEh5jdq6g9A8B5dphzAE7opoYMW3P2gzckmkpQOtgALFQBgMmNDaMgOKlzmsDEN/twj9Rt4jy5TDuAJ3ZTQQQvuftDmZBNJSgdbgIUKADCZsSE0ZAcVLnPYmMZ+50ofB6eR1mz91/MtyyYV74HOJZtIUjrYAixUAIDJjA2hITuocJnDxjT6/5qHjzvsqvbvuUov3KxsUrfrPeBisKkFWDEsVACAyYwNoSE7qHDJ68Y0xnu0Pu6wC2suwniIbFI35z2uXLmi44aLwaYWYMUstFCfeOKJe++9VzcCbBqZx6tXr9q8AkAb2SP2aBi6rQSXvKJNyyZ1c97j0Ucf1XHDZfDggw/a1AKsGFmr9mhW7rnnHt0IcAFcuXLF5hUA2sgGsUfD0D0luOQVbVo2qZvzHgAAp2ehIBaCMFwONq8A0Gbs7tANJbjkFW1aNql4DwCAgywUxEIQrnABGm1LNoucdAAFxu4O3VCC22to07JJxXsAABxkoSAWgnCFC9BoW7JZ5KQDKDB2d+iGEtxeQ5uWTSreAwDgIAsFsRCEK1yARtuSzSInHUCBsbtDN5Tg9hratGxS8R4AAAdZKIiFIFzhAjTalmwWOekACozdHbqhBLfX0KZlk4r3AAA4yEJBLAThCheg0bZks8hJB1Bg7O7QDSW4vYY2LZvUjXoPfin+ZcBvxIetIMvVHs2KbgTBBWi0Ldks4j0ACozdHbqh4FKxaR7MlNg6oZt++KX4FwO/ER82gaxVezQrugsEl8uibclmEe8BUGDs7uAPSV82Ns2DmRJbJ3TTjw4dLgObVIAVs9BC1S0guFwWbUs2i0QzgAJjdwd/SPqCmfBHpafEVunJHs2Ejl5wBwDakGwKOa1hCyy0UHULCG53oG3JZpFoBlCA3QHHMGX1zL7mQpCvcAcA2pBsColHsAUWWqi6BQS3O9C2ZLNINAMowO6AY5iyemZfcyHIV7gDAG1INoXEI9gCCy1U3QKC2x1oW7JZJJoBFGB3wDFMWT2zr7kQ5CvcAYA2JJtC4hFsgYUWqm4Bwe0OtC3ZLBLNAAqwO+AYpqye2ddcCPIV7gBAG5JNIfEItsBCC1W3gOB2B9qWbBaJZgAF2B1wDFNWz+xrLgT5CncAoA3JppB4BFtgoYWqW0BwuwNtSzaLRDOAAuwOOIYpq2f2NReCfIU7ANCGZFNIPIItsNBC1S0guN2BtiWbRaIZQAF2BxzDlNUz+5oLQb7CHQBoQ7IpJB7BFlhooeoWENzuQNuSzSLRDKAAuwOOYcrqmX3NhSBf4Q4AtCHZFBKPYAsstFB1Cwhud6BtyWaRaAZQgN0BxzBl9cy+5kKQr3AHANqQbAqJR7AFFlqougUEtzvQtmSzSDQDKMDugGOYsnpmX3MhyFe4AwBtSDaFxCPYAgstVN0Cgtsd8+sjt6S7Gx/plJd1/7WvV0O8+dgb3/nYje/devidvkKf3vnIJ+7IxSOvGqix97LoYIJsFolmAAXYHXAMU1bP7GsuBPkKdwCgDcmmkHgEW2ChhapbQHC7Y4LMKgS6ebk+OzJfr5L1h2+GFsWBuAr9Gpvuv/f67dCPcvvaI75Cokn3IlfgPQDOBrsDjmHK6pl9zYUgX+EOALQh2RQSj2ALLLRQdQsIbneMlToES8cnfEwxu8ak+80HLFpSjf/rn3hvq85RwnsAnBt2BxzDlNUz+5oLQb7CHQBoQ7IpJB7BFlhooeoWENzuGCf90MB9NBEKb1wLT925fn/6PaXwWGk+PWg+eahz9Gy1yhhEOg4hNnLn1o003e+5Si+REXaNgV6l95X6h4P3opowmKmyWSSaARRgd8AxTFk9s6+5EOQr3AGANiSbQuIRbIGFFqpuAcHtjlHSzw3895Qs865z65ivS7km+mk2n2b5H7lVNdVTrVuuPabPmiUYcFWomf+SVTqqrPfIDjK9duxgpspmkWgGUIDdAccwZfXMvuZCkK9wBwDakGwKiUewBRZaqLoFBLc7Rin//x/Ue8QPQ2K+HivYN7WCOck9G+WqNT7BXZU+27EKpavSwdv/LakI3R30HtpgUDNILZk0mMmyWSSaARRgd8AxTFk9s6+5EOQr3AGwIo090mY6AufXfG8NOtkUEo9gCyy0UHULCG53jNJY75Gk+EKVr2dbOFytJ49P4kb/Vd2uGxcxwHt0B2ntTBrMZNksEs0ACrA74BimrJ7Z11wI8hXuABguPYGU9NibrnaO3pxww3L37gG8Fg0b/wTZFBKPYAsstFB1Cwhud4yTsxnZwjoXT0NNk+WnmXpQT7Xihwbpsx2rULyqM/jh3iM/SG1n2mCmymaRaAZQgN0BxzBl9cy+5kKQr3AHwEDpW2V23lTH2xyJdSlHXyx3P5EWG79NIfEItsBCC1W3gOB2xzjZJo0xTX689fBB72FXhXw9rfze6zeuPZKv1v+fJdJnQ3f2bP9Vtc+JfsB7j26D/fdy3GCmyWaRaAZQgN0BxzBl9cy+5kKQr3AHwCBl3yMU6Zlk1GdYKLx97bFwRFVU51yorwamQpqyM6xGSux07JRrL9p7evLVp6kOr/ntNPWh2HQXyNUstFy6hez9RumrJLhfERPLYztTZVNIPIItsNBC1S0guN0xQWmIiPHBAoIoRpgkWN24KYX13rcEXdC4UaiWRIBM1h4buXP94coYZOJG5ipR03sghr5sgwfvxbU5djDjZbNINAMoMHl3PPHEE/fee6/uL7gkZFqvXr1q03yIKatH+rBHM6HjFtwBMETuPTaTJuLdN8MsQQ9HmpZrnXj4VUd+8mw8yfzpWJeXHEKsb+di9xDVXpLLXc1Sy3YLbjChsHu/2l36rJ3fSVOhi/Aytgc5UjaFnNawBRZaqLoFBLc7zqMqpCRxAA2WzSLRDKDA5N1xzz336OaCy+PKlSs2zYeYsnqkA3s0EzpowR0AQ9R8TJ+Whww78yXgNKG3dxbD2awZeV1eyWXwTQvt8rTB9KlYXx1F2rKoerbgPWLNUsvtW7Dbr94jzN1v8qM9mx2klIfevYUbI5tCTmvYAgstVN0Cgtsd51GIFU0cQINls0g0AygweXfozoJLxab5EIfr3XfffdbkAjzwwAPShf0wn/fwhTH5bifujfdIv+GQ/fQgpumzeA+9yqibOsJ73L5TuN/kR3s2aUqvTcF7wE5YaKHqFhDc7ji96t1dhxc0RjaLRDOAApN3h+4swW06tGnZpM7oPboMb30gOmLB3cwgFT9YyCXfZe+hslS+cikLeo/QSycnOMJ7TPvcw66N1Y6TTSGnNaySRd9D6eJ2B9qWbBaJZgAFJu8O3VmC23Ro07JJ3ZH3sGS6zqGrHyWxDgl66f971Il79B6ShVtqnqTp4dn6v0Ak2XyrPO0o1LGOYv2i92iwrrPeo/SfNLTx5tYK99vfVNa2TZVNIac1bIGFFqpuAcHtDrQt2SwSzQAKTN4durMEt+nQpmWTOnhVTFk9w1sfiI5YcDczXM03pqIJ0cTaqBNxzcI73iMm9BUxF48tSEniPVrl8qNl81Vyn/nNLdn8vurO3EvjZLo1sy3bLVxXx9W4oOz99jeVllfUTU2STSGnNWyBhRaqbgHB7Q60LdksEs0ACkzeHbqzBLfp0KZlkzp4VUxZPcNbH4iOWHA3c6mq/IZ+ChG/NKWuZoja9mk9sinktIYtsNBC1S0guN0xm+KbGq78UnWm+7VZJJoBFJi8O3RnCW7TjVD9nuklRMKjQ5x9j0Zywio57LzvfCrZpA5eFVNWz/DWB6IjFtzNXKZa3wHrfD/qoPAeAEez0ELVLSC43TGbzus9JsSr4zTv/0kbLptFohlAgcm7Q3eW4DZdV61vp9dv11oUij8e1Mmj1ig1IW7aOKurqkvsuz/nywxtUgeviimrZ3jrA9ERC+5mLlat70eN/KYT3gPgaBZaqLoFBLc7ZtPOvMe5ZLNINAMoMHl36M4S3KZzar6OLj9qymT/o3VkCrSVqLXx6GqTOnhVTFk9w1sfiI5YcDeDNiSbQk5r2AILLVTdAoLbHRNVf7VAML8RvUd6AKeHVii/fe2xUFLRGBW9xOi85ZG8IRIvsffSBOnIeqmRknDJjWtJWtAdcHk8TeOBqrw7hni/3b76b+c42SwSzQAKTN4durMEt+la0lCQGIz684HOru8GjVasuHXDRS2p0A1T3fCi/TaN15ZgTIjLVBa5Ni3EdaLrwMtL1cZG+/QVEORFqOs0v0C1Vzapg1fFlNUzvPWB6IgFdzNoQ7Ip5LSGLbDQQtUtILjdMUUS+i3JTqyFHVT10aJHVMd72GGj5Wmm3m1Q+0paC2d8uDz2VfmEpMF4oR1O9cGWHXBpPFXjWlh33T8G11f/7Rwtm0WiGUCBybtDd5bgNl2q5ptIsTCEgioPTgJFPmj4WNGJWt244S5RpR195FbVdV+I07DcbrNUOW2zCekDxjlqSN1yuUqUNNJ50apq+uLr5a1Pn3plkzp4VUxZPcNbH4iOWHA3gzYkm0JOa9gCCy1U3QKC2x1HqjkAmoMqOYRKh5NdGMrjya1txna6P4ZDKB6KsalK3dPRVajVDLhvPO0K5TFUha6vUF68naNls0g0AygweXfozhLcpks11Htkg4aLFd3ku1YTprKhrDeqlEJcZuRp5W6bsWTIOAcOKVQrhsf0x/aLZpcklzfmRK8tyyZ18KqYsnqGtz4QHbHgbmYetVfGAcVZGXXV2eXW1gCZtZUbrO40s9zHyqaQ0xq2wEILVbeA4HbHNIWzJNI+e9IANcB7+BMxOV1EFg0S9KlmANm30DoHdmbAhfFYudGMMKUaQ7zfdl/9t3O8bBaJZgAFJu8O3VmC23Sp/AYXxT2ehJR80HBxqZPTZ8JUJ5SJMmMYEOLSq7qVS/dVlQwY58Ah+WpDoj3e44DK1rCo9so4oGYdjLnq3MquyD5VL2P1GtqqneM2bQo5rWELLLRQdQsIbndMULqpwz4NB0A2QKVRsR24woWhvH38NO10+upKn62udeG37AeaARfGEyrX7XQubxTH6ZKD3ts5XjaLRDOAApN3h+4swW26lsKObvZ7IaTkg0av98iHqZz36EaVISEu1slX7kaqWDJknAOHFKqNi/Z4jwNyh98QtVfGATXrYMxViNMaNsVCC1W3gOB2xwQ1J4QFvfbZowFKP44IhRYV24ErnEZJeekbwLmjVwbQPYqa461zVX7AhfFo5UjVeP/x757tv52jZbNINAMoMHl36M4S3KZrKY0h8mO6/dOQkg0ancI0auXD1MF23nv9xrVH+kJcq7wJcX0dhTabEDd2nAeHNCbaayHeoyB7EWvktQuv15BftJL8IfC6XNStHNdBz1X1Ugu0ZyU8NfQ3HgwZfJQul4qwhty1cdhSM9uIu7xUrefWDsmmkNMatsBCC1W3gOB2xxQl4e7GTdmtYT9md/qd6w9XJ0TY2ha47FxpvIf82AQBITmKVElAaB1gSjyoYiN1+G2eyg64NJ6q3CJMc+J2xxDv1/Ul6r+d42SzSDQDKDB5d+jOEtym8+rme1beCimZoNETK6QwG6a6l6iaxjVq9YS4mCuGQrk2W7nbZgxx8tTBcQ4cUtpURSc8Fl40vEdZ9kLXL6W9vsnL3bV69QlazW5anq0c14FdFVrWClY5lHcvtOGN6WvI4NNmdWPEX26QXhuHnW0ke3mpWmkMh2RTyGkNW2ChhapbQHC7AzlVfkNDTfoOX6fauWSzSDQDKDB5d+jOEtym26rS/Oo0qtK/EbnZaWSTOnhVTFk9w1sfiI5YcDeTkcuJNQXPzXrzXlp7ZWTPOffGW+M96quat+sSR1gp1tcfR/U1ZPBa4noRuWu7FbI3lTwb5aoVb+2QbAo5rWELLLRQdQsIbnegllpveYx+m+MEslkkmgEUmLw7dGcJbtNtVaf3HqHH4bnZaWSTOnhVTFk9w1sfiI5YcDeT0SHvETLpSEipy34gUzkm3AXv4e2Ey9dH9TVk8J12TGXv0W2kbIEiuWru1g7JppDTGrbAQgtVt4Dgdgfy0ghmNLFuJbJZJJoBFJi8O3RnCW7TbVWn9R6ap63tzRqRTergVTFl9QxvfSA6YsHdTEa93qOT64cjreAH8pUPeQ+fkSdJf6VRfQ0ZvDbrehEVvMeBm6ov76nG5x6wBxZaqLoFBLc70LZks0g0AygweXfozhLcpkOblk3q4FUxZfUMb30gOmLB3UxWrby8lL6bRQnV1A+0ytufYKSVY8Jd8h5a3v8fMwb2NWTw2mxaU383wkHvUepo8u9GOCSbQk5r2AILLVTdAoLbHWhbslkkmgEUmLw7dGcJbtOhTcsmdfCqmLJ6hrc+EB2x4G4mL82kBUmmXQpuGXOF+y0Eye+eqnP6bOWD3iMdQEU7O7erhv3GgyGD16dEYWCB0KO7thl2oRF3ealaz60dkk0hpzVsgYUWqm4Bwe0OtC3ZLBLNAApM3h26swS36dCmZZM6eFVMWT3DWx+IjlhwN7M9tR3LulT5inF2YpRsCjmtYQsstFB1Cwhud6BtyWaRaAZQYPLu0J0luE2HstJvqVRZZZVeLpjCHSmb1MGrYsrqGd76QHTEgruZ7WnN3iOMrfpsxJXPJJtCTmvYAgstVN0CgtsdaFuyWSSaARSYvDt0Zwlu051eltYHlkuNjlL1FZXKb4Sv3qw1twyySR28KqasnuGtD0RHLLib2Z7W6j3qPcbnHgAVCy1U3QKC2x1oW7JZJJoBFJi8O3RnCW7TnViazZvlWPdHCpuQTergVTFl9QxvfSA6YsHdDNqQbAo5rWELLLRQdQsIbnegbclmkWgGUGDy7tCdJbhNd1K5/zEbpW8fG8n/uc2Wh8Lk/xInH54k/3XWCkPJjWuhXH+jT/O/cLMX1l4oW600zvPJJnXwqpiyeoa3PhAdseBuBm1INoWc1rAFFlqougUEtzvQtmSzSDQDKDB5d+jOEtymO6X0myD+z5dpQt/9VZ/95WoJuuXB2ISOgjcwU5H8Xp9Sg+qIPnKrGl5PtW55vJFzyCZ18KqYsnqGtz4QHbHgbgZtSDaFnNawBRZaqLoFBLc70LZks0g0AygweXfozhLcpjul1Hs0HyOowicMmT9xVipPrULaZqwg5cFymItIKqdq/m5EemFHrlpmPEnl08smdfCqmLJ6hrc+EB2x4G5mBi1qCsdO+ZGDWccKK8mmkNMatsBCC1W3gOB2B9qWbBaJZgAFJu8O3VmC23SnVNZ7+MI6xS+Vl7yHPkjJeg/77+NGZSqyozpcLY4nuer0skkdvCqmrJ7hrQ9ERyy4m5lBY9N9XR81/dOZXSh9wnsArIOFFqpuAcHtDrQt2SwSzQAKTN4durMEt+lOquynEC6JjxlXqbzXe/hUrd1jWqfnc4+eapnx1FedRTapg1fFlNUzvPWB6IgFdzMzaEy6r9PcLMdqYYWZTuocJbwHwDpYaKHqFhDc7kDbks0i0QygwOTdoTtLcJvupLJkrE6oqh8lMSv8P4r+cm0kLc8am5L3sAtDqpnWee/1G+lHLmm10nhiX+eQTergVTFl9QxvfSA6YsHdzHTpFAp3bt1IJ6ZeK4G2r9BLdDpjoUqv0gWRznRqBsJjxUqiJgxG1G0wdlcaTyjP/9aF/r7mkE0hpzVsgYUWqm4Bwe0OtC3ZLBLNAApM3h26swS36U6v9OtMlizFbK0iSeiz5ZaJXa8zriSzSvI3K9cWoiGxzK3ixk2pXF/bXKhJXaFaaZznk03q4FUxZfUMb30gOmLB3cxE6YJQF2ET2aTmRbMYaua/ZGUrrOw9ZB2Ump02mGyDsbvSeLRcV6eWWyO9fc0km0JOa9gCCy1U3QKC2x1oW7JZJJoBFJi8O3RnCW7TbU9pJjajKl8xf4a2tGxSB6+KKatneOsD0REL7mYmKnURndy99CW5zvfqFM3jC7l+uwVV8508LZk0mFSZ7wL2e496J4QLx/V1jGwKOa1hCyy0UHULCG53oG3JZpFoBlBg8u7QnSW4Tbc9LeQ9QrOzZ2hLyyZ18KqYsnqGtz4QHbHgbmai0tw6Sc1TdxGrxYzcP5sm/QO8R2JXBO89xg5GlGkwNjXSexzsaxbZFHJawxZYaKHqFhDc7kDbks0i0QygwOTdoTtLcJtue1rAe2i2Zhld59k1yyZ18KqYsnqGtz4QHbHgbmai0ty6YxWKb/+7b+ON8R5pct9cpe1MGky+wVhnpPfo72su2RRyWsMWWGih6haAi8HmFQDaTN4durMEl0KgTcsmdfCqmLJ6hrc+EB2x4G5mojQFH/tfLOqMP+bo3nt0G6yT+MYqWLOJ95g0mHyD0TP0t9n1Hr19zSWbQk5r2AILLdQrV67oLoDLwOYVANrcfffd903Cthbe47Jkk7pr7yGyjLxKuB+u8vg61T74ywHihYrm62l52mBjBjShr2j9LgLX5vDBZBuM3ZXaLHkP+fHgjR8tm0JOa9gCCy3URx99VHcBXAAPPvigzSsAtPnqV7/65CRsd+E9Lks2qXv3HujksinEe8AWYKECAJwezRMEl0KsS4t9Q6RS+j7ykZqxqeNkk4r3QCeWTSEpHWwBFioAwOnRPEFwKcRJpV8SaWh/V6WqsKD3SP9D77HCexyDjlhwN4M2JJtCUjrYAixUAIDTo3mC4FKIkyr9T7DuKdWin3vMKLzHMeiIBXczaEOyKSSlgy3AQgUAOD2aJwguhTipSt4j/s/YO7duRO+R/k9a50ma/0lbl8T/i5taAlctNQytT2Dqj19C4e1rjzX/71crdxvHexyDjlhwN4M2JJtCUjrYAixUAIDTo3mC4FKIkyrrPdJCy/J7vUda/pFb1a9IFY+hl/dXi4Yh7bF7iVoRLZc62cbxHsegIxbczaANyaaQlA62AAsVAOD0aJ4guBTipLLkvqY2BvLQ/spCyTwMzvszf5ktPhtL0h7T8rRH9ztLm5JC42eSTSre40K0moV1UDaFpHSwBVioAACnR/MEwaUQJ1X6gUMsTNOtAd4j+1/GgyuIVPYgU63uyD8VyisrUvAe3cbxHkehIxbczaxL6Vp0Ty2mOX8fwsKyKSSlgy3AQgUAOD2aJwguhTipyt7jmM890oSt76OJWJL2mJbnvMcnBjZ+Jtmk4j3m1zm8x4ZkU0hKB1uAhQoAcHo0TxBcCnFSZb1HWhhy+pb36Jbr/yBXh/De6zeuPdJ4D0sXgz3oVPMeQ1suuZ2u90gbx3scg45YcDdzOjW/haCZxebjLVkBNtk1UhIuuXEtXNhalBXWSFhAmV9WkDYesPLuMOLC6nanq9MIqzC0fC7ZFJLSwRZgoQIAnB7NEwSXQpxUrfRJqDOomMXduf5wlevX7zUfLDfP0CSKN27KU51mtVrM6+SpJOtrms15j4ezjadNnVU2qXiPEUqmOdhWP6MP3wwlqSuVq2zF1GtLfiyZV62j5Y1L0cJkhfUPw3Wnlbs9ylNnkk0hKR1sARYqAMDp0TxBcCkE2rRsUvEeI9TxoNXX70Jh9J2Vst4jrVCr+Speai0a81rwHuVhNN4jdhfKM18T1B/PIZtCUjrYAixUAIDTo3mC4FIItGnZpOI9hku/opeiOX3ztajsxwsd79H+GlWv99BywxrMD6PgPZqvFWrvzoqcQzaFpHSwBVioAACnR/MEwaUQaNOyScV7DJfP49vSZ6u0vtd7pI0c/NwjVK7bqZUfBp97ACwACxUA4PRoniC4FAJtWjapeI8R6nyCIRInYJl9kuU3pqJzVeMczKIc9B4N1lFuGEXvoS3z/z0AJsFCBQA4PZonCC6FQJuWTSreY5xCil+T2AYlZvxqALTEmwE1ABXNryAoeI9Qbh6m5We6wyh5D1EcTMWZjYfIppCUDrYACxUA4PRoniC4FAJtWjapeI81q/Ib+pFF6atWG5RNISkdbAEWKgDA6dE8QXApBMoovvvsytcnm1S8x3qVfkVqHV+XmkU2haR0sAVYqAAAp0fzBMGlEGtX65smzdvH0zUg/dvQe9M2qXiPVau1iOsvXG1cNoWkdLAFWKgAAKdH8wTBpRBrV/d770fqgt56Ftmk4j3QiWVTSEoHW4CFCgBwejRPEFwKcVKF/4t7+9pjzX/TjZ8tJP/ttvWBQ+H/3N64FsrtF/8k/084vq2c7Sv5H8IV2mzyrrR13f4fv62+SuM8k2xS8R7oxLIpJKWDLTDvQn3iiSfuvfdeXf+wXWQSr169apMKAAtgm20F3qP+nUDBBmhCLym+uYjOhxIF7+E8Rm1CkstLfbkutFpoP3zVKtR3v20o9tUzzjPJJhXvgU4sm0K8B2yBeRfqPffco4sfts6VK1dsUgFgAWynrcF71Eai+R2kSZ3W7yAVWfZfI9c6NxJ8QuavrpX6crYh1pfHoeWqKec9Yl+J/DjPJJtUvAc6sWwK8R6wBeZdqLry4TKwSQWABbBttlbvER5HOt4jzf7bJf7/hUcrMsx7uD/7JvR7j+I4zySbVLwHOrFsCjm5YQvMu1B15QtuU6ANyaaQCAawJLbNVuk9Uv8QCkd4j8ZsJD9WTY3xHo11cY2UfY4f55lkk4r3QCeWTSEnN2yBeReqrnzBbQq0IdkUEsEAlsS22cq9hxmDMd5D2yz9f4+u93C2odu+6KD36I7zTLJJxXugE8umkJMbtsC8C1VXvuA2BdqQbAqJYABLYttsld6jTuUrbtyUvH+M94glhhmMHu/R1Ndng9OoCV0XvEffOM8km1S8BzqxbAo5uWELzLtQdeULblOgDcmmkAgGsCS2zYiWlyWbVLwHOrFsCjm5YQvMu1B15QtuU6ANyaaQCAawJLbNiJaXJZtUvAc6sWwKOblhC8y7UHXlC25ToA3JppAIBrAkts2Ilpclm1S8BzqxbAo5uWELzLtQdeULblOgDcmmkAgGsCS2zYiWlyWbVLwHOrFsCjm5YQvMu1B15QtuU6ANyaaQCAawJLbNiJaXJZtUvAc6sWwKOblhC8y7UHXlC25TrFTxd6e48rL0VzpWv2Wl+p0t9S9pGaj01026p9Ykm0IiGMCS2DYj37ss2aTiPdCJZVPIyQ1bYN6FqitfcJviXDKrEOh6jPTvUg1SZR4q5xB+O2T7d0oOEd4DAGpsm5HvXZZsUjfqPeACsEkFWDHzLlRd+YILx2eROgSzFhM+pphdeA8AqLFtBheKTfMhpsTZ4a0P5MqVKzpouABsUgFWzLwLVVe+4NLZM6j7567qwhvXwlN3rt+ffucq+WtWzSchzV/Iqg1Dtpr+zSyj88etYiN3bt1IvUf/VeeTTSERDGBJyPcuG5vmQ0yJs8NbH8ijjz6qg4at8+CDD9qkAqwYWav2aA508QsunT299PtUt6890io3G1An+unfyhUrIpYg/Wgi/Su8H7lVNdVTrVuuPabPmm8ZcNVZZVOI9wBYEvK9C2Z4BrgK7wEAcErmDWIh6la4dPb0yv9fDvUe8cOQ9HOPWuGbWsGc5J6NctUak+OuSp9NPUb/VWeVTSGnGwDAwuA9AGB3zBvEQspa4dLZ02us97D/Pm5UpiLbwuFqPaYi8R4HrjqrbAo53QAAFgbvAQC7Y94gFlLWCpfOnkHOZmQLa2OQOoGezz16qvG5BwAAjAXvAQC7Y94gFlLWCpfOnkGW6NcJffXjrYcPeg+7KpiKtPJ7r9+49ki+Gv/fAwAAJoH3AIDdMW8QCylrhUtnz6X0K1KVZyh958qy/4obN6UwmIq6QkANQ6GaNmt0LERs5M71hyv3Ulfov+p8sinkdAMAWBi8BwDsjnmDWEhZK1w6u2FVDmFFxuAEsinkdAMAWBi8BwDsjnmDWEhZK1w6u2GFL0dVn4248suVTSGnGwDAwuA9AGB3zBvEQspa4dLZjUr/g8eqvhB1AtkUcroBACwM3gMAdse8QSykrBUunUUbkk0hpxsAwMLgPQBgd8wbxELKWuHSWbQh2RRyugEALAzeAwB2x7xBLKSsFS6dRRuSTSGnGwDAwuA9AGB3zBvEQspa4dLZ9Sr+ml1Xvh6d/K9/2BRyugEALAzeAwB2x7xBLKSsFS6dPVb6l/gSZnMLp/Qe01wE3gMA4ELBewDA7pg3iIWUtcKls8dqub8CjvfoyKaQ0w0AYGHwHgCwO+YNYiFlrXDp7LFKvYf9tfLM3xSPFiL9c+ZCVa4t6F80T7P51HvEP0AeS0LjN67VXcgA6u5uX3tE+8oMIPR1+9pjoZe63DqtsZGkn+fUd+SavXPrRuo9cvc7r2wKOd0AABbm/N7jiSeeuPfeezXow3aRSbx69apNKsC6kRVrj+ZAt4Dg0tlj1frcQ/P1kIsnjiL8LY6QvlcWIjxInm0/znkPyem7n6tYol89tr/1Eeo05ic7ABuhPg6tdVv2N1V+yhxReCrbndSfVTaFeA8AgIU5v/e45557NOLD1rly5YpNKsC6keVqj+ZA17/g0tljZdl8jSblUp5+ahF8QvVxxDTvIeW1GmsR25TyUFMft31OZwBpX9aaOoe2wUgajD9aU+lTpdGmY5tVNoV4DwCAhTm/99BwD5eBTSrAupl3reriF1w6e6w0mw+WQz9/0PzbPotIaFJ/o070B3iP9je1BnmPvgEc8h7pjVRK/UbqMZKr8t3p5fPJppAgBgCwMCvyHu4kQBuSTSHHNmyEedeqLn7B7YtjlXiPkg+JCoW15Yg65D3SpoZ/7pEdwEDv0TIb9Y/WVPpUx3v47uaWTSFBDABgYfAeaAbZFHJsw0aYd63q4hfcvjhWqfeoP6CoUvDgDWKWr9IEPVJn8EkLIbMveg/L9Qd5j+wAit4jdTWxmhmqti0pjTbb3dyyKSSIAQAsDN4DzSCbQo5t2AjzrlVd/ILbF8eq7T0sHdcU3FJzJaT1VWXL71u5fqx55/rDlXloeY86+6+4cVMKG2vR5z2KA8h7DzMP8dn4Y0VdR5UdbVpeUY9hVtkUEsQAABYG74FmkE0hxzZshHnXqi5+we2LU6rK9WuXcpovKV2YbAoJYgAAC4P3QDPIppBjGzbCvGtVF7/g9sXplH55yX2RCQ2TTSFBDABgYfAeaAbZFHJsw0aYd63q4hfcvjipWl9kWuRbSZctm0KCGADAwuA9Bih+N9qVlzS2/sm02BuiNoUc27AR5l2ruvgFty/QhmRTSBADAFiYS/Ae6S94mSfjb+fonV8FcyB3X++XrfEeAIF516oufsHtC7Qh2RQSxAAAFmbz3iP8NpU60a9+0cociXUpR18sdz+R8B4AgXnXqi5+we0LtCHZFBLEAAAWZuPeo/R73/W3PRr1V59D4e1rj4X8uyJ+NKEGpkKasgS9RkrsO1Sd8vR3SqZpffzOVRjejWthkPEXZabdBXI1Cy2XbiF7v1Hxi+B3bt2ITaXlsZ2psink2IaNMGGtPvDAA48++qj90EYXv+D2xWxKA0KqGGq6D9Jqo950WOwdCq/sUCfr6NZsCgliAAALs23vod9ust9DH6XntOb6ncS9/lX0oVzrJIfWwzeTZ+PpGyu48jQhSJ+K9S25b5uB6lntJbnc1Sy1bLfgBhMKu/er3aXPhoG1mgpdhJexPciRsink2IaNMGGtfvGLX7zvvvve8pa3PPHEE1ZUo4tfcPuipXrztrenblihdwMmuzVV8/XOOubkv/DZDQs9Glg53k49qrFhJD/UyYpR15UPlk0hQQwAYGEuwXv48yYcQo0hiWdS+/xu/vSVZuTpue5O36aFdnnaYPpUrK+OwmUM1bMF7xFrllpu34LdfvUXwXL3m/xoz2YHKeWhd2/hxsimkGMbNsLktfrpT3/63nvvffe73/3Vr37VikZ5jztfb+21aut9/Xa1K6d4j0Zu1zu5wNWvgZV1SBU28rHeY2b1vwIDZFNIEAMAWJgL9B6+MCbf7fO78R7pl6Cynx7EU82Vpw1m0/qs92jObKFu6gjvcftO4X6TH+3ZpCm9NgXvAfvhmLX60ksv/d7v/d7dd9/94Q9/+LnnnpMSXfyC2xct2ea9Xu1BjTO6he9c/0QVf+qsvRUf2oV6bcB2dNzd3QfyrEYVwX3ZMtRRrGZP5VieVhaFId2+eUue1dARQko94P4utPF0qOW7zn5LNtN+2pqqNPKCbAoJYgAAC7Nt72Gni0vuwyGUSb7t/LbKqfdQWSpfuZQFvUfopdVvJVez1HL7FnTA0z73sGsHHMlDZFPIsQ0b4fi1+o1vfON//+//fc8993zqU5/SxS+4fdFSvXmbHD2UyN4MsagpybwDouXdKBQ3e/dB2lQotEsk1JTa71bW8hBwmmEnt1Mbg6pyU6GnC41dH7lVRaTsUDN3ra9MKNc62fZja+1XWx77kRdkU0gQAwBYmI17Dzt76iOn+lHOod6TrE7co/eQk8lS83B66eMmG6jLtYtWedpRemDH+kXv0WBdZ71Ht2UttwM73lrhfvubyo1tsmwKObZhI8havW8OxHvoylfcvmhJd6LsuLD16uS7CiZNVAk71GKCKEaSeG0o1xhSlccKhQfWVDcsBOX7TSvH1qQ8DlsvD0Oq76J6kE3xXRfWlCqWpL2n5e27Dk0duIWm/fRHN/KCbAoJYgAAC7Nx7xEUjh8jPWxq6uOqdJJpuRJz8diClHSOMSuXH8NTFXeuP1wdve0DWyvHNlVVd3ZCNwdnt2a2ZbuF+NWL+qTP3m9/U2l5Rd3UJNkUcmzDRvjiF7/45NE88cQT7373u69cuWKrf6D30OTevmpVbcYYBxpToZeEHVolze3YNdx7WFNt75EGzEzinlR2b5QITQYfhhTGZvU/UVW2MNLtwt+aqO504F03EfvgLXTe4hHwHgAAK+ESvMe2VJ2a+ilEmkN0quXVPozXI5tCjm3YDel/OrfVP9B7pKlz82OTQDdZcsynp3oPa6pjJ6oKpX4Llb2i95DHenn1H8+8zXBdtJrKDjUtL3iPIe33jbwgm0KCGADAwuA9Tqv0Dcj0satWEt4D4Nw89dRT97V/2a6t/sHeQxNlwSfQWqf7/Uktt4w8KW+n760HaVPWXTtxt3Y6/SaV85/cqsIlbbsitL1H2kXa1Huv35ALs0Pt3nWP90jbj63p8HpGXpBNIUEMAGBh8B4nV+v7UeHUdBV61D6M1yObQo5tuGiee+65//t//+/dd9/t/sigrf7h3kMfa4adeg95Kvv9yVA/+Y1PdeWYcHcf1M9WtL63GX2C/pqKVlMVA7+ZaUNqfVhhFQ52oY2HH22o5bvueo98+2lrqtLIC7IpJIgBACwM3gPNIJtCjm24XK5evSqu48EHH/zGN75hRTW2+gliW5ZNIUEMAGBh8B5oBtkUcmzD5fLRj370C1/4gv3QxlY/QWzLsikkiAEALAzeA80gm0KObdgltvoJYluWTSFBDABgYS7de7S/MXxA8RvDo646u7pfdD4k/c+a1Q1Wd1p/u/oI2RRybMMusdWP99iybAoJYgAAC7Mp75H+ChT3VEk78B6jf5tk9TJWr2H4v5vz3KZNIcc27BJb/XiPLcumkCAGALAweI9EG/3cYwWyKeTYhl1iqx/vsWXZFBLEAAAWZjveI/m9ihViDMKvZbxxLfxyxtZvpq+wzwHMRcQ/BJ58PtCt7L1H7ip9ymj/3sbwVPJ7MHv7GjL4qOYXUAbf5a6Nw5aa2Ubc5aVqPbd2SDaFHNuwS2z178R7pAHnSPU0NeGdpuNkU0gQAwBYmO14D5E7jSylrrNk+bH016n0eEvLs5XjQWhXhZa1glUO5d0LbXhj+hoy+LRZ/RDmI7eqX6jvro3DzjaSvbxUrTSGQ7Ip5NiGXWKrf3bvMWQnjt+tR2r0lzx7hPcAANgf2/ceuW9G+b8TXNfJnppNZec96quav2kVKrg/p9W0NqqvIYPXku7x7K7Nnd+Zm0qejXLVird2SDaFHNuwS2z178N7zKmeOIP3AAC4UC7Ke4RMOhJS6rIfyFSOB2HBe3g74fL1UX0NGXynHVPZe3QbKVugSK6au7VDsink2IZdYqt/Ue8Rwov/SqdVqNGYoPEhYDs6lCTf8Mw1pT2Gja80hU2DYSRJwLGgZ9RRq9R+t/G0KVXs686tG/He03JXfz7ZFBLEAAAW5nK8RyfXDwdhwQ/kK8eDsH1VqNAcumM/98j3NWTw2mzpeK6vjRUO3FR9eU81PvcAmICt/uW9h+1WLc9+QzKJQmGnJ9EmRpVSU1Kt9G1MjTb6pc0YHPSp0iWu/WzjLs6kDYanumNobkovmU82hQQxAICF2ZT3cHl5KX23s01PPj0F0/LqMMtXdmdq3XLoNDkCuyeoDm9UX0MGr82mNd97/Yac/e1r47APdxQu73uhSrd2SDaFHNuwS2z1n8B7ZIJSe7em2XzY+5VbcBGj1JQ+2xS2o2J8NpaEB5k3LA61X2w8bTC9r7RavCm9ZD7ZFBLEAAAWZmPeww5RQQ42f6DqWVVx46acVU1KnXz6HwpLlYecnXEAFe0D266Kvx2rt68hg9enRGFggdCju7YZdqERd3mpWs+tHZJNIcc27BJb/SvwHvrOQsoo7xEeR6rI0LxVodeK6oDjnwrlVXeF9ruNN7Gr3XL1OLmv/E3pJfPJppAgBgCwMFvzHmtW+8Rdl6rkw9KLJWRTyLENu8RW/2q8R8sqiIZ5j/TaUJizB6JYEs2GK8+1/4khjacNdrxHawwLyKaQIAYAsDB4j/m0Zu8Rxrbc4W1TyLENu8RW/1m8R5rKy1POZqjGeg/rN7SZXqvf+XQeo/tFzVz7jfdIG3feI20wPGUNZm9qbtkUEsQAABYG7zGf2ifuelR/Y8EylSVkU8ixDbvEVv+ZvIel5vFZy9qVjn+omi00Zd1V9H1pMzUMseuKejz59nONO+8hin3duf5wFbjqNrs3FS+ZSTaFBDEAgIXBe6AZZFPIsQ27xFY/QWzLsikkiAEALAzeA80gm0KObdgltvoJYluWTSFBDABgYfAeaAbZFHJswy6x1U8Q27JsCgliAAALcyneI/1itHvqZOp+d3ltWuxVsink2IZdYqsf77Fl2RQSxAAAFmZ/3kP/H2TCbG7hlN5jmovAewAsgK1+vMeWZVNIEAMAWJi9eo+pf8C7T3gPjm3YJbb68R5blk0hQQwAYGE27j3ib3i8c+tGmlW3Ptxo/0LG1HvY73+sKyS/LzJaiFChoSpPf4Nkms2n3iP5jZBWEhq/cS0O+Pr9dXfNH+fqDiD0lfxddh2AdlpjIynfculVyt3vNNkUcmzDLrHVf3neI/t+ymJvYZxXNoUEMQCAhdmy90hdhOX64ThMy7vHZOtZzdeTq0IeH/4gRvz18+FB8mz7cc57SE7f7d0S/eqx/cGNUKcxP9kB2Aj1cWgte19a7eBT3VfJdSf1J8mmkGMbdomt/pV4D9vmFUe+p6CRCu8BAAAzsmXvEY5Y+9AgPQ7T8rpac3xaNl+jSbmrFnxC1UJVON57SHmtxlrENqU8GWHb53QGkPaV+Stg9fGfNBh/tKbSp0qjTcc2STaFHNuwS2z1r8F76HscTaSqQ8SMwnsAAMARbN57WPacHIf+vTqXl2s2HyxHWlMfpzSpv1GftQO8R/ubWoO8R98ADnmPvlvufZVSrP4k2RRybMMusdW/Bu/hwl2UepKARYNQYt8CzX5nVYJkGj1iC0O+4NpqPLy/0x1AGifrEHdG2RQSxAAAFmbz3sNO2Y4HaE7f9PisatbHqtRMHvv0PSgU1kdsVOoHct4jbWr45x7ZAbT6mvVzj3x3U2VTyLENu8RW/3o+9xDSbD4JIzHg1DXNLbQCQgwaMZKkYTMU1oEoKU+DUrvx/ACSMPXwzbrm+WRTSBADAFiYLXuPscdh96r6jbfq/NPDMj2w6/M4UmfwhX7ro7Q5xa335qS3FkJNfexTgfYA0jNb1HiP1NXEatlbLo02291U2RRybMMusdW/Bu8hsm0e0A1eh6bqcQxELgIkPzaxJV6YhKxWhEnLRbG+azw7gFA4Vwg6XjaFBDEAgIXZsvcQ6ekl3Ln+cJXE1wm3nnxGXahqe4/W+RdbqwhHb1XZ8vtWrp/tNxQmlqPixk0pDFfFE7e+XB833qM4gOZ4Tr1Hc4/6bM8tZ0ebllfUY5gkm0KObdgltvpX4j1UGjpCnHHvoQhV8NGIEVN/jVpVYExiToxp8UGsGcJI8z6LNhKqdRvPD8ACWiAG5PPJppAgBgCwMBv3HgurOhrrQ9GfsiiRTSHHNuwSW/1rC2K1E8jHLuc96rdXbtxMKre9hxqGCZ979AdPfbZp5EyyKSSIAQAsDN6jrPSITR+7aohjG/aNrf4VBDHJ42MS33xU27EZlbqFwTkEWh+NVp4h/bjYqmlgTMrTIOkazw2gGaozMGeSTSFBDABgYfAevdIj0zjqW0mXLZtCjm3YJbb61xDEzAAoSchqfIVQMCT117Sawug96scVQ77g2m28O4DYndC2JWeRTSFBDABgYfAeaAbZFHJswy6x1U8Q27JsCgliAAALMyXO3n333RakZ8WdBGhDsink2IZdYqufILZl2RQSxAAAFub8cdbiPcf2lmVTyLENu8RWP0Fsy7IpJIgBACzMpXuP9PdFporfY+4+SKuN+i/mJ/v/6NmhTtYcrdkUcmzDLrHVj/fYsmwKCWIAAAuzBe/R/JfEJK1v/ktl738BL3iP5nc+1pl3/rdALuE9Ov+hM3Q94j+y54c6WXgPgOOw1Y/32LJsCgliAAALsx3vcefrt9Pfw1j9HpWv365y/Sneo1F/5r2o96hHPtZ7zCy8B8Bx2OrHe2xZNoUEMQCAhdmO97h5vcrs07/0d+f6J+IvsI/VjHahXhuwJDsm3N0H8mz8rZF3bt1I7USoozTJeqly8qsnm8qiMKTbN29FK9XyHv1daOPpUMt3ffvaY/6uRd3209ZUpZGXZVPIsQ27xFY/3mPLsikkiAEALMyGvMdjTY5uufUjzR/P0jrdP3FVp+ZVDp2Wx4S7+yBtyjL1cIlk5KX2u5W1PHze4j/WCE/VxqCq3FTo6UI/uvnIrcquZIeauWt9ZUK51sm2H1trv9ry2I+8LJtCjm3YJbb68R5blk0hQQwAYGG25D30/fg6+a5y4sZ7hAS6+UaWy87r71yFZLrtNAoPrKk0R9eWg/L9lhL6OGy9PAypvovqQTbFd11YU6pYkvaelrfvOjR14Baa9tMf3cjLsink2IZdYqsf77Fl2RQSxAAAFmZT3qN+Cz981apKpmMC3ZgKvSQm5VO9hzXV9h6hu0gncU8qa0cpTQYfvUdd/xOJ9+h24W9NVHc68K5T73HgFuqXKAXvAdCPrX64CGxSAQBgGTblPdLUufmxSaCbLDnm01O9hzXVsRNVhVK/hcpe0XvIY738jlT2NsN10WoqO9S0vOA9hrTfN/KybAo5tmGXXLlyxTYAbB+bVAAAWIaNeQ9NlAWfQGud4v980Iw8KW+n760HaVPWXTtxt3Y6/SaV9dtKMftvKVzStitC23ukXaRNvff6DbkwO9TuXfd4j7T92JoOr2fkZdkUcmzDLnn00UdtA8DGefDBB21SAQBgGbbmPfSxZtip95CnNGk2rEKd6Mff+FRXjgl390H9bMWd6w9X+bom9NEnfO/GTanQaqoirZyWV9SVRTak1ocVVuFgF9p4+NGGWr7rrvfIt5+2piqNvCybQrwHAAAAAJTZgvdAq5dNId4DAAAAAMrgPdAMsinEewAAAABAGbwHmkE2hXgPAAAAACiD90AzyKYQ7wEAAAAAZfAeaAbZFOI9AAAAAKAM3gPNIJtCvAcAAAAAlMF7nFDd32Y7WT1NpX/owz21mGwK8R4AAAAAUOZCvceQ/PvkOfq0PxmeF94DAAAAALYG3uOkOfpswnsAAAAAwNbYgffwf9o8pOxWoUb/BHjyN8ItrQ8lN66F8jvX7882pT0mfwu8KWwaDCNJDYP+6XGj/tvhpfa7jXe9R+zrzq0b8d7Tcld/VtkU4j0AAAAAoMxevIfl91peuYh2neqSUC2YkPDlqFDfEveWN8g0JdW6bSYNilW4fe2RxjDoU6VLXPvZxp33SBs0o+LH0NyUXjKrbArxHgAAAABQZjfeQz3A//w/D9+M5UkdeSrN5oPlqNyCeo/62mJT+mxTGFL87kcTsSQ8qNp35YfaLzaeNliyKPGm9JJZZVOI9wAAAACAMngPS+71P4KnjPIe4XGksgeZ/1leOwH/VHQOhfa7jWe9h/2Y3Ff+pvSSWWVTiPcAAAAAgDJ4DzMPGasgGuY90mtD4Zyfe3xiSONpgx3v0RrDMrIpxHsAAAAAQJkde480lZennM1QjfUe1m9oM732vddviDFwHqP/v4h0vUfauPMeaYPhKWswe1MLyKYQ7wEAAAAAZXbtPSw1j89a1q50/EPVbKEp667ixk1ppPYzTYOhWmoYYtcV9Xjy7ecad95DFPu6c/3hyq7UbXZvKl4yn2wK8R4AAAAAUOZCvQc6rWwK8R4AAAAAUAbvgWaQTSHeAwAAAADK4D3QDLIpxHsAAAAAQBm8B5pBNoV4DwAAAAAog/dAM8imEO8BAAAAAGXwHmgG2RTiPQAAAACgDN4DzSCbQrwHAAAAAJTBeyyj7t/fEKV/dSQt375sCvEeAAAAAFAG75Eo+TN83jaMVPOXztNyvAcAAAAA7Bi8R630T5hXf198AYeA9wAAAACAHYP3qBU+9Lh97RFfrp4kYJ9jhJIb10L5nVs3UjtRmRYpvH5/+p2r2EK2svH1T7y32/j1+6VmdwD/8/88fNNKzCydWzaFeA8AAAAAKIP3qBVT/DSbV3sQSsLXqIJDsJrmFlpfr4oGJnqP6EbERdh3uoL3SMvTz0PajecHkBibh2/WNc8qm0K8BwAAAACUwXskMm8QUAeSZPnqCipfofYgWpTkx/BxRNsehAf2cUrqMdJyUazvGs8OIBQ2dVYgm0K8BwAAAACUwXt0VH8VSrJ8/UwjJeM91FFUn2A0n1E0niE1D4n38P8ZPVTrNp4fQPqdK/3kRBs5n2wK8R4AAAAAUAbvkVPtBLxDUDnvUX/cceNmUrntPdQwTPjcIz+AWvps08j5ZFOI9wAAAACAMngPk+TxMYlvvjrVsRmVuoXBOQSCr6hLKs8w7f97xMZzA2iG6gzM+WRTiPcAAAAAgDJ4j1pmAJTkP3A3vkIoGJL6a1pNYfQe9eOKO9cfrj6pqP2JtmO0C/PGRggDiN0JbVtyLtkU4j0AAAAAoAzeA80gm0K8BwAAAACUwXugGWRTiPcAAAAAgDJ4DzSDbArxHgAAAABQBu+BZpBNId4DAAAAAMrgPdAMsinEewAAAABAGbwHmkE2hXgPAAAAACiD90AzyKYQ7wEAAAAAZfAeaAbZFOI9AAAAAKDMirwHXAA2qQAAAAAAHc6fLF65csXyVtg+NqkAAAAAAB3Onyw++uijlrfCxnnwwQdtUgEAAAAAOvBGNQAAAAAAnAK8BwAAAAAAnAK8BwAAAAAAnAK8BwAAAAAAnAK8BwAAAAAAnAK8BwAAAAAAnAK8BwAAAAAAnAK8BwAAAAAAnAK8BwAAAAAAnAK8BwAAAAAAnAK8BwAAAAAAnAK8BwAAAAAAnAK8BwAAAAAAnAK8BwAAAAAAnAK8BwAAAAAAnAK8BwAAAAAAnAK8BwAAAAAAnAK8BwAAAAAAnAK8BwAAAAAAnAK8BwAAAAAAnAK8BwAAAAAAnAK8BwAAAAAAnAK8BwAAAAAALM/3vvf/A+HekHuzKm6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pt-BR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3542" y="1124711"/>
            <a:ext cx="830163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 Institucionalização </a:t>
            </a:r>
            <a:r>
              <a:rPr lang="pt-BR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 </a:t>
            </a:r>
            <a:r>
              <a:rPr lang="pt-BR" sz="2000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EaD</a:t>
            </a:r>
            <a:endParaRPr lang="pt-BR" sz="2000" b="1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pt-BR" sz="2000" b="1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Execução </a:t>
            </a: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aprovada: Início 01/ 2018 – Final </a:t>
            </a:r>
            <a:r>
              <a:rPr lang="pt-BR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11/ 2019. </a:t>
            </a: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Solicitação: </a:t>
            </a:r>
            <a:r>
              <a:rPr lang="pt-BR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Início </a:t>
            </a: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01/ 2018 </a:t>
            </a:r>
            <a:r>
              <a:rPr lang="pt-BR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– Final </a:t>
            </a: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12/ 2020. </a:t>
            </a:r>
          </a:p>
          <a:p>
            <a:pPr marL="342900" lvl="1" indent="-3429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pt-BR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02127"/>
              </p:ext>
            </p:extLst>
          </p:nvPr>
        </p:nvGraphicFramePr>
        <p:xfrm>
          <a:off x="307975" y="2874645"/>
          <a:ext cx="8653940" cy="3051142"/>
        </p:xfrm>
        <a:graphic>
          <a:graphicData uri="http://schemas.openxmlformats.org/drawingml/2006/table">
            <a:tbl>
              <a:tblPr/>
              <a:tblGrid>
                <a:gridCol w="556430"/>
                <a:gridCol w="2123217"/>
                <a:gridCol w="541786"/>
                <a:gridCol w="2357503"/>
                <a:gridCol w="571072"/>
                <a:gridCol w="2503932"/>
              </a:tblGrid>
              <a:tr h="341107">
                <a:tc gridSpan="6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</a:rPr>
                        <a:t>Institucionalização da </a:t>
                      </a:r>
                      <a:r>
                        <a:rPr lang="pt-BR" b="1" dirty="0" err="1" smtClean="0">
                          <a:effectLst/>
                        </a:rPr>
                        <a:t>EaD</a:t>
                      </a:r>
                      <a:r>
                        <a:rPr lang="pt-BR" b="1" dirty="0" smtClean="0">
                          <a:effectLst/>
                        </a:rPr>
                        <a:t> (</a:t>
                      </a:r>
                      <a:r>
                        <a:rPr lang="pt-BR" dirty="0" smtClean="0"/>
                        <a:t>R$ 474.603,00)</a:t>
                      </a:r>
                      <a:endParaRPr lang="pt-BR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16263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</a:rPr>
                        <a:t>ETAPA </a:t>
                      </a:r>
                      <a:r>
                        <a:rPr lang="pt-BR" b="1" dirty="0" smtClean="0">
                          <a:effectLst/>
                        </a:rPr>
                        <a:t>1 (</a:t>
                      </a:r>
                      <a:r>
                        <a:rPr lang="pt-BR" dirty="0" smtClean="0"/>
                        <a:t>R$ 46.150,00)</a:t>
                      </a:r>
                      <a:endParaRPr lang="pt-BR" dirty="0">
                        <a:effectLst/>
                      </a:endParaRPr>
                    </a:p>
                    <a:p>
                      <a:pPr algn="ctr"/>
                      <a:r>
                        <a:rPr lang="pt-BR" b="1" dirty="0">
                          <a:effectLst/>
                        </a:rPr>
                        <a:t> Estruturação da </a:t>
                      </a:r>
                      <a:r>
                        <a:rPr lang="pt-BR" b="1" dirty="0" err="1">
                          <a:effectLst/>
                        </a:rPr>
                        <a:t>DEaD</a:t>
                      </a:r>
                      <a:endParaRPr lang="pt-BR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</a:rPr>
                        <a:t>ETAPA </a:t>
                      </a:r>
                      <a:r>
                        <a:rPr lang="pt-BR" b="1" dirty="0" smtClean="0">
                          <a:effectLst/>
                        </a:rPr>
                        <a:t>2 (</a:t>
                      </a:r>
                      <a:r>
                        <a:rPr lang="pt-BR" dirty="0" smtClean="0"/>
                        <a:t>R$ 74.500,00)</a:t>
                      </a:r>
                      <a:endParaRPr lang="pt-BR" dirty="0">
                        <a:effectLst/>
                      </a:endParaRPr>
                    </a:p>
                    <a:p>
                      <a:pPr algn="ctr"/>
                      <a:r>
                        <a:rPr lang="pt-BR" b="1" dirty="0">
                          <a:effectLst/>
                        </a:rPr>
                        <a:t> Capacitação de Servidores</a:t>
                      </a:r>
                      <a:endParaRPr lang="pt-BR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</a:rPr>
                        <a:t>ETAPA </a:t>
                      </a:r>
                      <a:r>
                        <a:rPr lang="pt-BR" b="1" dirty="0" smtClean="0">
                          <a:effectLst/>
                        </a:rPr>
                        <a:t>3 ( </a:t>
                      </a:r>
                      <a:r>
                        <a:rPr lang="pt-BR" dirty="0" smtClean="0"/>
                        <a:t>R$ 353.953,00)</a:t>
                      </a:r>
                      <a:endParaRPr lang="pt-BR" dirty="0">
                        <a:effectLst/>
                      </a:endParaRPr>
                    </a:p>
                    <a:p>
                      <a:pPr algn="ctr"/>
                      <a:r>
                        <a:rPr lang="pt-BR" b="1" dirty="0">
                          <a:effectLst/>
                        </a:rPr>
                        <a:t>Aprimorar as ferramentas para </a:t>
                      </a:r>
                      <a:r>
                        <a:rPr lang="pt-BR" b="1" dirty="0" err="1">
                          <a:effectLst/>
                        </a:rPr>
                        <a:t>EaD</a:t>
                      </a:r>
                      <a:endParaRPr lang="pt-BR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77509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Estrutura Física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Levantamento de demandas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Levantamento das Demandas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263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Recursos Humanos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Realizar a Formação dos servidores (técnicos e docentes)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Implantação das ferramentas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4: Fortalecer e ampliar as </a:t>
            </a:r>
            <a:r>
              <a:rPr lang="pt-BR" sz="2800" b="1" dirty="0" smtClean="0">
                <a:latin typeface="+mn-lt"/>
                <a:ea typeface="Open Sans" charset="0"/>
                <a:cs typeface="Open Sans" charset="0"/>
              </a:rPr>
              <a:t>atividades </a:t>
            </a:r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de educação a distância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140374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4.1 - Índice de Oferta de Cursos na modalidade EAD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DEAD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547461"/>
              </p:ext>
            </p:extLst>
          </p:nvPr>
        </p:nvGraphicFramePr>
        <p:xfrm>
          <a:off x="153825" y="5045877"/>
          <a:ext cx="4368964" cy="1234528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PDI 2018-2022 não separa por semestre o número de cursos a serem ofertados, por isso foi mantido o número de cursos do 1º Sem/2018;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Cinco cursos (sendo dois de graduação, dois de pós-graduação e um técnico concomitante) não estavam previstos no PDI 2018-2022.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859295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3598933"/>
            <a:ext cx="8808091" cy="14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Chart 2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10128"/>
              </p:ext>
            </p:extLst>
          </p:nvPr>
        </p:nvGraphicFramePr>
        <p:xfrm>
          <a:off x="162177" y="1770412"/>
          <a:ext cx="8799737" cy="182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0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4: Fortalecer e ampliar as </a:t>
            </a:r>
            <a:r>
              <a:rPr lang="pt-BR" sz="2800" b="1" dirty="0" smtClean="0">
                <a:latin typeface="+mn-lt"/>
                <a:ea typeface="Open Sans" charset="0"/>
                <a:cs typeface="Open Sans" charset="0"/>
              </a:rPr>
              <a:t>atividades </a:t>
            </a:r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de educação a distância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929510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4.2 - Taxa de Ocupação das Vagas para Cursos EAD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DEAD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767247"/>
              </p:ext>
            </p:extLst>
          </p:nvPr>
        </p:nvGraphicFramePr>
        <p:xfrm>
          <a:off x="153825" y="5045877"/>
          <a:ext cx="4368964" cy="1234528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1º semestre/2018 considera-se na soma total as 596 rematrícula realizadas.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1º semestre/2018 houve uma queda acentuada nas vagas ofertadas, devido à falta de continuidade nas ofertas do cursos EaD promovidos pelos programas externos do Governo Federal.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430001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Chart 3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864640"/>
              </p:ext>
            </p:extLst>
          </p:nvPr>
        </p:nvGraphicFramePr>
        <p:xfrm>
          <a:off x="171914" y="1770412"/>
          <a:ext cx="8790001" cy="327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3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4: Fortalecer e ampliar as </a:t>
            </a:r>
            <a:r>
              <a:rPr lang="pt-BR" sz="2800" b="1" dirty="0" smtClean="0">
                <a:latin typeface="+mn-lt"/>
                <a:ea typeface="Open Sans" charset="0"/>
                <a:cs typeface="Open Sans" charset="0"/>
              </a:rPr>
              <a:t>atividades </a:t>
            </a:r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de educação a distância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084610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4.2 - Taxa de Ocupação das Vagas para Cursos EAD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DEAD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00173"/>
              </p:ext>
            </p:extLst>
          </p:nvPr>
        </p:nvGraphicFramePr>
        <p:xfrm>
          <a:off x="153825" y="5045877"/>
          <a:ext cx="4368964" cy="1234528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1º semestre/2018 considera-se na soma total as 596 rematrícula realizadas.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1º semestre/2018 houve uma queda acentuada nas vagas ofertadas, devido à falta de continuidade nas ofertas do cursos EaD promovidos pelos programas externos do Governo Federal.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093364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1771795"/>
            <a:ext cx="8808091" cy="326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9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4: Fortalecer e ampliar as </a:t>
            </a:r>
            <a:r>
              <a:rPr lang="pt-BR" sz="2800" b="1" dirty="0" smtClean="0">
                <a:latin typeface="+mn-lt"/>
                <a:ea typeface="Open Sans" charset="0"/>
                <a:cs typeface="Open Sans" charset="0"/>
              </a:rPr>
              <a:t>atividades </a:t>
            </a:r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de educação a distância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208518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4.3 - Índice de Efetividade dos Cursos EAD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DEAD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759485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pesquisa de satisfação foi aplicada com os alunos EaD em parceria com a CPA.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425623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4306383"/>
            <a:ext cx="8808091" cy="70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Chart 1" descr="Chart 0" title="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084327"/>
              </p:ext>
            </p:extLst>
          </p:nvPr>
        </p:nvGraphicFramePr>
        <p:xfrm>
          <a:off x="153825" y="1770412"/>
          <a:ext cx="8808090" cy="253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16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19" y="361010"/>
            <a:ext cx="869449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spc="40" dirty="0" smtClean="0"/>
              <a:t>Alterações de Plano de Projetos</a:t>
            </a:r>
            <a:endParaRPr sz="4000" spc="-7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data:image/png;base64,iVBORw0KGgoAAAANSUhEUgAABCkAAAJuCAIAAAASGc/eAAAAAXNSR0IArs4c6QAAAARnQU1BAACxjwv8YQUAAAAJcEhZcwAADsMAAA7DAcdvqGQAAI8pSURBVHhe7b1fyC3JWe+fn8awnSgOkj9DAjLIEZJgJHiRAxFlbhwTlIN6oUckh7mKA04yh9wk4KDxxrlQTBCTgXixYYvkQiS4L2ZgJ2TYuYmCmwiCk0zYJHvQxD+TzKAzzkxyYn5P1/N0dfXTVb26e3Wv1b368+HLZr21qquqV1U99XzXWvt9X/U9AAAAAACA5cF7AAAAAADAKcB7AAAAAADAKcB7AAAAAADAKcB7AAAAAADAKcB7AAAAAADAKcB7AAAAAADAKcB7AAAAAADAKcB7AAAAAADAKcB7AAAAAADAKcB7AAAAAADAKcB7AAAAAADAKcB7AAAAAADAKcB7AGyD/wYAgMFY6ASAlYH3AFgpdn7+939/t+b/AQDAACxofve7FkaxIgCrAe8BsDr0pJRTU07Q73znO9/+9rdfeeWVl19++aWa/wIAgA4WIl96SQKmhE0JnhJC1YpoXLUgCwDnA+8BsCL0dFTXIaemHJ8vvvjif/7nfz7//PPf+ta3vvnNbz777LP/DgAABSRISqiUgClhU4KnhFAJpBJOcSAAKwHvAbAW9FBU1/HSSy/Jqfncc8/927/92z//8z/fuXPn9u3bTz/99Je//OUvfelLTwEAQAcJjxIkJVRKwJSwKcFTQqgEUgmnElTVgWiktbALACcH7wGwCvQ4lHPxlVdeefHFF+Ww/MY3vvHVr35VTtMvfvGLf/M3f/P5z3/+c5/73Gc/+9nPfOYzNwAAoIOERwmSEiolYErYlOApIVQCqYRTCaoSWiXAYj8AzgveA2AVROPxwgsvPPvss88888w//uM//u3f/q2co3/913/9qU996urVq5/85Ccfe+yxj3/8438KAAAdJDxKkJRQKQFTwqYETwmhEkglnEpQldAqATbaDwu+AHBa8B4A50dOwe9+97vf/va3X3zxRTkdv/a1r/393//95z73ub/8y7/8sz/7sz/6oz/6/d///Q9/+MMf/OAHP/CBD7z//e9/6KGHfhsAABIkMEp4lCApoVICpoRNCZ4SQiWQSjiVoCqhVQKshFkJtvp/PywEA8AJwXsAnB/90OPll19+7rnnnnnmGTkjb9y4ce3atT/8wz/80Ic+9Fu/9Vu/+Zu/+au/+qu/9Eu/9J73vOcXfuEX7g/8PAAABDQqSniUICmhUgKmhE0JnhJCJZBKOJWgKqFVAqyEWQm2fPQBcC7wHgDnRz/0eOGFF/71X//1qaeeevLJJ//8z//8D/7gDx566KFf+7VfkwP1Xe9610//9E+//e1vf9vb3vbWt771LQAA0EHCowRJCZUSMCVsSvCUECqBVMKpBFUJrRJgJcxKsNWPPiwEA8AJwXsAnBn9wtXLL7/8/PPPP/PMM3/3d3/36U9/+o//+I/f//73/8qv/MrP/MzP/ORP/uSP//iPv/nNb77nnnve8IY3vP71r38dAAB0kPAoQVJCpQRMCZsSPCWESiCVcCpBVUKrBFgJsxJsJeTytSuAs4D3ADgz+oWr//qv/3r22WeffvrpmzdvXr169Xd+53d+4zd+42d/9mff8pa3vOlNb/rRH/3RH/7hH37ta1971113/SAAABSQICmhUgKmhE0JnhJCJZBKOJWgKqFVAqyEWQm2EnL52hXAWcB7AJwZOfy+853vvPDCC//yL//yD//wD48//vif/MmfPPTQQ+95z3t+6qd+6s1vfvPdd98tB+prXvOaVwe+HwAACmiclIApYVOCp4RQCaQSTiWoSmiVACthVoKthFwJvHgPgNOD9wA4M/qfPf7jP/7jn/7pn27duvVXf/VXjz766AMPPPBzP/dzP/ETP/G6173urrvu+oEf+IHv+77v+/8AAGAAEjAlbErwlBAqgVTCqQRVCa0SYCXMSrCVkMt/+QA4C3gPgHPy3+E/e7zyyivPP//81772tS984Qt/8Rd/8bu/+7u//uu//s53vvPHfuzHfuRHfuQ1r3mNGo9XAQDAANR+SPCUECqBVMKpBFUJrRJgJcxKsJWQK4GX//IBcHrwHgDnRL3Hyy+//K1vfev27duf//znr169+qEPfeiXf/mX3/GOd7zpTW/6oR/6If3Qw05UAAAYgH70ISFUAqmEUwmqElolwEqYlWArIZf/bg5wFvAeAOdEjr3/9//+30svvfTNb37z6aeffvLJJz/5yU9+8IMf/MVf/MW3v/3tb3zjG1/72te++tWv5kMPAIBRSNiU4CkhVAKphFMJqhJaJcBKmJVgKyFXAi//3Rzg9OA9AM6Jeg/9JVdf/vKXP/vZzz722GMf+MAH3v3ud7/tbW97wxvecNddd33/938/3gMAYBQSNiV4SgiVQCrhVIKqhFYJsBJmJdjyq64AzgXeA+CcRO/x7//+71/60pc+85nPfPzjH3/ooYfuv//+t771ra9//et/8Ad/EO8BADAW9R4SQiWQSjiVoCqhVQKshFkJthJy8R4AZwHvAXBOUu/x1FNP3bhx40//9E9/+7d/++d//uff8pa3vO51r8N7AABMIHoPCaQSTiWoSmiVACthVoIt3gPgXOA9AM4J3gMAYAnwHgDrBO8BcE7wHgAAS4D3AFgneA+Ac4L3AABYArwHwDrBewCcE7wHAMAS4D0A1gneA+Cc4D0AAJYA7wGwTvAeAOcE7wEAsAR4D4B1gvcAOCd4DwCAJcB7AKwTvAfAOcF7AAAsAd4DYJ3gPQDOCd4DAGAJ8B4A6wTvAXBO8B4AAEuA9wBYJ3gPgHOC9wAAWAK8B8A6wXsAnBO8BwDAEuA9ANYJ3gPgnOA9AACWAO8BsE7wHgDnBO8BALAEeA+AdYL3ADgneA8AgCXAewCsE7wHwDnBewAALAHeA2Cd4D0AzgneAwBgCfAeAOsE7wFwTvAeAABLgPcAWCd4D4BzgvcAAFgCvAfAOsF7AJwTvAcAwBLgPQDWCd4D4JzgPQAAlgDvAbBO8B4A5wTvMQ/v+thX7BX93uPvs7K0sMNXPvYurfS+x62kQ9NQjmzj/Zdk6PbumigPT4g30RlN80wXV7en6lpewHbVTJ04Bh1V74vWoA0Ne4WTIST9z3PvfZOV6aK/aWjAewCsE7wHwDnBe8xDNjXMZrc1Vq23jpBL9A6ktr2pZEO556TPA8OLNbtDKo2i22J5vGt5AX39Tpuxgl56oP2a0MzAVzip1vQ+5d4r/HWFGSg3X2oYWuA9ANYJ3gPgnOA95mF0aline4fSR5/nHa5fUU7na/rS4+Tq/u6aipnm8mPINFge7FpewM7d+dx7Me8Rx5FUG7bAFD/QQPey3BQMXCFQBu8BsE7wHgDnBO8xD4dSw2wOWFGokyZ+SXk7a+xLkIsdKknlVs1Qnu+wt8Wmva98pb4il6DG9r7y+ON99ZS1vID1M82g3Zjjpbl7SdrN3MXAVzhbbdy918SreuegNOpQ3jdSiOA9ANYJ3gPgnOA95mFMatiiWKfJ/Zq88EBSmTaWzYIjQ0YWGFqxGdnjH4uX9CS0X/nY+3qq1azlBYyXJTfXujy5r+69JJ1m+hz4Cmerjbr3mniRPFXufOCwoA+8B8A6wXsAnBO8xzyMSw0TSnVy5UkSm8txKwZUqUha76036BYqmn4ff19zjW861mqlveUBDOm9VCdXPvUFjIXSUnoP9nT7xqyoIWkycxdD7lHIVhtz7zXxuTDUYs3kieJrBQfAewCsE7wHwDnBe8xDNofrSwFr8nWymV9SWMwG0wuLfQppvYpSg75eStp+k19LaXJRWqcprnpr/5Sn0FCLfJ2kdIYXMPUeSY2mv3m8R4f8DTWl2cJWi53xxCftmXwTQtpKRfEVgyJ4D4B1gvcAOCd4j3nIpnA+fUupa/XVqUhSvv4c1hhUqSKp2NC5ZMgtVDSthVL3Y6BpKpQ1P5az2rW8gLFMS+KPse1uSUJ/twNf4aRaUzri3o14RXwq23AgGXdD5g6gBN4DYJ3gPQDOCd5jHkanhnWtvjoudezPYY1BlYxC3+l1Q26houlWS/3PaUta0vycy9eVIb331ZnrBYxlVuLvpamQu5f+bofco5BUa0pH3LuSG2e2ZaPQQeY2IAPeA2Cd4D0AzgneYx7GpoYx9xuRPvbnsMagSi0yI2g6zt5XhqZbq9YUaGOdCk3L7jYT1vICxrJYEnt1d5e7l/5uB77C2Woj7j2QH+bBEWS6ybUOHrwHwDrBewCcE7zHPBxKDYtpZbdOmumVcsRi6jekTp4kQxbq8Q65hYrm6rpaU1INpPt803J5oEN679ZJSmZ6AePok1G0yuIPuXabe8/dxZB7FLLVuoVJSXcsyUBK9A2hfXlfTVDwHgDrBO8BcE7wHvMwMDXskq1TyFb7k9jAgCplkrHUeeuQW6ho+o3VmqKvfOxj9eMmH25azuXrylpewFiYXhU7lsJY4dzeQyh2lzxRpm8MrQ7LswY1eA+AdYL3ADgneI95GJ4aOvJ1kjQxyfGSuvnUL80u+5PIPM319dVDbqGie2U2183eTDmLXcsLGIvbo6iLkz9Wkms1aTRzFwNf4Wy1Mffeurce+gaRNtJfDyrwHgDrBO8BcE7wHvMwIjVsU6iTFJfzx1ajyRVCNrOOaF1XJ20gPlUYXodsTtoekpD22DxZHuuQ3gt1kuK0/WkvYLzKjSJeEv+Ye+5ekj4zdzHkHoVstcK1SXEznuwMRfwl+rO7m6RS9kbBgfcAWCd4D4BzgveYh2wWmC10lOqkeV7yRFpc5lBieKiV7C3kiBXzma27ujWs5rnyaJPrWy9OSqlO2nfyhBtSATekkvdo+YpA7l4Ge48c9RXZ2xxx7/3Wo3VJdQ8HRlVoBNrgPQDWCd4D4JzgPeZhVGqYUqyTZn+tZ2ZIC3ubKDiELLGvQmrburx0f8t4j1bf5UFl6HZV9h6+sXV4j1aj4ZlD1qM1SrmJ3lGVJwxa4D0A1gneA+Cc4D3mYVxqmNBTpzdnzSWHo3LCpPVIZpS5ag3xgljNjaF8e80z5WGv5QWMDeVGkTaUbeDAnQ57hbO3Ofjem59yd6B0Xq3cwMqXQxe8B8A6wXsAnBO8BwDAEuA9ANYJ3gPgnOA9AACWAO8BsE7wHgDnBO8BALAEeA+AdYL3ADgneA8AgCXAewCsE7wHwDnBewAALAHeA2Cd4D0AzgneAwBgCfAeAOsE7wFwTvAeAABLgPcAWCd4D4BzgvcAAFgCvAfAOsF7AJwTvAcAwBLgPQDWCd4D4JzgPQAAlgDvAbBO8B4A5wTvAQCwBHgPgHWC9wA4J3gPAIAlwHsArBO8B8A5wXsAACwB3gNgneA9AM4J3gMAYAnwHgDrBO8BcE7wHgAAS4D3AFgneA+Ac4L3AABYArwHwDrBewCcE7wHAMAS4D0A1gneA+Cc4D0AAJYA7wGwTvAeAOcE7wEAsAR4D4B1gvcAOCd4DwCAJcB7AKwTvAfAOcF7AAAsAd4DYJ3gPQDOCd4DAGAJ8B4A6wTvAXBO8B4AAEuA9wBYJ3gPgHOSeo8vfelLn/nMZz7+8Y8/9NBD999//1vf+tbXv/71eA8AgAlE7yGBVMKpBFUJrRJgJcxKsMV7AJwLvAfAOYne49lnn/3yl7/82c9+9rHHHvvABz7w7ne/+21ve9sb3vCGu+66C+8BADAW9R4SQiWQSjiVoCqhVQKshFkJthJy8R4AZwHvAXBO1Hu89NJL3/zmN59++uknn3zyk5/85Ac/+MFf/MVffPvb3/7GN77xta997atf/Wq8BwDAKCRsSvCUECqBVMKpBFUJrRJgJcxKsJWQK4EX7wFwevAeAOdEjr3vfve7L7/88re+9a3bt29//vOfv3r16oc+9KFf/uVffsc73vGmN73ph37oh37gB37g+77v++w4BQCAAUjYlOApIVQCqYRTCaoSWiXASpiVYCshVwKvhF+8B8CJwXsAnBP1Hq+88srzzz//ta997Qtf+MJf/MVf/O7v/u6v//qvv/Od7/yxH/uxH/mRH3nNa14jhygffQAADEfCpgRPCaESSCWcSlCV0CoBVsKsBFsJuRJ48R4ApwfvAXBm5PD79re//R//8R//9E//dOvWrb/6q7969NFHH3jggZ/7uZ/7iZ/4ide97nV33XWXfvQh9gNghUieZ48A1oF+6CHBU0KoBFIJpxJUJbRKgJUwK8FWQq4EXgm/FogB4FTgPQDOzH//939/5zvfeeGFF/7lX/7lH/7hHx5//PE/+ZM/eeihh97znvf81E/91Jvf/Oa77777B3/wB1/zmte8OvD9ACtDvIc9Ajg3GiclYErYlOApIVQCqYRTCaoSWiXASpiVYCshVwIvH3oAnB68B8CZkcMv/qqrp59++ubNm1evXv2d3/md3/iN3/jZn/3Zt7zlLW9605t+9Ed/9Id/+Idf+9rX3nXXXXKgAqwK8R72CODcSJCUUCkBU8KmBE8JoRJIJZxKUJXQKgFWwiy/5ArgjOA9AM6MHH7fDf/d/Pnnn3/mmWf+7u/+7tOf/vQf//Efv//97/+VX/mVn/mZn/nJn/zJH//xH3/zm998zz33vOENb3j961//OoA1Id7DHgGcFQmPEiQlVErAlLApwVNCqARSCacSVCW0SoCVMCvBlv9oDnAu8B4A50f/y8cLL7zwr//6r0899dSTTz7553/+53/wB3/w0EMP/dqv/dr999//rne966d/+qff/va3v+1tb3vrW9/6FoA1Id7DHgGcFQmPEiQlVErAlLApwVNCqARSCacSVCW0SoCVMCvBlv/sAXAu8B4A50e/dvXyyy8/99xzzzzzzN///d/fuHHj2rVrf/iHf/ihD33ot37rt37zN3/zV3/1V3/pl37pPe95zy/8wi/IgSr8PMA6EO9hjwDOhEZFCY8SJCVUSsCUsCnBU0KoBFIJpxJUJbRKgJUwK8GWL1wBnAu8B8D50a9dffvb337xxRefffbZr33ta3JGfu5zn/vLv/zLP/uzP/ujP/qj3//93//whz/8wQ9+8AMf+MD73//+hx566LcBVoN4D3sEcD4kMEp4lCApoVICpoRNCZ4SQiWQSjiVoCqhVQKshFn90APvAXAW8B4Aq0A/+njllVdeeOEFOR2feeaZf/zHf/zbv/3bz372s3/913/9qU996urVq5/85Ccfe+yxj3/8438KsCbEe9gjgLMi4VGCpIRKCZgSNiV4SgiVQCrhVIKqhFYJsBJm+dAD4IzgPQBWgRyE0X68+OKLzz333De+8Y2vfvWrTz311Be/+MW/+Zu/+fznP/+5z31OztHPfOYzNwDWhHgPewRwViQ8SpCUUCkBU8KmBE8JoRJIJZxKUJXQGo2HYMEXAE4L3gNgLehxKOfit7/97Zdeeuk///M/5bD8t3/7t3/+53++c+fO7du3n3766S9/+ctf+tKX5DQFWA/iPewRwFmR8ChBUkKlBEwJmxI8JYRKIJVwKkFVQivGA+Ds4D0AVoQeit/97nfVgbz88ssvvviinJrPP//8t771rW9+85vPPvvsvwOsDPEe9gjg3EiQlFApAVPCpgRPCaESSNV16P/xECzgAsA5wHsArA49HdWBfOc735FT85VXXpHj86Wa/wJYE+I97BHAWbEQ+dJLEjAlbErwlBCK6wBYFXgPgJWiJ6Ugp6YiJyjAChHvYY8A1oEFzdpyCBZYAeDc4D0AtoGdnwDrQ7yHPQJYDRY6AWBl4D0AAOAoxHvYIwAAgF44MAAA4CjwHgAAMBAODAAAOAq8BwAADIQDAwAAjgLvAQAAA+HAAACAo8B7AADAQDgwAADgKPAeAAAwEA4MAAA4CrwHAAAMhAMDAACOAu8BAAAD4cAAAICjwHsAAMBAODBG8z/+x/+4DwAAau655574LwDAZfO//tf/sowQJoH3GM2rXvWqJwEAoA2xEQD2AJ/0Hgkv32hYcwAAXYiNALAHiHVHwss3GtYcAEAXYiMA7AFi3ZHw8o2GNQcA0IXYCAB7gFh3JLx8o2HNAQB0ITYCwB4g1h0JL99oWHMAAF2IjQCwB4h1R8LLNxrWHABAF2IjAOwBYt2R8PKNhjUHANCF2AgAe4BYdyS8fKNhzQEAdCE2AsAeINYdCS/faFhzAABdiI0AsAeIdUfCyzca1hwAQBdiIwDsAWLdkfDyjYY1BwDQhdgIAHuAWHckvHyjYc0BAHQhNgLAHiDWHQkv32hYcwAAXYiNALAHiHVHwss3GtYcAEAXYiMA7AFi3ZHw8o2GNQcA0IXYCAB7gFh3JLx8o2HNAQB0ITYCwB4g1h0JL99oWHMAAF2IjQCwB4h1R8LLNxrWHABAF2IjAOwBYt2R8PKNhjUHANCF2AgAe4BYdyS8fKNhzQEAdCE2AsAeINYdCS/faFhzAABdiI0AsAeIdUfCyzca1hwAQBdiIwDsAWLdkfDyjYY1BwDQhdgIAHuAWHcks758TzzxvXvvlTm5bFVrbm+Sab161WYZYD/sI6bNpT3GxlTESYBRbDbA7j3WpZoU92b1Hvfc48d0iXqgU7ILXbliswywH/YR0+bSpzsluxNxEmA4mw2wO80DSxof92b1Hm406MIE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Q78B6P2+gavvKx773qXd/7iv3kqZ4NF77rY1YiTcTWVN02H39fq0LPtU7W1KFqaxDA3nBbYHNab/Rrj8G1sGkBwEDc3kHb1UjwHh3i6fuxpMbH3tU0KOq2KcQLRT3XRr0vbQXvAbA+3BbYnFYa/d5nz6ZcjP0AgIG4vXNeTY6WvFMjGsluvEfPbOUr6GQ/bg4hPVlF7pLoIt6nFXqvjZIn5Sm7Fu8BsD7cFticXKTqKl9h6egn3uMr33tXfKxsIQYOEQAMxO2d86qOZA1V+Grn/SkxuPFOjWgkeI9CBTWj1RLRiY8nZZC/pF4cevr2X+uE9wBYLW4LbE4rj36V4tGO9wDYGW7vnFfTouVJ36mpo2W+5lk1kt14jxSb9XYFt57UjKoN1QqpJXWXmHOt10f/tU54D4DV4rbA5qTRJWVV0a9SbV3cGLYrABiI2zvnVTYYpspWOMs7NQeC6jk0ErxHdj2110HXknbbFKyFQ9c64T0AVovbAptTN1KtKvqJrLVL+dBDBAADcXvnvOpGtpW8U6MWJbJC4yEayW68h1suqboV3JEZJz4uRL0kJT518FonvAfAanFbYHPqBjenboVTRj93El+GAGAgbu+cVz2RLa3QCqcneafGeQ9hhfZjJHiPXIXschFinZ42D17rhPcAWC1uC2xOPZFK1a1wMIL1tHnw2lRW+bKMhwgABuL2znnVE9lU3QqnfKemUvzfcesLmyPBe3QrqBnNUjuEYpsDrnXCewCsFrcFNqfVRj9tpFt+AQKAgbi9c16NjpYxjnWIdXraPHhtVpYx9luUc2gku/EeLdoHnlsczoyqnCV1l0QNuTYqM7B1vwUIsDfcFticMkFmBdEvFjrWdppOEwAMxO2d86oU2aJ8hZO8UyPRsgmqfO6RxQ1lJdK5b9F7+uqP/ut09ZRrtdJ6GnJtVGZgeA+ANeG2wOaUCTIriH54DwAQ3N45r8ZGyzO+U9Nt8OwayQ68B5pLAHvDbQGEDgoABuL2znk11nvojyd4n9rZj3W+RzMSvAcaLIC94bYAQgcFAANxewdtVyPBe6DBAtgbbgsgdFAAMBC3d9B2NRK8BxosgL3htgBCBwUAA3F7B21XI8F7oMEC2BtuCyB0UAAwELd30HY1ErwHGiyAveG2AEIHBQADcXsHbVcjwXugwQLYG24LIHRQADAQt3fQdjUSvAcaLIC94bYAQgcFAANxewdNVP2XCvUPhnzsK2f4AyAjwXugwQLYG24LIHRQADAQt3fQNInZcPi/HLK8RoL3QIMFsDfcFkDooABgIG7voGl6XM1G/acJ5WdX4QQayQq8h/59x5T006LSX4VUNX/usfNax2ZT/6d/xz621u06/RP3aiVLf/S+p0eZ/3e1n4qfiAlDej8w+LjCOnTHH3E3MkEAe8NtgUHKbU8XwfojT+vZJM5Mjxh1BTcMUTfK9ceNbjtDWnZ19MeKFYRK4iTAuXB7B21XI1ml9xDc0dI92FTpsZGePaKm2eTwPt57DOqx85T2q4w6UPODP3igJud3i+5JP0YAe8NtgUEqbc9k9xX3fq9vmR4xYghy75jU3Vm8GhA3rJl6SKIhLbur9EflnKGSOAlwVtzeOUbuTYT3tZ8d9K5xTRrfRD3Xqkpda8uHA1GofLCXNDYKw29Q5EYYO51RI1mN94iTHV9ffWXdsy3pdD5ul7hXUy/8SnjF4/HWnElJnXzjWe8xuEf5oXmqXnb61JDe06ZKg1dlG9FCIa7OuC6PWXMAe8NtgUGq93vcud3dV9r7VjPJfSUKzRMx6jw7PbGsuzpYDYkbmTEMbtndyNlDpZYIxEmAs+D2zkTVcaNF+x2ENPmOgUIV40BKGgF6ru3vuok52WqB2NHkXlTFy5d5h6WrkazPe7iTrHtgROk5Uc2cXtJ+KfXC9+lT9fF2pPcY0uPH6tPLn2ePW4NDeh8yeFWmkfoFdMvXluYRCw5gb7gtMEj1OZFuQN28cfeV9n7MfdM8Pqp0lUifGhvuWiXD4kZ2DAdaLvx45lBJnAQ4N27vTJPt2XQvy+5Ot7DG5N53jWNksFgd41Lvtf1d+5hTLjyml0rly7U7wYfZTi9HaiTr8x4u9OfnKUhr6mRotfQU0RJ5udNqOjGxNa2Tkh75emE6PUN6lBKt5noplafE3vWp/sGnNdNCrdZal0H9ac0QAewNtwUGKec9Yqaru6+49+trFbdVi1cNixgWGeLnDO0hDYwb1kY7CvW3LHJX6Y/nDZUD73eCAGAgbu9MUR1t3H5PpZu6yuW0cnvXu8jgwlfftYe69i2XC4/pRVS8vL62dRjV0bIb/Y7RSFbjPRzxVc7OU6X2S6wHSeoT9MJq9WjNcC66M6nbdXre6PQ0bQ7rUebYTi+tmVw14UDtGXxaMy3kTAWYC7cFBinrPepC3X09e9/ZD8GFhRT3VPVjT8TQp+qrLFDUhmFg3LCL2lGov2WRu0p/PG+oHHi/EwQAA3F7Z4KGbNj0jQnd92lwdpHB5eU91x7s2rXcU3hML6LS5ctFua5Gskrvkb4c2XkS6WsaU//uS6kX6o9xYtyZVGpcpVfFLgb2WE15knykjejjIb3rU/2DT2umhQdWW6d8uAD2htsCg5T1Hu3svGfvR+nGr6j3bM9V+tTBiJG2oI/jIAfGjbSFVD0tu2dbFc4XKomTAGfH7Z0JOrxhkzc15Efd+DGRE2kkcFig6L32YNcu5hQLj+ul5/IDUS5JX4/XSFbjPdz0RJWe1fIusaZWsFdWT7j6y3CuTqnr9CwUDexRT9w45aGN1tE4pHd9qn/wac20sLSqtHe5IC0cJYC94bbAIOW8hzsDevZ+S4Mdiz51MGLYMCQItI8r0cC4URpDT8sid5X+eN5QSZwEODtu70zQwTRao4FP5ZP6GhlS4lP91x7s2sWcUuGRvfRcrk+5aNzU6ZQfo5Fs1HvUR3KG9hkZZ8umZ/CRJmo9O7hHSzjS+nWFiQdqYfCqTCN16pMuLFuChe4GCmBvuC0wSB3vEQ8D90ZGdzNW+zTJet2pU7pKpE8djhh1XNKn4ngqDYsbxTH0tNy5Sn88c6gkTgKcG7d3pqgOIKU9W+9pT6zvI0OiA9cO69o92y2cpZcuUr/kW45/h6WrkWzEe6RITTtg2sdb9pxuXvF40iR9ZeZMJiM9C9tvzg3pMSYcsfHYXfZAbVEvBX2qf/AqrekK48A8xy01gL3htsAgJbu1RbL7SnvfjoQ2zrG0mBoxlBisVEPiRncM2YDmWtanXM2zh0riJMB5cXtnmmJ8aOKAZHH6nkI7nWvRjiEuXFQafK2Q6brQsi88spf+y2M8nPsdlq5Gsk3voYXueIuvsjaldZqpSk6a2Fe3cSlK59Kd+kN6jHVsgpMpn36g5gav0pqusFJyBit+8OMFsDfcFhikztYT3O7r2fvOfqQXzhIxmoS7vralQ3GjO4bYfk/LLkzpj6sIlcRJgPPh9s5EZfPvEE+Gv2vsI8Owa3u6lmezLbvCI3s5eHl87MnG/yM0khV4D7QVAewNtwUQOigAGIjbO8dIc/pI6iv8Gwq5d4273mPItaps17G833sc2cugyxd4h6WrkeA90GAB7A23BRA6KAAYiNs76KDEbLhPOVaikeA90GAB7A23BRA6KAAYiNs7qEfN13GTr6euRyPBe6DBAtgbbgsgdFAAMBC3d1CPovfgcw+PGwq6MAHsDbcFEDooABiI2ztouxoJ3gMNFsDecFsAoYMCgIG4vYO2q5HgPdBgAewNtwUQOigAGIjbO2i7GgneAw0WwN5wWwChgwKAgbi9g7arkeA90GAB7A23BRA6KAAYiNs7aLsaCd4DDRbA3nBbAKGDAoCBuL2DtquR4D3QYAHsDbcFEDooABiI2ztouxoJ3gMNFsDecFsAoYMCgIG4vYO2q5HgPdBgAewNtwUQOigAGIjbO2i7GgneAw0WwN5wWwChgwKAgbi9g7arkeA90GAB7A23BRA6KAAYiNs7aLsaCd4DDRbA3nBbAKGDAoCBuL2DtquR4D3QYAHsDbcFEDooABiI2ztouxoJ3gMNFsDecFsAoYMCgIG4vYO2q5HMGiivXPGjuVx99VWvutopvHAB7I09xbTh+uKrXvXpTiEyAcBA3N7ZiJ4McoV710hmDZSPPupHc7mSlXdfp/CS9eCDNssA+2FPMW24rr7qVQ90ClEl4iTAcLb55s7vBbnCvWskvEkzkSeffPK+++6zHwAAdsPVq1cfeOAB+wEAYBrbfHMH7+E1/j0XvMdE8B4AsE/wHgCwW34vYD/AJPAeE8F7AMA+wXsAwG7BexwP3mMieA8A2Cd4DwDYLXiP48F7TATvAQD7BO8BALsF73E8eI+J4D0AYJ/gPQBgt+A9jgfvMRG8BwDsE7wHAOwWvMfx4D0mgvcAgH2C9wCA3YL3OB68x0TwHgCwT/AeALBb8B7Hg/eYCN4DAPYJ3gMAdgve43jwHhPBewDAPsF7AMBuwXscD95jIngPANgneA8A2C14j+PBe0wE7wEA+wTvAQC7Be9xPHiPieA9AGCf4D0AYLfgPY4H7zERvAcA7BO8BwDsFrzH8eA9JoL3AIB9gvcAgN2C9zgevMdE8B4AsE/wHgCwW/Aex4P3mAjeAwD2Cd4DAHYL3uN48B4TwXsAwD7BewDAbsF7HA/eYyJ4DwDYJ3gPANgteI/jwXtMBO8BAPsE7wEAuwXvcTx4j4ngPQBgn+A9AGC34D2OB+8xEbwHAOwTvAcA7Ba8x/HgPSaC9wCAfYL3AIDdgvc4HrzHRPAeALBP8B4AsFvwHseD95gI3gMA9gneAwB2C97jePAeE8F7AMA+wXsAwG7BexwP3mMieA+A7fLUU0/JFoZpfPjDH8Z7AMA+wXscD95jInIA4z0ANsqVK1dk/8JknnjiCXspAQD2BN7jePAeE8F7AGyXV72K0AcAAKPBexwPB/BE8B4A2wXvAQAAE8B7HA8H8ETwHgDbBe8BAAATwHscDwfwRPAeANsF7wEAABPAexwPB/BE8B4A2wXvAQAAE8B7HA8H8ETwHgDbBe8BAAATwHscDwfwRPAeANsF7wEAABPAexzPlAOYP8slfPSjH8V7AGwUvAcAAEwA73E8Uw5g/iyXIvbDXhEA2BR4DwAAmADe43imHMAc2wCwaQhiAAAwAbzH8eA9AGB3EMQAAGACeI/jwXsAwO4giAEAwATwHseD9wCA3UEQAwCACeA9jgfvAQC7gyAGAAATwHscD94DAHYHQQwAACaA9zgevAcA7A6CGAAATADvcTx4DwDYHQQxAACYAN7jePAeALA7CGIAADABvMfx4D0AYHcQxAAAYAJ4j+PBewDA7iCIAQDABPAex4P3AIDdQRADAIAJ4D2OB+8BALuDIAYAABPAexwP3gMAdse8QeyJJ5649957pU24SGRyr169apMNAPsG73E8eA8A2B3zBrF77rkn5KhwsVy5csUmGwD2Dd7jePAeALA75g1iITuFC8cmGwC+9713vOMdtjF2yUc/+lF7IWASeA8A2B3zBrFwGFW88X/+H3Rhsqnl1ANIYEfAMeA9AGB3zBvEqsw04NJWdAGyqeXUA0hgR8Ax4D0AYHfMG8SqzDTg0lZ0AbKp5dQDSGBHwDHgPQBgd8wbxKrMNODSVnQBsqnl1ANIYEfAMeA9AGB3zBvEqsw04NJWdAGyqeXUA0hgR8Ax4D0AYHfMG8SqzDTg0lZ0AbKp5dQDSGBHwDHgPQBgd8wbxKrMNODSVnQBsqnl1ANIYEfAMeA9AGB3zBvEqsw04NJWdAGyqeXUA0hgR8Ax4D0AYHfMG8SqzDTg0lZ0AbKp5dQDSGBHwDGc2Xs88cQT9957bwjssHlkKq9evWpTC7BiZLnaoznQ9S+4tBVdgGxqybQAEtgRcAxn9h733HNPiOpwIVy5csWmFmDFyFq1R3Ogi19waSu6ANnUkmkBJLAj4BjO7D1CSIeLwqYWYMXMu1B15QsubUUXIJtaIhtAAjsCjmHK6plxzYWQXuHCPdqcbCKJR7AF5l2ouvIFtynQBcimlsgGkMCOgGOYsnpmXHMhpFe4cI82J5tI4hFsgXkXqq58wW0KdAGyqSWyASSM3RH8595LZdp/9J0ST6Uze3Q0OnTBhXu0OdlEckLDFph3oerKF9ymOIM+ckuHdOMjnafmVehoVC/3X/t6NbKbj73xnY/d+N6th9/pK/TpnY984o5cPPKqOWRTS2QDSBi7I/jPvRfMhP/oOyWeSk/26Gh03IIL96vT2IN2/MF8Ii12hNtEckLDFph3oerKF9ymmEFVmt6iL6ro7r5z/f4TJOhjQ1w1tirsPHwz3IY4EFehX3gPgDUxdkfoJoJLxaZ5MFPi6YRuSuigBRfux8reUQvMk/G3jzptv2p52BHY1O88dWYtdoTbRHJCwxaYd6HqyhfcpphB6j3UThzcvFp5bFo/TSd+ewXvAbAmxu4I3USC219o07JJHR8ep8TTCd2U0EEL7n5GSd9Is1Nwwqf5WZWOuvMdgfMI7wEwaxATdOULblPMoNR7WKz7+ifeG5567/XboXchvC2SfkIS6nRL6qtuXAvXSrPpj0mJcPvaI80A1M+k0SP1HuGx0riRZnh1tMlWyw4yKjZy59aNNHD1XzWrbGqJbAAJY3eEbiLB7S+0admkjg+PU+LphG5K6KAFdz8jpIdT962+7OEUCm9feyycoBXxCLRvAgjV15H1iK2REjtoO+UHD+b0aE++C9F0F8jVLLRcuoXs/UaVjvBYHtuZKptITmjYAvMuVF35gtsUM0j3tYYO2+NNHND4ED5lDVs+KWxfmAQQ2/J1iLAfq6fs0+NwSWNyWm0WQly3l/Sqj9yqbExPtW65XOVuwXzLgKvmlk0tkQ0gYeyO0E0kuP2FNi2b1PHhcUo8ndBNCR204O5nuPS8tLfookqHk5bbmRrKk4NNk++HbybPxiMtVnDl2mD/wSyPnBmonu2c665mqWW7BTeYUDjtCA9dNOmLXjJeNpGc0LAF5l2ouvIFtylmUL3fDd3FUp6ELA0dVQxMdrRWaAKji0haJ722fUnBz+RCnLYT1DiW3LNRrlpmkMmP9myn6+JVc8umlsgGkDB2R+gmEtz+QpuWTer48Dglnk7opoQOWnD3M1zqPfzBUzqc0nPUjsDmMGvOY5HL4JsW2uUHD2Z30quqZzvnuqtZarl9C3b7N6vuph3hVi1NQSbJJpITGrbAvAtVV77gNsUM0v0eLEca6/RxSrV5k+DgA2MMAgt4j/anuNVVvvegw9XSSFX/aM8mXR+4am7Z1BLZABLG7gjdRILbX2jTskkdHx6nxNMJ3ZTQQQvufoYre8gVD6d24t54j/RczH56EE9BV37wYM56D73KqJs6wnvcvjP9CE855vy2ieSEhi0w70LVlS+4TTGDdL9bUGoeZ+NeKziUgsDc3iMdSYii4ao05gT1VMtHqvpHe7bTdfGquWVTS2QDSBi7I3QTCW5/oU3LJnV8eJwSTyd0U0IHLbj7GaFscl86nNqJe+o9VHpAVhemR12rhXb5oYM5O7zQS6vfSkd4j2mfe6TZwPGyieSEhi0w70LVlS+4TTGDdL/XX7XSt0hKgaUdNJIL0wDiLgw/WnBIAkUIDon30HZCBRfimjBivYSr0l7ee/3GtUfy1UqD1LGVuu6/am7Z1BLZABLG7gjdRILbXyNkQWC2pOWcquOnLx8sjahVjK3i4YIBsF82qePD45R4OqGbEjpowd3PCNnZU89i9aNMQ+Fw0vL63I3eQ2axe/o2b87V5dpFq7x0Osb6uRTBFk2Nde1qllrWcm28ubXC/fY3lRvbZNlEckLDFph3oerKF9ymmEHp5pUfdf/qnrW9rCSpfNzRusGNOiC4XR9+7PMedXnFnesPV+WhqVCYRKGK8CZI5yqtX6qWHWRUtuuDV80qm1oiG0DC2B2hm0hw+6urVoIUQ58GkPjjQXUToTVJ77Gdxfk6faquqi7Rd6PmyuImyCZ1fHicEk8ndFNCBy24+xkrm4CAOoT84dQ+m6P3iAl9RffklpJ40Lpy+bH/YNbKbmVU3dnR2ziZbs1sy3YL1+uD/LgjPJZX1E1Nkk0kJzRsgXkXqq58wW2KvasKSp1YtDXZ1BLZABLG7gjdRILbX06t93Y1q7E3VdtvrBzUur1Ho62MsyCb1PHhcUo8ndBNCR204O7nslXtrtq+N/a3Uy2vsTvwVLKJ5ISGLTDvQtWVL7hNsXeFYDUiuK1SNrVENoCEsTtCN5Hg9ldLnXdg6wQppD1G8l5tIH1TuP4rBfq3BGq0weSd1twlyScqTeOZd2nt2hDcsn+wIVNZ5NoMdTJ/tmHg5aVqmh8anXeTm0bqS9JXQJAXoa5jH4Yfkk3q+PA4JZ5O6KaEDlpw93PJSm3uBMuL9wA4mnkXqq58wW2KPav+4sSY4LZK2dQS2QASxu4I3USC21+pMm/Fhgy7yoPTzCd5HC5J3UidcLvkSp61z0+ScneJKu3o4N8m0tG6NkuV0zbNe7SrybMDL++p1i2Xq0RJI50XrapmETtc3vr0qVc2qePD45R4OqGbEjpowd3PhcvmWxk0wY3SVbgm2URyQsMWmHeh6soX3KZAFyCbWiIbQMLYHaGbSHD7K9VQ7xETd3kcsilLx2MFUTf5rtX3RXdR2nhHzbXtTCwz8rRyt82S90jUd3kiV616KfQpd1X6Y/tFs0uSyxtzoteWZZM6PjxOiacTuimhgxbc/aDNySaSExq2wLwLVVe+4DYFugDZ1BLZABLG7gjdRILbX6kGeg97hz4hptE93iPk6JGQWOe8R9lFRMK1Ze/RrVy6r6pkwDgHDslXS7yESJ9NiS+a1cF7oC3KJpITGrbAvAtVV77gNgW6ANnUEtkAEsbuCN1EgttfLYX0NzUDIcP2uX42F+/3HuklTZs579G4grokf23Be+Qrd9psSoaMc+CQQrVoNtxV6SWN8B7uftDmZBPJCQ1bYN6FqitfcJtiG+ocbKtT+WsJJ5BNLZENIGHsjtBNJLj91ZLt9DrrTb1BmutnPUOnsEnK08w77eJgOwf/NlGrvApQhzsKbaZRd9w4J/+5pPLN4j3WqrbBPaC4pEZdtX3ZRHJCwxaYd6HqyhfcpphT9VEX0XNrBp3Se3RPxCGadtVMsqklsgEkjN0RuokEt7+8bLPXxAzKJVQhatV0EnSVlmhh0mzz94Wy6bioaTzEnOy1Np7OXzvIVu62mUbdg+McOKS0qYpOwCy8aHiPk8jmbMwxhvcYIJtITmjYAvMuVF35gtsUc0rjSek9rWOUnoJLa9rI573fkbKpJbIBJIzdEbqJBLe/tqrTJ3iVTzhPDOyRTer48Dglnk7opoQOWnD3s6DwHsvIJpITGrbAvAtVV77gNsWcSr1H+2P69L2uaCFChQYfkdIwmHqP8FixktD4gV8A3x1A6Mv/8nvrtMZGEkZltN9pi83ab+uvg3bufpeTTS2RDSBh7I7QTSS4/bVVnT7BCz2eIOKNkk3q+PA4JZ5O6KaEDlpw97OUuodferLqud49fW2RxQ/XkunvVvbeI3dVz3Ebnhr6B2uGDP5UsonkhIYtMO9C1ZUvuE0xpzRo2OceGkBCLm5xpjoCmw/KqzgQHiTPth/nvIfEE2s/edYS/eqxfslYx9CYn+wAbIT6OLTWbdnfVPkpC2vhqWx3Un8x2dQS2QASxu4I3USC219bVRKITiCLvTE8rkY2qePD45R4OqGbEjpowd3PgnInnJ2s9QGWPX3tHA3Hc1qerRwPcruqe/omZ6obTDW8MX0NGbw2u7xsIjmhYZXcd999tkCXxG2KOVVHBkN3upTHgCOPQ0CoPo6Y5j2kvFZjLWKbUh5q+i8EZweQ9mWthb5caEoajD9aU+lTpdGmY1tMNrVENoCEsTtCN5Hg9hfatGxS8R6H5Q6/cHplzWv2jT2RGtDiUR2PxtLp23Pcikb1NWTwnacWkk0kJzRsgXkXqq58wW2KOaWRIViONCzU74c1NKm/Uce6NLYUsvkQNyJNkLF4lcSu6D36BtCNfu3w6+NbGhvTwJhcle9OL19GNrVENoCEsTtCN5Hg9hfatGxSx4fHKfF0QjcldNCCu58Fdch7ZE7fsh/IVI5HZuH07TtuRaP6GjL4+qmlZRPJCQ1bYN6FqitfcJtiTmlksA82m8c+ngSFwjrERaWxJec9OtGmCTKpH9DHoXJVITuAUvTz4ddFvxg83VMd7+G7W1I2tUQ2gISxO0I3keD2F9q0bFLHh8cp8XRCNyV00IK7nwXV6z3yp2/BD+Qrx+OzdPr2HLeiUX0NGbw2u7xsIjmhYQvMu1B15QtuU8wpjQz1V63CBg+bvfMGhEhDQaTO4JMWQthJI1IryFiQbIKMtZDErlA5E4VMpejnQlM6JBeZS6PNdrekbGqJbAAJY3eEbiLB7a/Z5ALIRergPbp8cogmXJLIJnV8eJwSTyd0U0IHLbj7WVStw6+Uvqenr56CrfJq7vOV40SWTt+e41Y0qq8hg9dml5dNJCc0bIF5F6qufMFtijmVxg35UdNx3fuWmisxZNn2b4W7WPPO9YercBEiTxOyNG5UuF+B3+c9igPIRT/5UaNWfDb+WJFEQlF2tGl5RT2GxWRTS2QDSBi7I3QTCW5/tdSKBnXYGSgNXzFCdpUkVP6ps2jCeA5eEoO5Ky+ryRs7Tw2RTer48Dglnk7opoQOWnD3s6zSw08f12dk/vQN52jyu6fq0y5bOc79kNO3or2M7Kphf7BmyOD1qeVlE8kJDVtg3oWqK19wm+JcqqJNfQYfebQgm1oiG0DC2B2hm0hw+6ulJKXRwDXOfvTrYOJ+Yk0Yz8FLxnuPI2WTOj48TomnE7opoYMW3P3sV23HsiHZRHJCwxaYd6HqyhfcpjiP0vNpbcftBmVTS2QDSBi7I3QTCW5/tZS+nRofhwetvyWgaZLh3p+tY51eHgjvBeuzNdpFth17pzjgMjHXZrt83B9BGjOe5lr3l4669VPvcfDuAuF96vqS5CPl1g2WZZM6PjxOiacTuimhgxbc/exXulzcit+CbCI5oWELzLtQdeULblOcTck51zrD0HjZ1BLZABLG7gjdRILbXy1p4NL8Jz62aFbHMc2RzIQU3mdJ8qjm26HOnJTaSdL3h28mwTPbpj5lI6wu149rtNmQ5WvXR4wnLTdv0CmP9ePgS61VFdpDipfIXXTr6w2WZZM6PjxOiacTuimhgxbc/exXcUG48tXLJpITGrbAvAtVV77gNgW6ANnUEtkAEsbuCN1EgttfLSXeQ5N4y4nrwkohV24+T2iybZdhm3/Qy6v6LqUutRMeZHKwbJv6VPpj0mxjM7LXjhmPlXfu0dePH2L0tVbwHlozqHFNSWFWNqnjw+OUeDqhmxI6aMHdD9qcbCI5oWELzLtQdeULblOgC5BNLZENIGHsjtBNJLj91ZLajJo0WY9moPEkeklMspO83D58SHAV+tpJv5WknwMk/aY0mf0h73HUeFJv0LlHX/+OFRZbU8thNB5Ga7a/joX3QFuQTSQnNGyBeReqrnzBbQp0AbKpJbIBJIzdEbqJBLe/WmrbjHxhTKOTH6vUuScvV7Vz/WI7+mNtBmKFfJuqYd5j4njS8vSSbP1Dn3uEkdQ9Zp6yQfK5B9qMbCI5oWELzLtQdeULblMspdI3M+tTJPMgrebOvH6NqryEjh9A/6txSDa1RDaAhLE7QjeR4PZXS0O8h0a/7v9MSB9n23EpdaEdScEtZQ/hoknfC21WOuQ9jhlPqzw0nimP9WOIK9+dPIpU46wvabyH1T+397jvvvus7SVx93Mi2USOPo1GKy4IV16WLRFZrNUaCkutU6eodOG6pxaTTSQnNGyBeReqrnzBbYo+6dlQkexT27lCb9zXazsnWXN4dI+TtOao+DCwcnM7SmH8E0LT0Zd0X5ZW5UOyqSWyASSM3RG6iQS3v1rK5ujdQi0x6sjgAkWd3QXqcBQv1Nby7SShzI0k26YotNPnPUrXDhlPeq37S0fd+qGmhbji3Vnv5nyu1ZfYC1gx/I802KQu4T26TOimhA5acPdzCukLrb7QPTW70gUxRNXYqrViX79zG+Cg3CY8iWwiOaFhC8y7UHXlC25T9ElPuDtfbw4tUXVafP12tXl7437BezTqDzij4sPAynY7h8LphNA04yVj43CQTS2RDSBh7I7QTSS4/TWbJgSK/alKKesonX9naqRsUseHxynxdEI3JXTQgrufU+jg+T2jJp1503WOTWgTyQkNW2DehaorX3Cbok8Wf8JfEU0PgzvXP9H9IN5oFzZ/gbSOLTHOdB/Is/FtMPdL4kMdpYlRpcrJe2lNZVHBe9i7J4JEWotLNVVJEoRd1MoOoDvU0ELyh1+lvNNL9tUYLJtaIhtAwtgdoZtIcPtrNhVCEGqUxtiZskSb1PHhcUo8ndBNCR204O7nWIVzq/XHaNyRqcvUCCd6t6TbTvpjUiLYO5elozQ98/pP+rgUstWyg4yKjRz8AzTpVTPJJpITGrbAvAtVV77gNkWf6ljRfC4fSiSSNF8C1joawVrHhu3oEMpycab7IG3KYku4RIJGqf1uZS0P8a31dYJ4O3pJvMfYe2VC9I7aB17S4OEB9AzVXq5QXtVp9xKHkYxnuGxqiWwACbYrxuP21zyyODB6d+9OTaopJAF8qmxS8R4me33rVzY54dxJXx97yVGXnluuHfuxeko/rtJLfK7Q4z16jk+96iO3KhvTU61bLle5W4in9cGr5pNNJCc0bIF5F6qufMFtij7FXR+iSrXrq21bhZEmnoSN3HwjK4aRNGKkH53HCoUH9Vsk+TiQ7zetHFuT8jhsvVyHFKmjWfPYqrW7Tm+k01HPaPMh18qlZvuSOOx0/INlU0tkA0gYuyN0Ewluf6FNyyZ1fHicEk8ndFNCBy24+zlWahLimZc9MtNDKz3q0vqunfS4TS4p+JnCmV3LnfSlE/FwIpL8aM+WTvHuVfPJJpITGrbAvAtVV77gNkWfYqzQ3Wpftar2bNzyjanQS+Jebifcw72HNdVOzUN3kU5ESirbGy4JTWDRIel7HFoS1DSefftjSMBMyjNDbb8UoYLUbPeSfREGy6aWyAaQMHZH6CYS3P5Cm5ZN6vjwOCWeTuimhA5acPdzrNqeIX9kJodW8YxfwHt0j0/fe9DhaskA4o/2bNL1gavmk00kJzRsgXkXqq58wW2KPiWxotnszY+NB8js8XbC3ezxWKHwwJoqxId8vz3BJJUOqeM9VHph1aBzBb0B0w3gE9mhtl+KUC4ttHvpvhqh8kDZ1BLZABLG7gjdRILbX2jTskkdHx6nxNMJ3ZTQQQvufo5Vznv4Iyc9tNKjrv6xqj+39+g56dPh9VTLDDL50Z3W/hTvXjWfbCI5oWELzLtQdeULblP0qRN/BL/ltU73EwMt1/q5OJN5kDZl3VWXNKHG2un0m1T28TBVekldKI13o2Vzd+6qtKNceeM9ukOth1R7j3YvoYXWqxEqD5RNLZENIGHsjtBNJLj9NZvSSOieOpmy0djVuSzZpI4Pj1Pi6YRuSuigBXc/xyrnGfyRmR5a6VGXrp5p3qN7lNarMH/Sp7289/qNa48cTgi626zUdf9V88kmkhMatsC8C1VXvuA2RZ90Y6bxp96YrbxZg4NR79xQP/nlTuUkOz6on61If0m8xYSK1u90z1ZOyyvqyiK7hUgSspR2FG1KDnbUlOeGmr6Mifdo9RKa8q/GYNnUEtkAEsbuCN1Egttfs+mY9Gau1Chpp8niXJ0jNddQZ5JN6vjwOCWeTuimhA5acPdzrNJsXtU9MtuHVv6Md+2EH/u8R11ekR6l8czLHp/pVVq/VC07yKhs1wevmkk2kZzQsAXmXai68gW3KdAFyKaWyAaQMHZH6CYS3P6aTcck5XMl9CcwBifoYoxsUseHxynxdEI3JXTQgrufPapyCGtZTxNkE8kJDVtg3oWqK19wmwJdgGxqiWwACWN3hG4iwe2vYxXfWh34l4hEzVu9/h3hCn2vuXu5/7Q5aTY7hviOc3i2728zDO8uO9T04+X4PrXK3Wksn082qePD45R4OqGbEjpowd3PHhUW0ELr4wSyieSEhi0w70LVlS+4TYEuQDa1RDaAhLE7QjeR4PbXUdK0u/RV85Cat76WIpIsv/sVdPdhQvZyS/H1cahv7RTG0PYeWqhfxNLKzXdrx3WXG2r2qeyd6oswn2xSx4fHKfF0QjcldNCCu5+9yVbkMovjNLKJ5ISGLTDvQtWVL7hNgS5ANrVENoCEsTtCN5Hg9tdRCvm9fXqQZtgx75fykPo3nzAkSrL/dnaevTxxCPW1TV99Y0gHkFRubMao7nJDtcbrH62pRM2dtsuPl03q+PA4JZ5O6KaEDlpw94M2J5tITmjYAvMuVF35gtsU6AJkU0tkA0gYuyN0Ewlufx2lNNVOkvL6zdyGJju3RDyS8R75y3u9R3cMTfkh7zGuu9xQG7ORtF9fFcF7JOigBXc/aHOyieSEhi0w70LVlS+4TYEuQDa1RDaAhLE7QjeR4PbXUUpT7Y736L79L0qfaj4N6E/oVYt97jGuu/ZQndloOi3dqVabTzap48PjlHg6oZsSOmjB3Q/anGwiOaFhC8y7UHXlC25ToAuQTS2RDSBh7I7QTSS4/XWUNEHv/l+LkO7HxD1Vk5FbEm8ZeSs7z15eNAOFMUQbcMh7jOvODTXtveSg2nc6r2xSx4fHKfF0QjcldNCCu59VK3GWK5VzxieRTSQnNGyBeReqrnzBbQp0AbKpJbIBJIzdEbqJBLe/jpWl+1X+PewvEWl2VJH/Awaa7ncvL5uB/BhionjQe4ztzg01/liRZH2lO51VNqnjw+OUeDqhmxI6aMHdzwzSmUuYzS3EJeXKl9A0F4H3AOhl3oWqK19wmwJdgGxqiWwACWN3hG4iwe0vtGnZpI4Pj1Pi6YRuSuigBXc/M6j8UdSxwnvkZBPJCQ1bYN6FqitfcJsCXYBsaolsAAljd4RuIsHtL7Rp2aSOD49T4umEbkrooAV3PzMo9R7uG3LJR1TRQoQKDVV5+plXms2n3iP5pMxKQuPn+Tsysdnhf2RnPtlEckLDFph3oerKF9ymQBcgm1oiG0DC2B2hm0hw+wttWjap48PjlHg6oZsSOmjB3c8Man3uofl6yMUTR9F8366yEJ3v2LUe57yH5PTdz1Us0a8e6//10TE05ic7ABuhPg6tdVv2N1V+yhxReCrbndSfWzaRnNCwBeZdqLryBbcp0AXIppbIBpAwdkfoJhLc/kKblk3q+PA4JZ5O6KaEDlpw9zODLJuv0aRcytNPLYJPqD6OmOY9pLxWYy1im1Ieavr/V5QdQNpX+v+KnMFIGow/WlPpU6XRpmObWzaRnNCwBeZdqLryBbcp0AXIppbIBpAwdkfoJhLc/kKblk3q+PA4JZ5O6KaEDlpw9zODNJsPlkM/f9D82z6LSGhSf6NO9Ad4j/Y3tQZ5j74BHPIe6Y1USv1G6jGSq/Ld6eWzyiaSExq2wLwLVVe+4DYFugDZ1BLZABLG7gjdRILbX2jTskkdHx6nxNMJ3ZTQQQvufmZQ4j1KPiQqFNaWI+qQ90ibGv65R3YAA71Hy2zUP1pT6VMd7+G7W0A2kZzQsAXmXai68gW3KdAFyKaWyAaQMHZH6CYS3P4aqjTb2aHWevs2qePD45R4OqGbEjpowd3PDEq9R/0BRTVzwRvELF+lCXqkzuCTFsLEF72H5fqDvEd2AEXvkbqaWM0MVduWlEab7W4B2URyQsMWmHeh6sqHy8YmGwDGh1DdRILLHIZqbcm3S8AW1sneRB4rm9Tx4XFKPJ3QTQkdtODuZwa1vYel45qCW2quhLS+qmz5fSvXjzWzfzLGFl9F86dbDnqP4gDy3sPMQ3w2/ljRXvfZ0ablFfUY5pZNJCc0bIF5F+qVK1d08cMFY5MNAONDqG4iwWUOQxXzLld+Lp3We6xWNqnjw+OUeDqhmxI6aMHdz4lV5fq1S1mtv1y5bCI5oWELzLtQH330UV38cKk8+OCDNtkAMD6E6j4SXOaQV/KGqSVj0Xukb9SmBiCU+z9UoK3pJUbz9mt4kzfgvhiSvMMbG2lVTt53rpCScIn9cYXW108qrJHCCJuWA1bZjSHefrej4Xc3/iU6KJtUvMcUtZYvXnaibCLxHrAFWKgAAJMZG0JDdlDhMoeMJL22rDrJx4Z5j/qLJKE8Tc17GqzS9CTbTtpvvq7SrexyRbMKdTvZW8iOsGpZS9L76ozhWst7NB2NurvsAOLAuo3IJYdkk4r3mCibTqWeJzRGNpGkdLAFWKgAAJMZG0JDdlDhMod+hTfvQ0o20HtouV3YZOH2NXhRbCc8iPUbJVm7ZobVtd3KLkfXHLLbWnoL2RFWLXee7Y7hTv19HNdRqDn07sa+RPpjr2xS8R7oXLKJJKWDLcBCBQCYzNgQGrKDCpc5ZBXS4shR3sN/iz7Js5te9C3/UEHrp+QrH/IemVvIjzAUGtZaZgwF7zHu7sa/RAdlk4r3QOeSTSQpHWwBFioAwGTGhtCQHVS4zKGrNBUO+fEyn3voj3V3sYJPxNtqKvd6j/wt5Eb4iapm3UitzBjisAd+7qE/urub+hL1yCYV74HOJZtIUjrYAixUAIDJjA2hITuocJlDV03mbfl9znvoe/mh0BLoUmKd1k8Mg/Ri2bbLvDufYIiylRtT0bkqfwtF79FgvXTHEG/fPTXq7ka+RFqtXzapeI+82q94ozid3QdptVGTMXLm5tfxA+h/NQqyiSSlgy3AQgUAmMzYEBqygwqXOWRkOUxF89cL0mwkPK5I/5xAKbGWHzVfN+pCra+45DC2X5HYBiVWjs1KibcEuVvIj1AKzcC0zIwbg/u/5umAh99dfgDlRgbIJvWSvUfzUiavSzPB9YRl1X7FoxpvWi/rpiStOSqbH1g5XRkVhfGP6lp19CXdl6VVuSCbSFI62AIsVACAyYwNoSE7qHCZw85VGYD6/2Pk8891yyb18r3Hna+LObPPj0SVV/v67SpvnuI9GvUn2ct5j3rNFXUO79EI7wEXCgsVAGAyY0NoyA4qXOawa6Wp14TMbQWySb1873HzejU9qU28c/0T6QdVrc8T2oV6bcDy6Zhbdx/Is/FDqDu3bqRrItRRmry8VDn5JKupLCp4j/ApWECckq3FmqpEbySYKLdSswPoDjW00P7jMp1esq/GIdlEktLBFmChAgBMZmwIDdlBhcsc9q4kRTzwHvoqZZO6A+/xWPhYKsyQpdGPNF+SSxP6lqEM5ZpGp+XdJDs+SJsKhXaJLJRS+93KWh6sQjPs9Hac94i9VyZE76htMJIGDw+gZ6j2coXyqk67lziMZDwHZRNJSgdbgIUKADCZsSE0ZAcVLnNAm5ZN6h68h9rE6mtXVWZc5dCN9wi5cvONrJg6pyl79v8zFB7UvxygnZrXyvebVo6tSXkctl5uHqBGxxbqx3GGau2u0xvpdNQzWm/P6i5CudRsXxKHnY7/kGwiSelgC7BQAQAmMzaEhuygwmUOaNOySd2F99BE2b5qVaXLMbH2/1MnZuRTvYc11U7NQ3eRxnt0K2tHKd57uM890sa7H1nEqwreozuAzFDxHgCzBjEAgL0xNoSG7KDCZQ5o07JJ3YX3SBP05sfO5w+imDpP9R7dTxJSe5Pvt1DZq+A9VHphcE1tV9DrPdwA9PdG+6HiPQBmDWIAAHtjbAgN2UGFyxzQpmWTuhPvoTmxkE+si//JIdTvpOytJDs+SJuy7qpLGjth7XT6TSrb/yKqE/2W0kvqQmnc/ENoRB83d+euSjvKlTfeoztU7z3avYQWWq9GqNwvm0hSOtgCLFQAgMmMDaEhO6hwmcPGlCaQmuBFqgQs5FcJafqk2aPRzv22K5vUvXgPm+Aw/S47b60Gq6D1k1/uVE6y02w7PK5o/f0aXXkVzZ+MKVVOyyvqyiK/RsNTaWF0LPGO2r6r2FFTnhtq+jIm3qPVS2jKvxqHZBNJSgdbgIUKADCZsSE0ZAcVLnPYmLreI6Zq1bMhv1JfkdbMpqkXYT9sUi/Ze6B1yyaSlA62AAsVAGAyY0NoyA4qXOawMQ33Hqnf6NTs+0L+pmSTivdA55JNJCkdbAEWKgDAZMaG0JAdVLjMYWMa8bmHfo2lqplxGuFLJfYd+y3LJhXvgc4lm0hSOtgCLFQAgMmMDaEhO6hwmcPG1PUeETEh5jdq6g9A8B5dphzAE7opoYMW3P2gzckmkpQOtgALFQBgMmNDaMgOKlzmsDEN/twj9Rt4jy5TDuAJ3ZTQQQvuftDmZBNJSgdbgIUKADCZsSE0ZAcVLnPYmMZ+50ofB6eR1mz91/MtyyYV74HOJZtIUjrYAixUAIDJjA2hITuocJnDxjT6/5qHjzvsqvbvuUov3KxsUrfrPeBisKkFWDEsVACAyYwNoSE7qHDJ68Y0xnu0Pu6wC2suwniIbFI35z2uXLmi44aLwaYWYMUstFCfeOKJe++9VzcCbBqZx6tXr9q8AkAb2SP2aBi6rQSXvKJNyyZ1c97j0Ucf1XHDZfDggw/a1AKsGFmr9mhW7rnnHt0IcAFcuXLF5hUA2sgGsUfD0D0luOQVbVo2qZvzHgAAp2ehIBaCMFwONq8A0Gbs7tANJbjkFW1aNql4DwCAgywUxEIQrnABGm1LNoucdAAFxu4O3VCC22to07JJxXsAABxkoSAWgnCFC9BoW7JZ5KQDKDB2d+iGEtxeQ5uWTSreAwDgIAsFsRCEK1yARtuSzSInHUCBsbtDN5Tg9hratGxS8R4AAAdZKIiFIFzhAjTalmwWOekACozdHbqhBLfX0KZlk4r3AAA4yEJBLAThCheg0bZks8hJB1Bg7O7QDSW4vYY2LZvUjXoPfin+ZcBvxIetIMvVHs2KbgTBBWi0Ldks4j0ACozdHbqh4FKxaR7MlNg6oZt++KX4FwO/ER82gaxVezQrugsEl8uibclmEe8BUGDs7uAPSV82Ns2DmRJbJ3TTjw4dLgObVIAVs9BC1S0guFwWbUs2i0QzgAJjdwd/SPqCmfBHpafEVunJHs2Ejl5wBwDakGwKOa1hCyy0UHULCG53oG3JZpFoBlCA3QHHMGX1zL7mQpCvcAcA2pBsColHsAUWWqi6BQS3O9C2ZLNINAMowO6AY5iyemZfcyHIV7gDAG1INoXEI9gCCy1U3QKC2x1oW7JZJJoBFGB3wDFMWT2zr7kQ5CvcAYA2JJtC4hFsgYUWqm4Bwe0OtC3ZLBLNAAqwO+AYpqye2ddcCPIV7gBAG5JNIfEItsBCC1W3gOB2B9qWbBaJZgAF2B1wDFNWz+xrLgT5CncAoA3JppB4BFtgoYWqW0BwuwNtSzaLRDOAAuwOOIYpq2f2NReCfIU7ANCGZFNIPIItsNBC1S0guN2BtiWbRaIZQAF2BxzDlNUz+5oLQb7CHQBoQ7IpJB7BFlhooeoWENzuQNuSzSLRDKAAuwOOYcrqmX3NhSBf4Q4AtCHZFBKPYAsstFB1Cwhud6BtyWaRaAZQgN0BxzBl9cy+5kKQr3AHANqQbAqJR7AFFlqougUEtzvQtmSzSDQDKMDugGOYsnpmX3MhyFe4AwBtSDaFxCPYAgstVN0Cgtsd8+sjt6S7Gx/plJd1/7WvV0O8+dgb3/nYje/devidvkKf3vnIJ+7IxSOvGqix97LoYIJsFolmAAXYHXAMU1bP7GsuBPkKdwCgDcmmkHgEW2ChhapbQHC7Y4LMKgS6ebk+OzJfr5L1h2+GFsWBuAr9Gpvuv/f67dCPcvvaI75Cokn3IlfgPQDOBrsDjmHK6pl9zYUgX+EOALQh2RQSj2ALLLRQdQsIbneMlToES8cnfEwxu8ak+80HLFpSjf/rn3hvq85RwnsAnBt2BxzDlNUz+5oLQb7CHQBoQ7IpJB7BFlhooeoWENzuGCf90MB9NBEKb1wLT925fn/6PaXwWGk+PWg+eahz9Gy1yhhEOg4hNnLn1o003e+5Si+REXaNgV6l95X6h4P3opowmKmyWSSaARRgd8AxTFk9s6+5EOQr3AGANiSbQuIRbIGFFqpuAcHtjlHSzw3895Qs865z65ivS7km+mk2n2b5H7lVNdVTrVuuPabPmiUYcFWomf+SVTqqrPfIDjK9duxgpspmkWgGUIDdAccwZfXMvuZCkK9wBwDakGwKiUewBRZaqLoFBLc7Rin//x/Ue8QPQ2K+HivYN7WCOck9G+WqNT7BXZU+27EKpavSwdv/LakI3R30HtpgUDNILZk0mMmyWSSaARRgd8AxTFk9s6+5EOQr3AGwIo090mY6AufXfG8NOtkUEo9gCyy0UHULCG53jNJY75Gk+EKVr2dbOFytJ49P4kb/Vd2uGxcxwHt0B2ntTBrMZNksEs0ACrA74BimrJ7Z11wI8hXuABguPYGU9NibrnaO3pxww3L37gG8Fg0b/wTZFBKPYAsstFB1Cwhud4yTsxnZwjoXT0NNk+WnmXpQT7Xihwbpsx2rULyqM/jh3iM/SG1n2mCmymaRaAZQgN0BxzBl9cy+5kKQr3AHwEDpW2V23lTH2xyJdSlHXyx3P5EWG79NIfEItsBCC1W3gOB2xzjZJo0xTX689fBB72FXhXw9rfze6zeuPZKv1v+fJdJnQ3f2bP9Vtc+JfsB7j26D/fdy3GCmyWaRaAZQgN0BxzBl9cy+5kKQr3AHwCBl3yMU6Zlk1GdYKLx97bFwRFVU51yorwamQpqyM6xGSux07JRrL9p7evLVp6kOr/ntNPWh2HQXyNUstFy6hez9RumrJLhfERPLYztTZVNIPIItsNBC1S0guN0xQWmIiPHBAoIoRpgkWN24KYX13rcEXdC4UaiWRIBM1h4buXP94coYZOJG5ipR03sghr5sgwfvxbU5djDjZbNINAMoMHl3PPHEE/fee6/uL7gkZFqvXr1q03yIKatH+rBHM6HjFtwBMETuPTaTJuLdN8MsQQ9HmpZrnXj4VUd+8mw8yfzpWJeXHEKsb+di9xDVXpLLXc1Sy3YLbjChsHu/2l36rJ3fSVOhi/Aytgc5UjaFnNawBRZaqLoFBLc7zqMqpCRxAA2WzSLRDKDA5N1xzz336OaCy+PKlSs2zYeYsnqkA3s0EzpowR0AQ9R8TJ+Whww78yXgNKG3dxbD2awZeV1eyWXwTQvt8rTB9KlYXx1F2rKoerbgPWLNUsvtW7Dbr94jzN1v8qM9mx2klIfevYUbI5tCTmvYAgstVN0Cgtsd51GIFU0cQINls0g0AygweXfozoJLxab5EIfr3XfffdbkAjzwwAPShf0wn/fwhTH5bifujfdIv+GQ/fQgpumzeA+9yqibOsJ73L5TuN/kR3s2aUqvTcF7wE5YaKHqFhDc7ji96t1dhxc0RjaLRDOAApN3h+4swW06tGnZpM7oPboMb30gOmLB3cwgFT9YyCXfZe+hslS+cikLeo/QSycnOMJ7TPvcw66N1Y6TTSGnNaySRd9D6eJ2B9qWbBaJZgAFJu8O3VmC23Ro07JJ3ZH3sGS6zqGrHyWxDgl66f971Il79B6ShVtqnqTp4dn6v0Ak2XyrPO0o1LGOYv2i92iwrrPeo/SfNLTx5tYK99vfVNa2TZVNIac1bIGFFqpuAcHtDrQt2SwSzQAKTN4durMEt+nQpmWTOnhVTFk9w1sfiI5YcDczXM03pqIJ0cTaqBNxzcI73iMm9BUxF48tSEniPVrl8qNl81Vyn/nNLdn8vurO3EvjZLo1sy3bLVxXx9W4oOz99jeVllfUTU2STSGnNWyBhRaqbgHB7Q60LdksEs0ACkzeHbqzBLfp0KZlkzp4VUxZPcNbH4iOWHA3c6mq/IZ+ChG/NKWuZoja9mk9sinktIYtsNBC1S0guN0xm+KbGq78UnWm+7VZJJoBFJi8O3RnCW7TjVD9nuklRMKjQ5x9j0Zywio57LzvfCrZpA5eFVNWz/DWB6IjFtzNXKZa3wHrfD/qoPAeAEez0ELVLSC43TGbzus9JsSr4zTv/0kbLptFohlAgcm7Q3eW4DZdV61vp9dv11oUij8e1Mmj1ig1IW7aOKurqkvsuz/nywxtUgeviimrZ3jrA9ERC+5mLlat70eN/KYT3gPgaBZaqLoFBLc7ZtPOvMe5ZLNINAMoMHl36M4S3KZzar6OLj9qymT/o3VkCrSVqLXx6GqTOnhVTFk9w1sfiI5YcDeDNiSbQk5r2AILLVTdAoLbHRNVf7VAML8RvUd6AKeHVii/fe2xUFLRGBW9xOi85ZG8IRIvsffSBOnIeqmRknDJjWtJWtAdcHk8TeOBqrw7hni/3b76b+c42SwSzQAKTN4durMEt+la0lCQGIz684HOru8GjVasuHXDRS2p0A1T3fCi/TaN15ZgTIjLVBa5Ni3EdaLrwMtL1cZG+/QVEORFqOs0v0C1Vzapg1fFlNUzvPWB6IgFdzNoQ7Ip5LSGLbDQQtUtILjdMUUS+i3JTqyFHVT10aJHVMd72GGj5Wmm3m1Q+0paC2d8uDz2VfmEpMF4oR1O9cGWHXBpPFXjWlh33T8G11f/7Rwtm0WiGUCBybtDd5bgNl2q5ptIsTCEgioPTgJFPmj4WNGJWt244S5RpR195FbVdV+I07DcbrNUOW2zCekDxjlqSN1yuUqUNNJ50apq+uLr5a1Pn3plkzp4VUxZPcNbH4iOWHA3gzYkm0JOa9gCCy1U3QKC2x1HqjkAmoMqOYRKh5NdGMrjya1txna6P4ZDKB6KsalK3dPRVajVDLhvPO0K5TFUha6vUF68naNls0g0AygweXfozhLcpks11Htkg4aLFd3ku1YTprKhrDeqlEJcZuRp5W6bsWTIOAcOKVQrhsf0x/aLZpcklzfmRK8tyyZ18KqYsnqGtz4QHbHgbmYetVfGAcVZGXXV2eXW1gCZtZUbrO40s9zHyqaQ0xq2wEILVbeA4HbHNIWzJNI+e9IANcB7+BMxOV1EFg0S9KlmANm30DoHdmbAhfFYudGMMKUaQ7zfdl/9t3O8bBaJZgAFJu8O3VmC23Sp/AYXxT2ehJR80HBxqZPTZ8JUJ5SJMmMYEOLSq7qVS/dVlQwY58Ah+WpDoj3e44DK1rCo9so4oGYdjLnq3MquyD5VL2P1GtqqneM2bQo5rWELLLRQdQsIbndMULqpwz4NB0A2QKVRsR24woWhvH38NO10+upKn62udeG37AeaARfGEyrX7XQubxTH6ZKD3ts5XjaLRDOAApN3h+4swW26lsKObvZ7IaTkg0av98iHqZz36EaVISEu1slX7kaqWDJknAOHFKqNi/Z4jwNyh98QtVfGATXrYMxViNMaNsVCC1W3gOB2xwQ1J4QFvfbZowFKP44IhRYV24ErnEZJeekbwLmjVwbQPYqa461zVX7AhfFo5UjVeP/x757tv52jZbNINAMoMHl36M4S3KZrKY0h8mO6/dOQkg0ancI0auXD1MF23nv9xrVH+kJcq7wJcX0dhTabEDd2nAeHNCbaayHeoyB7EWvktQuv15BftJL8IfC6XNStHNdBz1X1Ugu0ZyU8NfQ3HgwZfJQul4qwhty1cdhSM9uIu7xUrefWDsmmkNMatsBCC1W3gOB2xxQl4e7GTdmtYT9md/qd6w9XJ0TY2ha47FxpvIf82AQBITmKVElAaB1gSjyoYiN1+G2eyg64NJ6q3CJMc+J2xxDv1/Ul6r+d42SzSDQDKDB5d+jOEtym8+rme1beCimZoNETK6QwG6a6l6iaxjVq9YS4mCuGQrk2W7nbZgxx8tTBcQ4cUtpURSc8Fl40vEdZ9kLXL6W9vsnL3bV69QlazW5anq0c14FdFVrWClY5lHcvtOGN6WvI4NNmdWPEX26QXhuHnW0ke3mpWmkMh2RTyGkNW2ChhapbQHC7AzlVfkNDTfoOX6fauWSzSDQDKDB5d+jOEtym26rS/Oo0qtK/EbnZaWSTOnhVTFk9w1sfiI5YcDeTkcuJNQXPzXrzXlp7ZWTPOffGW+M96quat+sSR1gp1tcfR/U1ZPBa4noRuWu7FbI3lTwb5aoVb+2QbAo5rWELLLRQdQsIbnegllpveYx+m+MEslkkmgEUmLw7dGcJbtNtVaf3HqHH4bnZaWSTOnhVTFk9w1sfiI5YcDeT0SHvETLpSEipy34gUzkm3AXv4e2Ey9dH9TVk8J12TGXv0W2kbIEiuWru1g7JppDTGrbAQgtVt4Dgdgfy0ghmNLFuJbJZJJoBFJi8O3RnCW7TbVWn9R6ap63tzRqRTergVTFl9QxvfSA6YsHdTEa93qOT64cjreAH8pUPeQ+fkSdJf6VRfQ0ZvDbrehEVvMeBm6ov76nG5x6wBxZaqLoFBLc70LZks0g0AygweXfozhLcpkOblk3q4FUxZfUMb30gOmLB3UxWrby8lL6bRQnV1A+0ytufYKSVY8Jd8h5a3v8fMwb2NWTw2mxaU383wkHvUepo8u9GOCSbQk5r2AILLVTdAoLbHWhbslkkmgEUmLw7dGcJbtOhTcsmdfCqmLJ6hrc+EB2x4G4mL82kBUmmXQpuGXOF+y0Eye+eqnP6bOWD3iMdQEU7O7erhv3GgyGD16dEYWCB0KO7thl2oRF3ealaz60dkk0hpzVsgYUWqm4Bwe0OtC3ZLBLNAApM3h26swS36dCmZZM6eFVMWT3DWx+IjlhwN7M9tR3LulT5inF2YpRsCjmtYQsstFB1Cwhud6BtyWaRaAZQYPLu0J0luE2HstJvqVRZZZVeLpjCHSmb1MGrYsrqGd76QHTEgruZ7WnN3iOMrfpsxJXPJJtCTmvYAgstVN0CgtsdaFuyWSSaARSYvDt0Zwlu051eltYHlkuNjlL1FZXKb4Sv3qw1twyySR28KqasnuGtD0RHLLib2Z7W6j3qPcbnHgAVCy1U3QKC2x1oW7JZJJoBFJi8O3RnCW7TnViazZvlWPdHCpuQTergVTFl9QxvfSA6YsHdDNqQbAo5rWELLLRQdQsIbnegbclmkWgGUGDy7tCdJbhNd1K5/zEbpW8fG8n/uc2Wh8Lk/xInH54k/3XWCkPJjWuhXH+jT/O/cLMX1l4oW600zvPJJnXwqpiyeoa3PhAdseBuBm1INoWc1rAFFlqougUEtzvQtmSzSDQDKDB5d+jOEtymO6X0myD+z5dpQt/9VZ/95WoJuuXB2ISOgjcwU5H8Xp9Sg+qIPnKrGl5PtW55vJFzyCZ18KqYsnqGtz4QHbHgbgZtSDaFnNawBRZaqLoFBLc70LZks0g0AygweXfozhLcpjul1Hs0HyOowicMmT9xVipPrULaZqwg5cFymItIKqdq/m5EemFHrlpmPEnl08smdfCqmLJ6hrc+EB2x4G5mBi1qCsdO+ZGDWccKK8mmkNMatsBCC1W3gOB2B9qWbBaJZgAFJu8O3VmC23SnVNZ7+MI6xS+Vl7yHPkjJeg/77+NGZSqyozpcLY4nuer0skkdvCqmrJ7hrQ9ERyy4m5lBY9N9XR81/dOZXSh9wnsArIOFFqpuAcHtDrQt2SwSzQAKTN4durMEt+lOquynEC6JjxlXqbzXe/hUrd1jWqfnc4+eapnx1FedRTapg1fFlNUzvPWB6IgFdzMzaEy6r9PcLMdqYYWZTuocJbwHwDpYaKHqFhDc7kDbks0i0QygwOTdoTtLcJvupLJkrE6oqh8lMSv8P4r+cm0kLc8am5L3sAtDqpnWee/1G+lHLmm10nhiX+eQTergVTFl9QxvfSA6YsHdzHTpFAp3bt1IJ6ZeK4G2r9BLdDpjoUqv0gWRznRqBsJjxUqiJgxG1G0wdlcaTyjP/9aF/r7mkE0hpzVsgYUWqm4Bwe0OtC3ZLBLNAApM3h26swS36U6v9OtMlizFbK0iSeiz5ZaJXa8zriSzSvI3K9cWoiGxzK3ixk2pXF/bXKhJXaFaaZznk03q4FUxZfUMb30gOmLB3cxE6YJQF2ET2aTmRbMYaua/ZGUrrOw9ZB2Ump02mGyDsbvSeLRcV6eWWyO9fc0km0JOa9gCCy1U3QKC2x1oW7JZJJoBFJi8O3RnCW7TbU9pJjajKl8xf4a2tGxSB6+KKatneOsD0REL7mYmKnURndy99CW5zvfqFM3jC7l+uwVV8508LZk0mFSZ7wL2e496J4QLx/V1jGwKOa1hCyy0UHULCG53oG3JZpFoBlBg8u7QnSW4Tbc9LeQ9QrOzZ2hLyyZ18KqYsnqGtz4QHbHgbmai0tw6Sc1TdxGrxYzcP5sm/QO8R2JXBO89xg5GlGkwNjXSexzsaxbZFHJawxZYaKHqFhDc7kDbks0i0QygwOTdoTtLcJtue1rAe2i2Zhld59k1yyZ18KqYsnqGtz4QHbHgbmai0ty6YxWKb/+7b+ON8R5pct9cpe1MGky+wVhnpPfo72su2RRyWsMWWGih6haAi8HmFQDaTN4durMEl0KgTcsmdfCqmLJ6hrc+EB2x4G5mojQFH/tfLOqMP+bo3nt0G6yT+MYqWLOJ95g0mHyD0TP0t9n1Hr19zSWbQk5r2AILLdQrV67oLoDLwOYVANrcfffd903Cthbe47Jkk7pr7yGyjLxKuB+u8vg61T74ywHihYrm62l52mBjBjShr2j9LgLX5vDBZBuM3ZXaLHkP+fHgjR8tm0JOa9gCCy3URx99VHcBXAAPPvigzSsAtPnqV7/65CRsd+E9Lks2qXv3HujksinEe8AWYKECAJwezRMEl0KsS4t9Q6RS+j7ykZqxqeNkk4r3QCeWTSEpHWwBFioAwOnRPEFwKcRJpV8SaWh/V6WqsKD3SP9D77HCexyDjlhwN4M2JJtCUjrYAixUAIDTo3mC4FKIkyr9T7DuKdWin3vMKLzHMeiIBXczaEOyKSSlgy3AQgUAOD2aJwguhTipSt4j/s/YO7duRO+R/k9a50ma/0lbl8T/i5taAlctNQytT2Dqj19C4e1rjzX/71crdxvHexyDjlhwN4M2JJtCUjrYAixUAIDTo3mC4FKIkyrrPdJCy/J7vUda/pFb1a9IFY+hl/dXi4Yh7bF7iVoRLZc62cbxHsegIxbczaANyaaQlA62AAsVAOD0aJ4guBTipLLkvqY2BvLQ/spCyTwMzvszf5ktPhtL0h7T8rRH9ztLm5JC42eSTSre40K0moV1UDaFpHSwBVioAACnR/MEwaUQJ1X6gUMsTNOtAd4j+1/GgyuIVPYgU63uyD8VyisrUvAe3cbxHkehIxbczaxL6Vp0Ty2mOX8fwsKyKSSlgy3AQgUAOD2aJwguhTipyt7jmM890oSt76OJWJL2mJbnvMcnBjZ+Jtmk4j3m1zm8x4ZkU0hKB1uAhQoAcHo0TxBcCnFSZb1HWhhy+pb36Jbr/yBXh/De6zeuPdJ4D0sXgz3oVPMeQ1suuZ2u90gbx3scg45YcDdzOjW/haCZxebjLVkBNtk1UhIuuXEtXNhalBXWSFhAmV9WkDYesPLuMOLC6nanq9MIqzC0fC7ZFJLSwRZgoQIAnB7NEwSXQpxUrfRJqDOomMXduf5wlevX7zUfLDfP0CSKN27KU51mtVrM6+SpJOtrms15j4ezjadNnVU2qXiPEUqmOdhWP6MP3wwlqSuVq2zF1GtLfiyZV62j5Y1L0cJkhfUPw3Wnlbs9ylNnkk0hKR1sARYqAMDp0TxBcCkE2rRsUvEeI9TxoNXX70Jh9J2Vst4jrVCr+Speai0a81rwHuVhNN4jdhfKM18T1B/PIZtCUjrYAixUAIDTo3mC4FIItGnZpOI9hku/opeiOX3ztajsxwsd79H+GlWv99BywxrMD6PgPZqvFWrvzoqcQzaFpHSwBVioAACnR/MEwaUQaNOyScV7DJfP49vSZ6u0vtd7pI0c/NwjVK7bqZUfBp97ACwACxUA4PRoniC4FAJtWjapeI8R6nyCIRInYJl9kuU3pqJzVeMczKIc9B4N1lFuGEXvoS3z/z0AJsFCBQA4PZonCC6FQJuWTSreY5xCil+T2AYlZvxqALTEmwE1ABXNryAoeI9Qbh6m5We6wyh5D1EcTMWZjYfIppCUDrYACxUA4PRoniC4FAJtWjapeI81q/Ib+pFF6atWG5RNISkdbAEWKgDA6dE8QXApBMoovvvsytcnm1S8x3qVfkVqHV+XmkU2haR0sAVYqAAAp0fzBMGlEGtX65smzdvH0zUg/dvQe9M2qXiPVau1iOsvXG1cNoWkdLAFWKgAAKdH8wTBpRBrV/d770fqgt56Ftmk4j3QiWVTSEoHW4CFCgBwejRPEFwKcVKF/4t7+9pjzX/TjZ8tJP/ttvWBQ+H/3N64FsrtF/8k/084vq2c7Sv5H8IV2mzyrrR13f4fv62+SuM8k2xS8R7oxLIpJKWDLTDvQn3iiSfuvfdeXf+wXWQSr169apMKAAtgm20F3qP+nUDBBmhCLym+uYjOhxIF7+E8Rm1CkstLfbkutFpoP3zVKtR3v20o9tUzzjPJJhXvgU4sm0K8B2yBeRfqPffco4sfts6VK1dsUgFgAWynrcF71Eai+R2kSZ3W7yAVWfZfI9c6NxJ8QuavrpX6crYh1pfHoeWqKec9Yl+J/DjPJJtUvAc6sWwK8R6wBeZdqLry4TKwSQWABbBttlbvER5HOt4jzf7bJf7/hUcrMsx7uD/7JvR7j+I4zySbVLwHOrFsCjm5YQvMu1B15QtuU6ANyaaQCAawJLbNVuk9Uv8QCkd4j8ZsJD9WTY3xHo11cY2UfY4f55lkk4r3QCeWTSEnN2yBeReqrnzBbQq0IdkUEsEAlsS22cq9hxmDMd5D2yz9f4+u93C2odu+6KD36I7zTLJJxXugE8umkJMbtsC8C1VXvuA2BdqQbAqJYABLYttsld6jTuUrbtyUvH+M94glhhmMHu/R1Ndng9OoCV0XvEffOM8km1S8BzqxbAo5uWELzLtQdeULblOgDcmmkAgGsCS2zYiWlyWbVLwHOrFsCjm5YQvMu1B15QtuU6ANyaaQCAawJLbNiJaXJZtUvAc6sWwKOblhC8y7UHXlC25ToA3JppAIBrAkts2Ilpclm1S8BzqxbAo5uWELzLtQdeULblOgDcmmkAgGsCS2zYiWlyWbVLwHOrFsCjm5YQvMu1B15QtuU6ANyaaQCAawJLbNiJaXJZtUvAc6sWwKOblhC8y7UHXlC25TrFTxd6e48rL0VzpWv2Wl+p0t9S9pGaj01026p9Ykm0IiGMCS2DYj37ss2aTiPdCJZVPIyQ1bYN6FqitfcJviXDKrEOh6jPTvUg1SZR4q5xB+O2T7d0oOEd4DAGpsm5HvXZZsUjfqPeACsEkFWDHzLlRd+YILx2eROgSzFhM+pphdeA8AqLFtBheKTfMhpsTZ4a0P5MqVKzpouABsUgFWzLwLVVe+4NLZM6j7567qwhvXwlN3rt+ffucq+WtWzSchzV/Iqg1Dtpr+zSyj88etYiN3bt1IvUf/VeeTTSERDGBJyPcuG5vmQ0yJs8NbH8ijjz6qg4at8+CDD9qkAqwYWav2aA508QsunT299PtUt6890io3G1An+unfyhUrIpYg/Wgi/Su8H7lVNdVTrVuuPabPmm8ZcNVZZVOI9wBYEvK9C2Z4BrgK7wEAcErmDWIh6la4dPb0yv9fDvUe8cOQ9HOPWuGbWsGc5J6NctUak+OuSp9NPUb/VWeVTSGnGwDAwuA9AGB3zBvEQspa4dLZ02us97D/Pm5UpiLbwuFqPaYi8R4HrjqrbAo53QAAFgbvAQC7Y94gFlLWCpfOnkHOZmQLa2OQOoGezz16qvG5BwAAjAXvAQC7Y94gFlLWCpfOnkGW6NcJffXjrYcPeg+7KpiKtPJ7r9+49ki+Gv/fAwAAJoH3AIDdMW8QCylrhUtnz6X0K1KVZyh958qy/4obN6UwmIq6QkANQ6GaNmt0LERs5M71hyv3Ulfov+p8sinkdAMAWBi8BwDsjnmDWEhZK1w6u2FVDmFFxuAEsinkdAMAWBi8BwDsjnmDWEhZK1w6u2GFL0dVn4248suVTSGnGwDAwuA9AGB3zBvEQspa4dLZjUr/g8eqvhB1AtkUcroBACwM3gMAdse8QSykrBUunUUbkk0hpxsAwMLgPQBgd8wbxELKWuHSWbQh2RRyugEALAzeAwB2x7xBLKSsFS6dRRuSTSGnGwDAwuA9AGB3zBvEQspa4dLZ9Sr+ml1Xvh6d/K9/2BRyugEALAzeAwB2x7xBLKSsFS6dPVb6l/gSZnMLp/Qe01wE3gMA4ELBewDA7pg3iIWUtcKls8dqub8CjvfoyKaQ0w0AYGHwHgCwO+YNYiFlrXDp7LFKvYf9tfLM3xSPFiL9c+ZCVa4t6F80T7P51HvEP0AeS0LjN67VXcgA6u5uX3tE+8oMIPR1+9pjoZe63DqtsZGkn+fUd+SavXPrRuo9cvc7r2wKOd0AABbm/N7jiSeeuPfeezXow3aRSbx69apNKsC6kRVrj+ZAt4Dg0tlj1frcQ/P1kIsnjiL8LY6QvlcWIjxInm0/znkPyem7n6tYol89tr/1Eeo05ic7ABuhPg6tdVv2N1V+yhxReCrbndSfVTaFeA8AgIU5v/e45557NOLD1rly5YpNKsC6keVqj+ZA17/g0tljZdl8jSblUp5+ahF8QvVxxDTvIeW1GmsR25TyUFMft31OZwBpX9aaOoe2wUgajD9aU+lTpdGmY5tVNoV4DwCAhTm/99BwD5eBTSrAupl3reriF1w6e6w0mw+WQz9/0PzbPotIaFJ/o070B3iP9je1BnmPvgEc8h7pjVRK/UbqMZKr8t3p5fPJppAgBgCwMCvyHu4kQBuSTSHHNmyEedeqLn7B7YtjlXiPkg+JCoW15Yg65D3SpoZ/7pEdwEDv0TIb9Y/WVPpUx3v47uaWTSFBDABgYfAeaAbZFHJsw0aYd63q4hfcvjhWqfeoP6CoUvDgDWKWr9IEPVJn8EkLIbMveg/L9Qd5j+wAit4jdTWxmhmqti0pjTbb3dyyKSSIAQAsDN4DzSCbQo5t2AjzrlVd/ILbF8eq7T0sHdcU3FJzJaT1VWXL71u5fqx55/rDlXloeY86+6+4cVMKG2vR5z2KA8h7DzMP8dn4Y0VdR5UdbVpeUY9hVtkUEsQAABYG74FmkE0hxzZshHnXqi5+we2LU6rK9WuXcpovKV2YbAoJYgAAC4P3QDPIppBjGzbCvGtVF7/g9sXplH55yX2RCQ2TTSFBDABgYfAeaAbZFHJsw0aYd63q4hfcvjipWl9kWuRbSZctm0KCGADAwuA9Bih+N9qVlzS2/sm02BuiNoUc27AR5l2ruvgFty/QhmRTSBADAFiYS/Ae6S94mSfjb+fonV8FcyB3X++XrfEeAIF516oufsHtC7Qh2RQSxAAAFmbz3iP8NpU60a9+0cociXUpR18sdz+R8B4AgXnXqi5+we0LtCHZFBLEAAAWZuPeo/R73/W3PRr1V59D4e1rj4X8uyJ+NKEGpkKasgS9RkrsO1Sd8vR3SqZpffzOVRjejWthkPEXZabdBXI1Cy2XbiF7v1Hxi+B3bt2ITaXlsZ2psink2IaNMGGtPvDAA48++qj90EYXv+D2xWxKA0KqGGq6D9Jqo950WOwdCq/sUCfr6NZsCgliAAALs23vod9ust9DH6XntOb6ncS9/lX0oVzrJIfWwzeTZ+PpGyu48jQhSJ+K9S25b5uB6lntJbnc1Sy1bLfgBhMKu/er3aXPhoG1mgpdhJexPciRsink2IaNMGGtfvGLX7zvvvve8pa3PPHEE1ZUo4tfcPuipXrztrenblihdwMmuzVV8/XOOubkv/DZDQs9Glg53k49qrFhJD/UyYpR15UPlk0hQQwAYGEuwXv48yYcQo0hiWdS+/xu/vSVZuTpue5O36aFdnnaYPpUrK+OwmUM1bMF7xFrllpu34LdfvUXwXL3m/xoz2YHKeWhd2/hxsimkGMbNsLktfrpT3/63nvvffe73/3Vr37VikZ5jztfb+21aut9/Xa1K6d4j0Zu1zu5wNWvgZV1SBU28rHeY2b1vwIDZFNIEAMAWJgL9B6+MCbf7fO78R7pl6Cynx7EU82Vpw1m0/qs92jObKFu6gjvcftO4X6TH+3ZpCm9NgXvAfvhmLX60ksv/d7v/d7dd9/94Q9/+LnnnpMSXfyC2xct2ea9Xu1BjTO6he9c/0QVf+qsvRUf2oV6bcB2dNzd3QfyrEYVwX3ZMtRRrGZP5VieVhaFId2+eUue1dARQko94P4utPF0qOW7zn5LNtN+2pqqNPKCbAoJYgAAC7Nt72Gni0vuwyGUSb7t/LbKqfdQWSpfuZQFvUfopdVvJVez1HL7FnTA0z73sGsHHMlDZFPIsQ0b4fi1+o1vfON//+//fc8993zqU5/SxS+4fdFSvXmbHD2UyN4MsagpybwDouXdKBQ3e/dB2lQotEsk1JTa71bW8hBwmmEnt1Mbg6pyU6GnC41dH7lVRaTsUDN3ra9MKNc62fZja+1XWx77kRdkU0gQAwBYmI17Dzt76iOn+lHOod6TrE7co/eQk8lS83B66eMmG6jLtYtWedpRemDH+kXv0WBdZ71Ht2UttwM73lrhfvubyo1tsmwKObZhI8havW8OxHvoylfcvmhJd6LsuLD16uS7CiZNVAk71GKCKEaSeG0o1xhSlccKhQfWVDcsBOX7TSvH1qQ8DlsvD0Oq76J6kE3xXRfWlCqWpL2n5e27Dk0duIWm/fRHN/KCbAoJYgAAC7Nx7xEUjh8jPWxq6uOqdJJpuRJz8diClHSOMSuXH8NTFXeuP1wdve0DWyvHNlVVd3ZCNwdnt2a2ZbuF+NWL+qTP3m9/U2l5Rd3UJNkUcmzDRvjiF7/45NE88cQT7373u69cuWKrf6D30OTevmpVbcYYBxpToZeEHVolze3YNdx7WFNt75EGzEzinlR2b5QITQYfhhTGZvU/UVW2MNLtwt+aqO504F03EfvgLXTe4hHwHgAAK+ESvMe2VJ2a+ilEmkN0quXVPozXI5tCjm3YDel/OrfVP9B7pKlz82OTQDdZcsynp3oPa6pjJ6oKpX4Llb2i95DHenn1H8+8zXBdtJrKDjUtL3iPIe33jbwgm0KCGADAwuA9Tqv0Dcj0satWEt4D4Nw89dRT97V/2a6t/sHeQxNlwSfQWqf7/Uktt4w8KW+n760HaVPWXTtxt3Y6/SaV85/cqsIlbbsitL1H2kXa1Huv35ALs0Pt3nWP90jbj63p8HpGXpBNIUEMAGBh8B4nV+v7UeHUdBV61D6M1yObQo5tuGiee+65//t//+/dd9/t/sigrf7h3kMfa4adeg95Kvv9yVA/+Y1PdeWYcHcf1M9WtL63GX2C/pqKVlMVA7+ZaUNqfVhhFQ52oY2HH22o5bvueo98+2lrqtLIC7IpJIgBACwM3gPNIJtCjm24XK5evSqu48EHH/zGN75hRTW2+gliW5ZNIUEMAGBh8B5oBtkUcmzD5fLRj370C1/4gv3QxlY/QWzLsikkiAEALAzeA80gm0KObdgltvoJYluWTSFBDABgYS7de7S/MXxA8RvDo646u7pfdD4k/c+a1Q1Wd1p/u/oI2RRybMMusdWP99iybAoJYgAAC7Mp75H+ChT3VEk78B6jf5tk9TJWr2H4v5vz3KZNIcc27BJb/XiPLcumkCAGALAweI9EG/3cYwWyKeTYhl1iqx/vsWXZFBLEAAAWZjveI/m9ihViDMKvZbxxLfxyxtZvpq+wzwHMRcQ/BJ58PtCt7L1H7ip9ymj/3sbwVPJ7MHv7GjL4qOYXUAbf5a6Nw5aa2Ubc5aVqPbd2SDaFHNuwS2z178R7pAHnSPU0NeGdpuNkU0gQAwBYmO14D5E7jSylrrNk+bH016n0eEvLs5XjQWhXhZa1glUO5d0LbXhj+hoy+LRZ/RDmI7eqX6jvro3DzjaSvbxUrTSGQ7Ip5NiGXWKrf3bvMWQnjt+tR2r0lzx7hPcAANgf2/ceuW9G+b8TXNfJnppNZec96quav2kVKrg/p9W0NqqvIYPXku7x7K7Nnd+Zm0qejXLVird2SDaFHNuwS2z178N7zKmeOIP3AAC4UC7Ke4RMOhJS6rIfyFSOB2HBe3g74fL1UX0NGXynHVPZe3QbKVugSK6au7VDsink2IZdYqt/Ue8Rwov/SqdVqNGYoPEhYDs6lCTf8Mw1pT2Gja80hU2DYSRJwLGgZ9RRq9R+t/G0KVXs686tG/He03JXfz7ZFBLEAAAW5nK8RyfXDwdhwQ/kK8eDsH1VqNAcumM/98j3NWTw2mzpeK6vjRUO3FR9eU81PvcAmICt/uW9h+1WLc9+QzKJQmGnJ9EmRpVSU1Kt9G1MjTb6pc0YHPSp0iWu/WzjLs6kDYanumNobkovmU82hQQxAICF2ZT3cHl5KX23s01PPj0F0/LqMMtXdmdq3XLoNDkCuyeoDm9UX0MGr82mNd97/Yac/e1r47APdxQu73uhSrd2SDaFHNuwS2z1n8B7ZIJSe7em2XzY+5VbcBGj1JQ+2xS2o2J8NpaEB5k3LA61X2w8bTC9r7RavCm9ZD7ZFBLEAAAWZmPeww5RQQ42f6DqWVVx46acVU1KnXz6HwpLlYecnXEAFe0D266Kvx2rt68hg9enRGFggdCju7YZdqERd3mpWs+tHZJNIcc27BJb/SvwHvrOQsoo7xEeR6rI0LxVodeK6oDjnwrlVXeF9ruNN7Gr3XL1OLmv/E3pJfPJppAgBgCwMFvzHmtW+8Rdl6rkw9KLJWRTyLENu8RW/2q8R8sqiIZ5j/TaUJizB6JYEs2GK8+1/4khjacNdrxHawwLyKaQIAYAsDB4j/m0Zu8Rxrbc4W1TyLENu8RW/1m8R5rKy1POZqjGeg/rN7SZXqvf+XQeo/tFzVz7jfdIG3feI20wPGUNZm9qbtkUEsQAABYG7zGf2ifuelR/Y8EylSVkU8ixDbvEVv+ZvIel5vFZy9qVjn+omi00Zd1V9H1pMzUMseuKejz59nONO+8hin3duf5wFbjqNrs3FS+ZSTaFBDEAgIXBe6AZZFPIsQ27xFY/QWzLsikkiAEALAzeA80gm0KObdgltvoJYluWTSFBDABgYfAeaAbZFHJswy6x1U8Q27JsCgliAAALcyneI/1itHvqZOp+d3ltWuxVsink2IZdYqsf77Fl2RQSxAAAFmZ/3kP/H2TCbG7hlN5jmovAewAsgK1+vMeWZVNIEAMAWJi9eo+pf8C7T3gPjm3YJbb68R5blk0hQQwAYGE27j3ib3i8c+tGmlW3Ptxo/0LG1HvY73+sKyS/LzJaiFChoSpPf4Nkms2n3iP5jZBWEhq/cS0O+Pr9dXfNH+fqDiD0lfxddh2AdlpjIynfculVyt3vNNkUcmzDLrHVf3neI/t+ymJvYZxXNoUEMQCAhdmy90hdhOX64ThMy7vHZOtZzdeTq0IeH/4gRvz18+FB8mz7cc57SE7f7d0S/eqx/cGNUKcxP9kB2Aj1cWgte19a7eBT3VfJdSf1J8mmkGMbdomt/pV4D9vmFUe+p6CRCu8BAAAzsmXvEY5Y+9AgPQ7T8rpac3xaNl+jSbmrFnxC1UJVON57SHmtxlrENqU8GWHb53QGkPaV+Stg9fGfNBh/tKbSp0qjTcc2STaFHNuwS2z1r8F76HscTaSqQ8SMwnsAAMARbN57WPacHIf+vTqXl2s2HyxHWlMfpzSpv1GftQO8R/ubWoO8R98ADnmPvlvufZVSrP4k2RRybMMusdW/Bu/hwl2UepKARYNQYt8CzX5nVYJkGj1iC0O+4NpqPLy/0x1AGifrEHdG2RQSxAAAFmbz3sNO2Y4HaE7f9PisatbHqtRMHvv0PSgU1kdsVOoHct4jbWr45x7ZAbT6mvVzj3x3U2VTyLENu8RW/3o+9xDSbD4JIzHg1DXNLbQCQgwaMZKkYTMU1oEoKU+DUrvx/ACSMPXwzbrm+WRTSBADAFiYLXuPscdh96r6jbfq/NPDMj2w6/M4UmfwhX7ro7Q5xa335qS3FkJNfexTgfYA0jNb1HiP1NXEatlbLo02291U2RRybMMusdW/Bu8hsm0e0A1eh6bqcQxELgIkPzaxJV6YhKxWhEnLRbG+azw7gFA4Vwg6XjaFBDEAgIXZsvcQ6ekl3Ln+cJXE1wm3nnxGXahqe4/W+RdbqwhHb1XZ8vtWrp/tNxQmlqPixk0pDFfFE7e+XB833qM4gOZ4Tr1Hc4/6bM8tZ0ebllfUY5gkm0KObdgltvpX4j1UGjpCnHHvoQhV8NGIEVN/jVpVYExiToxp8UGsGcJI8z6LNhKqdRvPD8ACWiAG5PPJppAgBgCwMBv3HgurOhrrQ9GfsiiRTSHHNuwSW/1rC2K1E8jHLuc96rdXbtxMKre9hxqGCZ979AdPfbZp5EyyKSSIAQAsDN6jrPSITR+7aohjG/aNrf4VBDHJ42MS33xU27EZlbqFwTkEWh+NVp4h/bjYqmlgTMrTIOkazw2gGaozMGeSTSFBDABgYfAevdIj0zjqW0mXLZtCjm3YJbb61xDEzAAoSchqfIVQMCT117Sawug96scVQ77g2m28O4DYndC2JWeRTSFBDABgYfAeaAbZFHJswy6x1U8Q27JsCgliAAALMyXO3n333RakZ8WdBGhDsink2IZdYqufILZl2RQSxAAAFub8cdbiPcf2lmVTyLENu8RWP0Fsy7IpJIgBACzMpXuP9PdFporfY+4+SKuN+i/mJ/v/6NmhTtYcrdkUcmzDLrHVj/fYsmwKCWIAAAuzBe/R/JfEJK1v/ktl738BL3iP5nc+1pl3/rdALuE9Ov+hM3Q94j+y54c6WXgPgOOw1Y/32LJsCgliAAALsx3vcefrt9Pfw1j9HpWv365y/Sneo1F/5r2o96hHPtZ7zCy8B8Bx2OrHe2xZNoUEMQCAhdmO97h5vcrs07/0d+f6J+IvsI/VjHahXhuwJDsm3N0H8mz8rZF3bt1I7USoozTJeqly8qsnm8qiMKTbN29FK9XyHv1daOPpUMt3ffvaY/6uRd3209ZUpZGXZVPIsQ27xFY/3mPLsikkiAEALMyGvMdjTY5uufUjzR/P0jrdP3FVp+ZVDp2Wx4S7+yBtyjL1cIlk5KX2u5W1PHze4j/WCE/VxqCq3FTo6UI/uvnIrcquZIeauWt9ZUK51sm2H1trv9ry2I+8LJtCjm3YJbb68R5blk0hQQwAYGG25D30/fg6+a5y4sZ7hAS6+UaWy87r71yFZLrtNAoPrKk0R9eWg/L9lhL6OGy9PAypvovqQTbFd11YU6pYkvaelrfvOjR14Baa9tMf3cjLsink2IZdYqsf77Fl2RQSxAAAFmZT3qN+Cz981apKpmMC3ZgKvSQm5VO9hzXV9h6hu0gncU8qa0cpTQYfvUdd/xOJ9+h24W9NVHc68K5T73HgFuqXKAXvAdCPrX64CGxSAQBgGTblPdLUufmxSaCbLDnm01O9hzXVsRNVhVK/hcpe0XvIY738jlT2NsN10WoqO9S0vOA9hrTfN/KybAo5tmGXXLlyxTYAbB+bVAAAWIaNeQ9NlAWfQGud4v980Iw8KW+n760HaVPWXTtxt3Y6/SaV9dtKMftvKVzStitC23ukXaRNvff6DbkwO9TuXfd4j7T92JoOr2fkZdkUcmzDLnn00UdtA8DGefDBB21SAQBgGbbmPfSxZtip95CnNGk2rEKd6Mff+FRXjgl390H9bMWd6w9X+bom9NEnfO/GTanQaqoirZyWV9SVRTak1ocVVuFgF9p4+NGGWr7rrvfIt5+2piqNvCybQrwHAAAAAJTZgvdAq5dNId4DAAAAAMrgPdAMsinEewAAAABAGbwHmkE2hXgPAAAAACiD90AzyKYQ7wEAAAAAZfAeaAbZFOI9AAAAAKAM3gPNIJtCvAcAAAAAlMF7nFDd32Y7WT1NpX/owz21mGwK8R4AAAAAUOZCvceQ/PvkOfq0PxmeF94DAAAAALYG3uOkOfpswnsAAAAAwNbYgffwf9o8pOxWoUb/BHjyN8ItrQ8lN66F8jvX7882pT0mfwu8KWwaDCNJDYP+6XGj/tvhpfa7jXe9R+zrzq0b8d7Tcld/VtkU4j0AAAAAoMxevIfl91peuYh2neqSUC2YkPDlqFDfEveWN8g0JdW6bSYNilW4fe2RxjDoU6VLXPvZxp33SBs0o+LH0NyUXjKrbArxHgAAAABQZjfeQz3A//w/D9+M5UkdeSrN5oPlqNyCeo/62mJT+mxTGFL87kcTsSQ8qNp35YfaLzaeNliyKPGm9JJZZVOI9wAAAACAMngPS+71P4KnjPIe4XGksgeZ/1leOwH/VHQOhfa7jWe9h/2Y3Ff+pvSSWWVTiPcAAAAAgDJ4DzMPGasgGuY90mtD4Zyfe3xiSONpgx3v0RrDMrIpxHsAAAAAQJkde480lZennM1QjfUe1m9oM732vddviDFwHqP/v4h0vUfauPMeaYPhKWswe1MLyKYQ7wEAAAAAZXbtPSw1j89a1q50/EPVbKEp667ixk1ppPYzTYOhWmoYYtcV9Xjy7ecad95DFPu6c/3hyq7UbXZvKl4yn2wK8R4AAAAAUOZCvQc6rWwK8R4AAAAAUAbvgWaQTSHeAwAAAADK4D3QDLIpxHsAAAAAQBm8B5pBNoV4DwAAAAAog/dAM8imEO8BAAAAAGXwHmgG2RTiPQAAAACgDN4DzSCbQrwHAAAAAJTBeyyj7t/fEKV/dSQt375sCvEeAAAAAFAG75Eo+TN83jaMVPOXztNyvAcAAAAA7Bi8R630T5hXf198AYeA9wAAAACAHYP3qBU+9Lh97RFfrp4kYJ9jhJIb10L5nVs3UjtRmRYpvH5/+p2r2EK2svH1T7y32/j1+6VmdwD/8/88fNNKzCydWzaFeA8AAAAAKIP3qBVT/DSbV3sQSsLXqIJDsJrmFlpfr4oGJnqP6EbERdh3uoL3SMvTz0PajecHkBibh2/WNc8qm0K8BwAAAACUwXskMm8QUAeSZPnqCipfofYgWpTkx/BxRNsehAf2cUrqMdJyUazvGs8OIBQ2dVYgm0K8BwAAAACUwXt0VH8VSrJ8/UwjJeM91FFUn2A0n1E0niE1D4n38P8ZPVTrNp4fQPqdK/3kRBs5n2wK8R4AAAAAUAbvkVPtBLxDUDnvUX/cceNmUrntPdQwTPjcIz+AWvps08j5ZFOI9wAAAACAMngPk+TxMYlvvjrVsRmVuoXBOQSCr6hLKs8w7f97xMZzA2iG6gzM+WRTiPcAAAAAgDJ4j1pmAJTkP3A3vkIoGJL6a1pNYfQe9eOKO9cfrj6pqP2JtmO0C/PGRggDiN0JbVtyLtkU4j0AAAAAoAzeA80gm0K8BwAAAACUwXugGWRTiPcAAAAAgDJ4DzSDbArxHgAAAABQBu+BZpBNId4DAAAAAMrgPdAMsinEewAAAABAGbwHmkE2hXgPAAAAACiD90AzyKYQ7wEAAAAAZfAeaAbZFOI9AAAAAKDMirwHXAA2qQAAAAAAHc6fLF65csXyVtg+NqkAAAAAAB3Onyw++uijlrfCxnnwwQdtUgEAAAAAOvBGNQAAAAAAnAK8BwAAAAAAnAK8BwAAAAAAnAK8BwAAAAAAnAK8BwAAAAAAnAK8BwAAAAAAnAK8BwAAAAAAnAK8BwAAAAAAnAK8BwAAAAAAnAK8BwAAAAAAnAK8BwAAAAAAnAK8BwAAAAAAnAK8BwAAAAAAnAK8BwAAAAAAnAK8BwAAAAAAnAK8BwAAAAAAnAK8BwAAAAAAnAK8BwAAAAAAnAK8BwAAAAAAnAK8BwAAAAAAnAK8BwAAAAAAnAK8BwAAAAAAnAK8BwAAAAAALM/3vvf/A+HekHuzKm6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pt-BR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2134" y="1362217"/>
            <a:ext cx="830163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rgbClr val="000000"/>
              </a:buClr>
              <a:buFont typeface="Arial"/>
              <a:buNone/>
            </a:pP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  <a:r>
              <a:rPr lang="pt-BR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Política de Gestão Documental </a:t>
            </a:r>
            <a:endParaRPr lang="pt-BR" sz="2000" b="1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b="1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Solicitação: Exclusão das etapas descritas abaixo.</a:t>
            </a: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ETAPA 1  </a:t>
            </a:r>
            <a:r>
              <a:rPr lang="pt-BR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Concepção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pt-BR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Levantamento das estruturas físicas: </a:t>
            </a:r>
            <a:r>
              <a:rPr lang="pt-B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trata-se da etapa de coleta das informações das estruturas físicas (espaço e volume) e equipamentos adequados para o arquivamento de documentos institucionais, através de questionários específicos que serão enviados utilizando o Sistema Lime </a:t>
            </a:r>
            <a:r>
              <a:rPr lang="pt-BR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Survey</a:t>
            </a:r>
            <a:r>
              <a:rPr lang="pt-BR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pt-BR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6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19" y="361010"/>
            <a:ext cx="869449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spc="40" dirty="0" smtClean="0"/>
              <a:t>Alterações de Plano de Projetos</a:t>
            </a:r>
            <a:endParaRPr sz="4000" spc="-7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data:image/png;base64,iVBORw0KGgoAAAANSUhEUgAABCkAAAJuCAIAAAASGc/eAAAAAXNSR0IArs4c6QAAAARnQU1BAACxjwv8YQUAAAAJcEhZcwAADsMAAA7DAcdvqGQAAI8pSURBVHhe7b1fyC3JWe+fn8awnSgOkj9DAjLIEZJgJHiRAxFlbhwTlIN6oUckh7mKA04yh9wk4KDxxrlQTBCTgXixYYvkQiS4L2ZgJ2TYuYmCmwiCk0zYJHvQxD+TzKAzzkxyYn5P1/N0dfXTVb26e3Wv1b368+HLZr21qquqV1U99XzXWvt9X/U9AAAAAACA5cF7AAAAAADAKcB7AAAAAADAKcB7AAAAAADAKcB7AAAAAADAKcB7AAAAAADAKcB7AAAAAADAKcB7AAAAAADAKcB7AAAAAADAKcB7AAAAAADAKcB7AAAAAADAKcB7AAAAAADAKcB7AAAAAADAKcB7AGyD/wYAgMFY6ASAlYH3AFgpdn7+939/t+b/AQDAACxofve7FkaxIgCrAe8BsDr0pJRTU07Q73znO9/+9rdfeeWVl19++aWa/wIAgA4WIl96SQKmhE0JnhJC1YpoXLUgCwDnA+8BsCL0dFTXIaemHJ8vvvjif/7nfz7//PPf+ta3vvnNbz777LP/DgAABSRISqiUgClhU4KnhFAJpBJOcSAAKwHvAbAW9FBU1/HSSy/Jqfncc8/927/92z//8z/fuXPn9u3bTz/99Je//OUvfelLTwEAQAcJjxIkJVRKwJSwKcFTQqgEUgmnElTVgWiktbALACcH7wGwCvQ4lHPxlVdeefHFF+Ww/MY3vvHVr35VTtMvfvGLf/M3f/P5z3/+c5/73Gc/+9nPfOYzNwAAoIOERwmSEiolYErYlOApIVQCqYRTCaoSWiXAYj8AzgveA2AVROPxwgsvPPvss88888w//uM//u3f/q2co3/913/9qU996urVq5/85Ccfe+yxj3/8438KAAAdJDxKkJRQKQFTwqYETwmhEkglnEpQldAqATbaDwu+AHBa8B4A50dOwe9+97vf/va3X3zxRTkdv/a1r/393//95z73ub/8y7/8sz/7sz/6oz/6/d///Q9/+MMf/OAHP/CBD7z//e9/6KGHfhsAABIkMEp4lCApoVICpoRNCZ4SQiWQSjiVoCqhVQKshFkJtvp/PywEA8AJwXsAnB/90OPll19+7rnnnnnmGTkjb9y4ce3atT/8wz/80Ic+9Fu/9Vu/+Zu/+au/+qu/9Eu/9J73vOcXfuEX7g/8PAAABDQqSniUICmhUgKmhE0JnhJCJZBKOJWgKqFVAqyEWQm2fPQBcC7wHgDnRz/0eOGFF/71X//1qaeeevLJJ//8z//8D/7gDx566KFf+7VfkwP1Xe9610//9E+//e1vf9vb3vbWt771LQAA0EHCowRJCZUSMCVsSvCUECqBVMKpBFUJrRJgJcxKsNWPPiwEA8AJwXsAnBn9wtXLL7/8/PPPP/PMM3/3d3/36U9/+o//+I/f//73/8qv/MrP/MzP/ORP/uSP//iPv/nNb77nnnve8IY3vP71r38dAAB0kPAoQVJCpQRMCZsSPCWESiCVcCpBVUKrBFgJsxJsJeTytSuAs4D3ADgz+oWr//qv/3r22WeffvrpmzdvXr169Xd+53d+4zd+42d/9mff8pa3vOlNb/rRH/3RH/7hH37ta1971113/SAAABSQICmhUgKmhE0JnhJCJZBKOJWgKqFVAqyEWQm2EnL52hXAWcB7AJwZOfy+853vvPDCC//yL//yD//wD48//vif/MmfPPTQQ+95z3t+6qd+6s1vfvPdd98tB+prXvOaVwe+HwAACmiclIApYVOCp4RQCaQSTiWoSmiVACthVoKthFwJvHgPgNOD9wA4M/qfPf7jP/7jn/7pn27duvVXf/VXjz766AMPPPBzP/dzP/ETP/G6173urrvu+oEf+IHv+77v+/8AAGAAEjAlbErwlBAqgVTCqQRVCa0SYCXMSrCVkMt/+QA4C3gPgHPy3+E/e7zyyivPP//81772tS984Qt/8Rd/8bu/+7u//uu//s53vvPHfuzHfuRHfuQ1r3mNGo9XAQDAANR+SPCUECqBVMKpBFUJrRJgJcxKsJWQK4GX//IBcHrwHgDnRL3Hyy+//K1vfev27duf//znr169+qEPfeiXf/mX3/GOd7zpTW/6oR/6If3Qw05UAAAYgH70ISFUAqmEUwmqElolwEqYlWArIZf/bg5wFvAeAOdEjr3/9//+30svvfTNb37z6aeffvLJJz/5yU9+8IMf/MVf/MW3v/3tb3zjG1/72te++tWv5kMPAIBRSNiU4CkhVAKphFMJqhJaJcBKmJVgKyFXAi//3Rzg9OA9AM6Jeg/9JVdf/vKXP/vZzz722GMf+MAH3v3ud7/tbW97wxvecNddd33/938/3gMAYBQSNiV4SgiVQCrhVIKqhFYJsBJmJdjyq64AzgXeA+CcRO/x7//+71/60pc+85nPfPzjH3/ooYfuv//+t771ra9//et/8Ad/EO8BADAW9R4SQiWQSjiVoCqhVQKshFkJthJy8R4AZwHvAXBOUu/x1FNP3bhx40//9E9/+7d/++d//uff8pa3vO51r8N7AABMIHoPCaQSTiWoSmiVACthVoIt3gPgXOA9AM4J3gMAYAnwHgDrBO8BcE7wHgAAS4D3AFgneA+Ac4L3AABYArwHwDrBewCcE7wHAMAS4D0A1gneA+Cc4D0AAJYA7wGwTvAeAOcE7wEAsAR4D4B1gvcAOCd4DwCAJcB7AKwTvAfAOcF7AAAsAd4DYJ3gPQDOCd4DAGAJ8B4A6wTvAXBO8B4AAEuA9wBYJ3gPgHOC9wAAWAK8B8A6wXsAnBO8BwDAEuA9ANYJ3gPgnOA9AACWAO8BsE7wHgDnBO8BALAEeA+AdYL3ADgneA8AgCXAewCsE7wHwDnBewAALAHeA2Cd4D0AzgneAwBgCfAeAOsE7wFwTvAeAABLgPcAWCd4D4BzgvcAAFgCvAfAOsF7AJwTvAcAwBLgPQDWCd4D4JzgPQAAlgDvAbBO8B4A5wTvMQ/v+thX7BX93uPvs7K0sMNXPvYurfS+x62kQ9NQjmzj/Zdk6PbumigPT4g30RlN80wXV7en6lpewHbVTJ04Bh1V74vWoA0Ne4WTIST9z3PvfZOV6aK/aWjAewCsE7wHwDnBe8xDNjXMZrc1Vq23jpBL9A6ktr2pZEO556TPA8OLNbtDKo2i22J5vGt5AX39Tpuxgl56oP2a0MzAVzip1vQ+5d4r/HWFGSg3X2oYWuA9ANYJ3gPgnOA95mF0aline4fSR5/nHa5fUU7na/rS4+Tq/u6aipnm8mPINFge7FpewM7d+dx7Me8Rx5FUG7bAFD/QQPey3BQMXCFQBu8BsE7wHgDnBO8xD4dSw2wOWFGokyZ+SXk7a+xLkIsdKknlVs1Qnu+wt8Wmva98pb4il6DG9r7y+ON99ZS1vID1M82g3Zjjpbl7SdrN3MXAVzhbbdy918SreuegNOpQ3jdSiOA9ANYJ3gPgnOA95mFMatiiWKfJ/Zq88EBSmTaWzYIjQ0YWGFqxGdnjH4uX9CS0X/nY+3qq1azlBYyXJTfXujy5r+69JJ1m+hz4Cmerjbr3mniRPFXufOCwoA+8B8A6wXsAnBO8xzyMSw0TSnVy5UkSm8txKwZUqUha76036BYqmn4ff19zjW861mqlveUBDOm9VCdXPvUFjIXSUnoP9nT7xqyoIWkycxdD7lHIVhtz7zXxuTDUYs3kieJrBQfAewCsE7wHwDnBe8xDNofrSwFr8nWymV9SWMwG0wuLfQppvYpSg75eStp+k19LaXJRWqcprnpr/5Sn0FCLfJ2kdIYXMPUeSY2mv3m8R4f8DTWl2cJWi53xxCftmXwTQtpKRfEVgyJ4D4B1gvcAOCd4j3nIpnA+fUupa/XVqUhSvv4c1hhUqSKp2NC5ZMgtVDSthVL3Y6BpKpQ1P5az2rW8gLFMS+KPse1uSUJ/twNf4aRaUzri3o14RXwq23AgGXdD5g6gBN4DYJ3gPQDOCd5jHkanhnWtvjoudezPYY1BlYxC3+l1Q26houlWS/3PaUta0vycy9eVIb331ZnrBYxlVuLvpamQu5f+bofco5BUa0pH3LuSG2e2ZaPQQeY2IAPeA2Cd4D0AzgneYx7GpoYx9xuRPvbnsMagSi0yI2g6zt5XhqZbq9YUaGOdCk3L7jYT1vICxrJYEnt1d5e7l/5uB77C2Woj7j2QH+bBEWS6ybUOHrwHwDrBewCcE7zHPBxKDYtpZbdOmumVcsRi6jekTp4kQxbq8Q65hYrm6rpaU1INpPt803J5oEN679ZJSmZ6AePok1G0yuIPuXabe8/dxZB7FLLVuoVJSXcsyUBK9A2hfXlfTVDwHgDrBO8BcE7wHvMwMDXskq1TyFb7k9jAgCplkrHUeeuQW6ho+o3VmqKvfOxj9eMmH25azuXrylpewFiYXhU7lsJY4dzeQyh2lzxRpm8MrQ7LswY1eA+AdYL3ADgneI95GJ4aOvJ1kjQxyfGSuvnUL80u+5PIPM319dVDbqGie2U2183eTDmLXcsLGIvbo6iLkz9Wkms1aTRzFwNf4Wy1Mffeurce+gaRNtJfDyrwHgDrBO8BcE7wHvMwIjVsU6iTFJfzx1ajyRVCNrOOaF1XJ20gPlUYXodsTtoekpD22DxZHuuQ3gt1kuK0/WkvYLzKjSJeEv+Ye+5ekj4zdzHkHoVstcK1SXEznuwMRfwl+rO7m6RS9kbBgfcAWCd4D4BzgveYh2wWmC10lOqkeV7yRFpc5lBieKiV7C3kiBXzma27ujWs5rnyaJPrWy9OSqlO2nfyhBtSATekkvdo+YpA7l4Ge48c9RXZ2xxx7/3Wo3VJdQ8HRlVoBNrgPQDWCd4D4JzgPeZhVGqYUqyTZn+tZ2ZIC3ubKDiELLGvQmrburx0f8t4j1bf5UFl6HZV9h6+sXV4j1aj4ZlD1qM1SrmJ3lGVJwxa4D0A1gneA+Cc4D3mYVxqmNBTpzdnzSWHo3LCpPVIZpS5ag3xgljNjaF8e80z5WGv5QWMDeVGkTaUbeDAnQ57hbO3Ofjem59yd6B0Xq3cwMqXQxe8B8A6wXsAnBO8BwDAEuA9ANYJ3gPgnOA9AACWAO8BsE7wHgDnBO8BALAEeA+AdYL3ADgneA8AgCXAewCsE7wHwDnBewAALAHeA2Cd4D0AzgneAwBgCfAeAOsE7wFwTvAeAABLgPcAWCd4D4BzgvcAAFgCvAfAOsF7AJwTvAcAwBLgPQDWCd4D4JzgPQAAlgDvAbBO8B4A5wTvAQCwBHgPgHWC9wA4J3gPAIAlwHsArBO8B8A5wXsAACwB3gNgneA9AM4J3gMAYAnwHgDrBO8BcE7wHgAAS4D3AFgneA+Ac4L3AABYArwHwDrBewCcE7wHAMAS4D0A1gneA+Cc4D0AAJYA7wGwTvAeAOcE7wEAsAR4D4B1gvcAOCd4DwCAJcB7AKwTvAfAOcF7AAAsAd4DYJ3gPQDOCd4DAGAJ8B4A6wTvAXBO8B4AAEuA9wBYJ3gPgHOSeo8vfelLn/nMZz7+8Y8/9NBD999//1vf+tbXv/71eA8AgAlE7yGBVMKpBFUJrRJgJcxKsMV7AJwLvAfAOYne49lnn/3yl7/82c9+9rHHHvvABz7w7ne/+21ve9sb3vCGu+66C+8BADAW9R4SQiWQSjiVoCqhVQKshFkJthJy8R4AZwHvAXBO1Hu89NJL3/zmN59++uknn3zyk5/85Ac/+MFf/MVffPvb3/7GN77xta997atf/Wq8BwDAKCRsSvCUECqBVMKpBFUJrRJgJcxKsJWQK4EX7wFwevAeAOdEjr3vfve7L7/88re+9a3bt29//vOfv3r16oc+9KFf/uVffsc73vGmN73ph37oh37gB37g+77v++w4BQCAAUjYlOApIVQCqYRTCaoSWiXASpiVYCshVwKvhF+8B8CJwXsAnBP1Hq+88srzzz//ta997Qtf+MJf/MVf/O7v/u6v//qvv/Od7/yxH/uxH/mRH3nNa14jhygffQAADEfCpgRPCaESSCWcSlCV0CoBVsKsBFsJuRJ48R4ApwfvAXBm5PD79re//R//8R//9E//dOvWrb/6q7969NFHH3jggZ/7uZ/7iZ/4ide97nV33XWXfvQh9gNghUieZ48A1oF+6CHBU0KoBFIJpxJUJbRKgJUwK8FWQq4EXgm/FogB4FTgPQDOzH//939/5zvfeeGFF/7lX/7lH/7hHx5//PE/+ZM/eeihh97znvf81E/91Jvf/Oa77777B3/wB1/zmte8OvD9ACtDvIc9Ajg3GiclYErYlOApIVQCqYRTCaoSWiXASpiVYCshVwIvH3oAnB68B8CZkcMv/qqrp59++ubNm1evXv2d3/md3/iN3/jZn/3Zt7zlLW9605t+9Ed/9Id/+Idf+9rX3nXXXXKgAqwK8R72CODcSJCUUCkBU8KmBE8JoRJIJZxKUJXQKgFWwiy/5ArgjOA9AM6MHH7fDf/d/Pnnn3/mmWf+7u/+7tOf/vQf//Efv//97/+VX/mVn/mZn/nJn/zJH//xH3/zm998zz33vOENb3j961//OoA1Id7DHgGcFQmPEiQlVErAlLApwVNCqARSCacSVCW0SoCVMCvBlv9oDnAu8B4A50f/y8cLL7zwr//6r0899dSTTz7553/+53/wB3/w0EMP/dqv/dr999//rne966d/+qff/va3v+1tb3vrW9/6FoA1Id7DHgGcFQmPEiQlVErAlLApwVNCqARSCacSVCW0SoCVMCvBlv/sAXAu8B4A50e/dvXyyy8/99xzzzzzzN///d/fuHHj2rVrf/iHf/ihD33ot37rt37zN3/zV3/1V3/pl37pPe95zy/8wi/IgSr8PMA6EO9hjwDOhEZFCY8SJCVUSsCUsCnBU0KoBFIJpxJUJbRKgJUwK8GWL1wBnAu8B8D50a9dffvb337xxRefffbZr33ta3JGfu5zn/vLv/zLP/uzP/ujP/qj3//93//whz/8wQ9+8AMf+MD73//+hx566LcBVoN4D3sEcD4kMEp4lCApoVICpoRNCZ4SQiWQSjiVoCqhVQKshFn90APvAXAW8B4Aq0A/+njllVdeeOEFOR2feeaZf/zHf/zbv/3bz372s3/913/9qU996urVq5/85Ccfe+yxj3/8438KsCbEe9gjgLMi4VGCpIRKCZgSNiV4SgiVQCrhVIKqhFYJsBJm+dAD4IzgPQBWgRyE0X68+OKLzz333De+8Y2vfvWrTz311Be/+MW/+Zu/+fznP/+5z31OztHPfOYzNwDWhHgPewRwViQ8SpCUUCkBU8KmBE8JoRJIJZxKUJXQGo2HYMEXAE4L3gNgLehxKOfit7/97Zdeeuk///M/5bD8t3/7t3/+53++c+fO7du3n3766S9/+ctf+tKX5DQFWA/iPewRwFmR8ChBUkKlBEwJmxI8JYRKIJVwKkFVQivGA+Ds4D0AVoQeit/97nfVgbz88ssvvviinJrPP//8t771rW9+85vPPvvsvwOsDPEe9gjg3EiQlFApAVPCpgRPCaESSNV16P/xECzgAsA5wHsArA49HdWBfOc735FT85VXXpHj86Wa/wJYE+I97BHAWbEQ+dJLEjAlbErwlBCK6wBYFXgPgJWiJ6Ugp6YiJyjAChHvYY8A1oEFzdpyCBZYAeDc4D0AtoGdnwDrQ7yHPQJYDRY6AWBl4D0AAOAoxHvYIwAAgF44MAAA4CjwHgAAMBAODAAAOAq8BwAADIQDAwAAjgLvAQAAA+HAAACAo8B7AADAQDgwAADgKPAeAAAwEA4MAAA4CrwHAAAMhAMDAACOAu8BAAAD4cAAAICjwHsAAMBAODBG8z/+x/+4DwAAau655574LwDAZfO//tf/sowQJoH3GM2rXvWqJwEAoA2xEQD2AJ/0Hgkv32hYcwAAXYiNALAHiHVHwss3GtYcAEAXYiMA7AFi3ZHw8o2GNQcA0IXYCAB7gFh3JLx8o2HNAQB0ITYCwB4g1h0JL99oWHMAAF2IjQCwB4h1R8LLNxrWHABAF2IjAOwBYt2R8PKNhjUHANCF2AgAe4BYdyS8fKNhzQEAdCE2AsAeINYdCS/faFhzAABdiI0AsAeIdUfCyzca1hwAQBdiIwDsAWLdkfDyjYY1BwDQhdgIAHuAWHckvHyjYc0BAHQhNgLAHiDWHQkv32hYcwAAXYiNALAHiHVHwss3GtYcAEAXYiMA7AFi3ZHw8o2GNQcA0IXYCAB7gFh3JLx8o2HNAQB0ITYCwB4g1h0JL99oWHMAAF2IjQCwB4h1R8LLNxrWHABAF2IjAOwBYt2R8PKNhjUHANCF2AgAe4BYdyS8fKNhzQEAdCE2AsAeINYdCS/faFhzAABdiI0AsAeIdUfCyzca1hwAQBdiIwDsAWLdkfDyjYY1BwDQhdgIAHuAWHcks758TzzxvXvvlTm5bFVrbm+Sab161WYZYD/sI6bNpT3GxlTESYBRbDbA7j3WpZoU92b1Hvfc48d0iXqgU7ILXbliswywH/YR0+bSpzsluxNxEmA4mw2wO80DSxof92b1Hm406MIE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Q78B6P2+gavvKx773qXd/7iv3kqZ4NF77rY1YiTcTWVN02H39fq0LPtU7W1KFqaxDA3nBbYHNab/Rrj8G1sGkBwEDc3kHb1UjwHh3i6fuxpMbH3tU0KOq2KcQLRT3XRr0vbQXvAbA+3BbYnFYa/d5nz6ZcjP0AgIG4vXNeTY6WvFMjGsluvEfPbOUr6GQ/bg4hPVlF7pLoIt6nFXqvjZIn5Sm7Fu8BsD7cFticXKTqKl9h6egn3uMr33tXfKxsIQYOEQAMxO2d86qOZA1V+Grn/SkxuPFOjWgkeI9CBTWj1RLRiY8nZZC/pF4cevr2X+uE9wBYLW4LbE4rj36V4tGO9wDYGW7vnFfTouVJ36mpo2W+5lk1kt14jxSb9XYFt57UjKoN1QqpJXWXmHOt10f/tU54D4DV4rbA5qTRJWVV0a9SbV3cGLYrABiI2zvnVTYYpspWOMs7NQeC6jk0ErxHdj2110HXknbbFKyFQ9c64T0AVovbAptTN1KtKvqJrLVL+dBDBAADcXvnvOpGtpW8U6MWJbJC4yEayW68h1suqboV3JEZJz4uRL0kJT518FonvAfAanFbYHPqBjenboVTRj93El+GAGAgbu+cVz2RLa3QCqcneafGeQ9hhfZjJHiPXIXschFinZ42D17rhPcAWC1uC2xOPZFK1a1wMIL1tHnw2lRW+bKMhwgABuL2znnVE9lU3QqnfKemUvzfcesLmyPBe3QrqBnNUjuEYpsDrnXCewCsFrcFNqfVRj9tpFt+AQKAgbi9c16NjpYxjnWIdXraPHhtVpYx9luUc2gku/EeLdoHnlsczoyqnCV1l0QNuTYqM7B1vwUIsDfcFticMkFmBdEvFjrWdppOEwAMxO2d86oU2aJ8hZO8UyPRsgmqfO6RxQ1lJdK5b9F7+uqP/ut09ZRrtdJ6GnJtVGZgeA+ANeG2wOaUCTIriH54DwAQ3N45r8ZGyzO+U9Nt8OwayQ68B5pLAHvDbQGEDgoABuL2znk11nvojyd4n9rZj3W+RzMSvAcaLIC94bYAQgcFAANxewdtVyPBe6DBAtgbbgsgdFAAMBC3d9B2NRK8BxosgL3htgBCBwUAA3F7B21XI8F7oMEC2BtuCyB0UAAwELd30HY1ErwHGiyAveG2AEIHBQADcXsHbVcjwXugwQLYG24LIHRQADAQt3fQdjUSvAcaLIC94bYAQgcFAANxewdNVP2XCvUPhnzsK2f4AyAjwXugwQLYG24LIHRQADAQt3fQNInZcPi/HLK8RoL3QIMFsDfcFkDooABgIG7voGl6XM1G/acJ5WdX4QQayQq8h/59x5T006LSX4VUNX/usfNax2ZT/6d/xz621u06/RP3aiVLf/S+p0eZ/3e1n4qfiAlDej8w+LjCOnTHH3E3MkEAe8NtgUHKbU8XwfojT+vZJM5Mjxh1BTcMUTfK9ceNbjtDWnZ19MeKFYRK4iTAuXB7B21XI1ml9xDc0dI92FTpsZGePaKm2eTwPt57DOqx85T2q4w6UPODP3igJud3i+5JP0YAe8NtgUEqbc9k9xX3fq9vmR4xYghy75jU3Vm8GhA3rJl6SKIhLbur9EflnKGSOAlwVtzeOUbuTYT3tZ8d9K5xTRrfRD3Xqkpda8uHA1GofLCXNDYKw29Q5EYYO51RI1mN94iTHV9ffWXdsy3pdD5ul7hXUy/8SnjF4/HWnElJnXzjWe8xuEf5oXmqXnb61JDe06ZKg1dlG9FCIa7OuC6PWXMAe8NtgUGq93vcud3dV9r7VjPJfSUKzRMx6jw7PbGsuzpYDYkbmTEMbtndyNlDpZYIxEmAs+D2zkTVcaNF+x2ENPmOgUIV40BKGgF6ru3vuok52WqB2NHkXlTFy5d5h6WrkazPe7iTrHtgROk5Uc2cXtJ+KfXC9+lT9fF2pPcY0uPH6tPLn2ePW4NDeh8yeFWmkfoFdMvXluYRCw5gb7gtMEj1OZFuQN28cfeV9n7MfdM8Pqp0lUifGhvuWiXD4kZ2DAdaLvx45lBJnAQ4N27vTJPt2XQvy+5Ot7DG5N53jWNksFgd41Lvtf1d+5hTLjyml0rly7U7wYfZTi9HaiTr8x4u9OfnKUhr6mRotfQU0RJ5udNqOjGxNa2Tkh75emE6PUN6lBKt5noplafE3vWp/sGnNdNCrdZal0H9ac0QAewNtwUGKec9Yqaru6+49+trFbdVi1cNixgWGeLnDO0hDYwb1kY7CvW3LHJX6Y/nDZUD73eCAGAgbu9MUR1t3H5PpZu6yuW0cnvXu8jgwlfftYe69i2XC4/pRVS8vL62dRjV0bIb/Y7RSFbjPRzxVc7OU6X2S6wHSeoT9MJq9WjNcC66M6nbdXre6PQ0bQ7rUebYTi+tmVw14UDtGXxaMy3kTAWYC7cFBinrPepC3X09e9/ZD8GFhRT3VPVjT8TQp+qrLFDUhmFg3LCL2lGov2WRu0p/PG+oHHi/EwQAA3F7Z4KGbNj0jQnd92lwdpHB5eU91x7s2rXcU3hML6LS5ctFua5Gskrvkb4c2XkS6WsaU//uS6kX6o9xYtyZVGpcpVfFLgb2WE15knykjejjIb3rU/2DT2umhQdWW6d8uAD2htsCg5T1Hu3svGfvR+nGr6j3bM9V+tTBiJG2oI/jIAfGjbSFVD0tu2dbFc4XKomTAGfH7Z0JOrxhkzc15Efd+DGRE2kkcFig6L32YNcu5hQLj+ul5/IDUS5JX4/XSFbjPdz0RJWe1fIusaZWsFdWT7j6y3CuTqnr9CwUDexRT9w45aGN1tE4pHd9qn/wac20sLSqtHe5IC0cJYC94bbAIOW8hzsDevZ+S4Mdiz51MGLYMCQItI8r0cC4URpDT8sid5X+eN5QSZwEODtu70zQwTRao4FP5ZP6GhlS4lP91x7s2sWcUuGRvfRcrk+5aNzU6ZQfo5Fs1HvUR3KG9hkZZ8umZ/CRJmo9O7hHSzjS+nWFiQdqYfCqTCN16pMuLFuChe4GCmBvuC0wSB3vEQ8D90ZGdzNW+zTJet2pU7pKpE8djhh1XNKn4ngqDYsbxTH0tNy5Sn88c6gkTgKcG7d3pqgOIKU9W+9pT6zvI0OiA9cO69o92y2cpZcuUr/kW45/h6WrkWzEe6RITTtg2sdb9pxuXvF40iR9ZeZMJiM9C9tvzg3pMSYcsfHYXfZAbVEvBX2qf/AqrekK48A8xy01gL3htsAgJbu1RbL7SnvfjoQ2zrG0mBoxlBisVEPiRncM2YDmWtanXM2zh0riJMB5cXtnmmJ8aOKAZHH6nkI7nWvRjiEuXFQafK2Q6brQsi88spf+y2M8nPsdlq5Gsk3voYXueIuvsjaldZqpSk6a2Fe3cSlK59Kd+kN6jHVsgpMpn36g5gav0pqusFJyBit+8OMFsDfcFhikztYT3O7r2fvOfqQXzhIxmoS7vralQ3GjO4bYfk/LLkzpj6sIlcRJgPPh9s5EZfPvEE+Gv2vsI8Owa3u6lmezLbvCI3s5eHl87MnG/yM0khV4D7QVAewNtwUQOigAGIjbO8dIc/pI6iv8Gwq5d4273mPItaps17G833sc2cugyxd4h6WrkeA90GAB7A23BRA6KAAYiNs76KDEbLhPOVaikeA90GAB7A23BRA6KAAYiNs7qEfN13GTr6euRyPBe6DBAtgbbgsgdFAAMBC3d1CPovfgcw+PGwq6MAHsDbcFEDooABiI2ztouxoJ3gMNFsDecFsAoYMCgIG4vYO2q5HgPdBgAewNtwUQOigAGIjbO2i7GgneAw0WwN5wWwChgwKAgbi9g7arkeA90GAB7A23BRA6KAAYiNs7aLsaCd4DDRbA3nBbAKGDAoCBuL2DtquR4D3QYAHsDbcFEDooABiI2ztouxoJ3gMNFsDecFsAoYMCgIG4vYO2q5HgPdBgAewNtwUQOigAGIjbO2i7GgneAw0WwN5wWwChgwKAgbi9g7arkeA90GAB7A23BRA6KAAYiNs7aLsaCd4DDRbA3nBbAKGDAoCBuL2DtquR4D3QYAHsDbcFEDooABiI2ztouxoJ3gMNFsDecFsAoYMCgIG4vYO2q5HMGiivXPGjuVx99VWvutopvHAB7I09xbTh+uKrXvXpTiEyAcBA3N7ZiJ4McoV710hmDZSPPupHc7mSlXdfp/CS9eCDNssA+2FPMW24rr7qVQ90ClEl4iTAcLb55s7vBbnCvWskvEkzkSeffPK+++6zHwAAdsPVq1cfeOAB+wEAYBrbfHMH7+E1/j0XvMdE8B4AsE/wHgCwW34vYD/AJPAeE8F7AMA+wXsAwG7BexwP3mMieA8A2Cd4DwDYLXiP48F7TATvAQD7BO8BALsF73E8eI+J4D0AYJ/gPQBgt+A9jgfvMRG8BwDsE7wHAOwWvMfx4D0mgvcAgH2C9wCA3YL3OB68x0TwHgCwT/AeALBb8B7Hg/eYCN4DAPYJ3gMAdgve43jwHhPBewDAPsF7AMBuwXscD95jIngPANgneA8A2C14j+PBe0wE7wEA+wTvAQC7Be9xPHiPieA9AGCf4D0AYLfgPY4H7zERvAcA7BO8BwDsFrzH8eA9JoL3AIB9gvcAgN2C9zgevMdE8B4AsE/wHgCwW/Aex4P3mAjeAwD2Cd4DAHYL3uN48B4TwXsAwD7BewDAbsF7HA/eYyJ4DwDYJ3gPANgteI/jwXtMBO8BAPsE7wEAuwXvcTx4j4ngPQBgn+A9AGC34D2OB+8xEbwHAOwTvAcA7Ba8x/HgPSaC9wCAfYL3AIDdgvc4HrzHRPAeALBP8B4AsFvwHseD95gI3gMA9gneAwB2C97jePAeE8F7AMA+wXsAwG7BexwP3mMieA+A7fLUU0/JFoZpfPjDH8Z7AMA+wXscD95jInIA4z0ANsqVK1dk/8JknnjiCXspAQD2BN7jePAeE8F7AGyXV72K0AcAAKPBexwPB/BE8B4A2wXvAQAAE8B7HA8H8ETwHgDbBe8BAAATwHscDwfwRPAeANsF7wEAABPAexwPB/BE8B4A2wXvAQAAE8B7HA8H8ETwHgDbBe8BAAATwHscDwfwRPAeANsF7wEAABPAexzPlAOYP8slfPSjH8V7AGwUvAcAAEwA73E8Uw5g/iyXIvbDXhEA2BR4DwAAmADe43imHMAc2wCwaQhiAAAwAbzH8eA9AGB3EMQAAGACeI/jwXsAwO4giAEAwATwHseD9wCA3UEQAwCACeA9jgfvAQC7gyAGAAATwHscD94DAHYHQQwAACaA9zgevAcA7A6CGAAATADvcTx4DwDYHQQxAACYAN7jePAeALA7CGIAADABvMfx4D0AYHcQxAAAYAJ4j+PBewDA7iCIAQDABPAex4P3AIDdQRADAIAJ4D2OB+8BALuDIAYAABPAexwP3gMAdse8QeyJJ5649957pU24SGRyr169apMNAPsG73E8eA8A2B3zBrF77rkn5KhwsVy5csUmGwD2Dd7jePAeALA75g1iITuFC8cmGwC+9713vOMdtjF2yUc/+lF7IWASeA8A2B3zBrFwGFW88X/+H3Rhsqnl1ANIYEfAMeA9AGB3zBvEqsw04NJWdAGyqeXUA0hgR8Ax4D0AYHfMG8SqzDTg0lZ0AbKp5dQDSGBHwDHgPQBgd8wbxKrMNODSVnQBsqnl1ANIYEfAMeA9AGB3zBvEqsw04NJWdAGyqeXUA0hgR8Ax4D0AYHfMG8SqzDTg0lZ0AbKp5dQDSGBHwDHgPQBgd8wbxKrMNODSVnQBsqnl1ANIYEfAMeA9AGB3zBvEqsw04NJWdAGyqeXUA0hgR8Ax4D0AYHfMG8SqzDTg0lZ0AbKp5dQDSGBHwDGc2Xs88cQT9957bwjssHlkKq9evWpTC7BiZLnaoznQ9S+4tBVdgGxqybQAEtgRcAxn9h733HNPiOpwIVy5csWmFmDFyFq1R3Ogi19waSu6ANnUkmkBJLAj4BjO7D1CSIeLwqYWYMXMu1B15QsubUUXIJtaIhtAAjsCjmHK6plxzYWQXuHCPdqcbCKJR7AF5l2ouvIFtynQBcimlsgGkMCOgGOYsnpmXHMhpFe4cI82J5tI4hFsgXkXqq58wW0KdAGyqSWyASSM3RH8595LZdp/9J0ST6Uze3Q0OnTBhXu0OdlEckLDFph3oerKF9ymOIM+ckuHdOMjnafmVehoVC/3X/t6NbKbj73xnY/d+N6th9/pK/TpnY984o5cPPKqOWRTS2QDSBi7I/jPvRfMhP/oOyWeSk/26Gh03IIL96vT2IN2/MF8Ii12hNtEckLDFph3oerKF9ymmEFVmt6iL6ro7r5z/f4TJOhjQ1w1tirsPHwz3IY4EFehX3gPgDUxdkfoJoJLxaZ5MFPi6YRuSuigBRfux8reUQvMk/G3jzptv2p52BHY1O88dWYtdoTbRHJCwxaYd6HqyhfcpphB6j3UThzcvFp5bFo/TSd+ewXvAbAmxu4I3USC219o07JJHR8ep8TTCd2U0EEL7n5GSd9Is1Nwwqf5WZWOuvMdgfMI7wEwaxATdOULblPMoNR7WKz7+ifeG5567/XboXchvC2SfkIS6nRL6qtuXAvXSrPpj0mJcPvaI80A1M+k0SP1HuGx0riRZnh1tMlWyw4yKjZy59aNNHD1XzWrbGqJbAAJY3eEbiLB7S+0admkjg+PU+LphG5K6KAFdz8jpIdT962+7OEUCm9feyycoBXxCLRvAgjV15H1iK2REjtoO+UHD+b0aE++C9F0F8jVLLRcuoXs/UaVjvBYHtuZKptITmjYAvMuVF35gtsUM0j3tYYO2+NNHND4ED5lDVs+KWxfmAQQ2/J1iLAfq6fs0+NwSWNyWm0WQly3l/Sqj9yqbExPtW65XOVuwXzLgKvmlk0tkQ0gYeyO0E0kuP2FNi2b1PHhcUo8ndBNCR204O5nuPS8tLfookqHk5bbmRrKk4NNk++HbybPxiMtVnDl2mD/wSyPnBmonu2c665mqWW7BTeYUDjtCA9dNOmLXjJeNpGc0LAF5l2ouvIFtylmUL3fDd3FUp6ELA0dVQxMdrRWaAKji0haJ722fUnBz+RCnLYT1DiW3LNRrlpmkMmP9myn6+JVc8umlsgGkDB2R+gmEtz+QpuWTer48Dglnk7opoQOWnD3M1zqPfzBUzqc0nPUjsDmMGvOY5HL4JsW2uUHD2Z30quqZzvnuqtZarl9C3b7N6vuph3hVi1NQSbJJpITGrbAvAtVV77gNsUM0v0eLEca6/RxSrV5k+DgA2MMAgt4j/anuNVVvvegw9XSSFX/aM8mXR+4am7Z1BLZABLG7gjdRILbX2jTskkdHx6nxNMJ3ZTQQQvufoYre8gVD6d24t54j/RczH56EE9BV37wYM56D73KqJs6wnvcvjP9CE855vy2ieSEhi0w70LVlS+4TTGDdL9bUGoeZ+NeKziUgsDc3iMdSYii4ao05gT1VMtHqvpHe7bTdfGquWVTS2QDSBi7I3QTCW5/oU3LJnV8eJwSTyd0U0IHLbj7GaFscl86nNqJe+o9VHpAVhemR12rhXb5oYM5O7zQS6vfSkd4j2mfe6TZwPGyieSEhi0w70LVlS+4TTGDdL/XX7XSt0hKgaUdNJIL0wDiLgw/WnBIAkUIDon30HZCBRfimjBivYSr0l7ee/3GtUfy1UqD1LGVuu6/am7Z1BLZABLG7gjdRILbXyNkQWC2pOWcquOnLx8sjahVjK3i4YIBsF82qePD45R4OqGbEjpowd3PCNnZU89i9aNMQ+Fw0vL63I3eQ2axe/o2b87V5dpFq7x0Osb6uRTBFk2Nde1qllrWcm28ubXC/fY3lRvbZNlEckLDFph3oerKF9ymmEHp5pUfdf/qnrW9rCSpfNzRusGNOiC4XR9+7PMedXnFnesPV+WhqVCYRKGK8CZI5yqtX6qWHWRUtuuDV80qm1oiG0DC2B2hm0hw+6urVoIUQ58GkPjjQXUToTVJ77Gdxfk6faquqi7Rd6PmyuImyCZ1fHicEk8ndFNCBy24+xkrm4CAOoT84dQ+m6P3iAl9RffklpJ40Lpy+bH/YNbKbmVU3dnR2ziZbs1sy3YL1+uD/LgjPJZX1E1Nkk0kJzRsgXkXqq58wW2KvasKSp1YtDXZ1BLZABLG7gjdRILbX06t93Y1q7E3VdtvrBzUur1Ho62MsyCb1PHhcUo8ndBNCR204O7nslXtrtq+N/a3Uy2vsTvwVLKJ5ISGLTDvQtWVL7hNsXeFYDUiuK1SNrVENoCEsTtCN5Hg9ldLnXdg6wQppD1G8l5tIH1TuP4rBfq3BGq0weSd1twlyScqTeOZd2nt2hDcsn+wIVNZ5NoMdTJ/tmHg5aVqmh8anXeTm0bqS9JXQJAXoa5jH4Yfkk3q+PA4JZ5O6KaEDlpw93PJSm3uBMuL9wA4mnkXqq58wW2KPav+4sSY4LZK2dQS2QASxu4I3USC21+pMm/Fhgy7yoPTzCd5HC5J3UidcLvkSp61z0+ScneJKu3o4N8m0tG6NkuV0zbNe7SrybMDL++p1i2Xq0RJI50XrapmETtc3vr0qVc2qePD45R4OqGbEjpowd3PhcvmWxk0wY3SVbgm2URyQsMWmHeh6soX3KZAFyCbWiIbQMLYHaGbSHD7K9VQ7xETd3kcsilLx2MFUTf5rtX3RXdR2nhHzbXtTCwz8rRyt82S90jUd3kiV616KfQpd1X6Y/tFs0uSyxtzoteWZZM6PjxOiacTuimhgxbc/aDNySaSExq2wLwLVVe+4DYFugDZ1BLZABLG7gjdRILbX6kGeg97hz4hptE93iPk6JGQWOe8R9lFRMK1Ze/RrVy6r6pkwDgHDslXS7yESJ9NiS+a1cF7oC3KJpITGrbAvAtVV77gNgW6ANnUEtkAEsbuCN1EgttfLYX0NzUDIcP2uX42F+/3HuklTZs579G4grokf23Be+Qrd9psSoaMc+CQQrVoNtxV6SWN8B7uftDmZBPJCQ1bYN6FqitfcJtiG+ocbKtT+WsJJ5BNLZENIGHsjtBNJLj91ZLt9DrrTb1BmutnPUOnsEnK08w77eJgOwf/NlGrvApQhzsKbaZRd9w4J/+5pPLN4j3WqrbBPaC4pEZdtX3ZRHJCwxaYd6HqyhfcpphT9VEX0XNrBp3Se3RPxCGadtVMsqklsgEkjN0RuokEt7+8bLPXxAzKJVQhatV0EnSVlmhh0mzz94Wy6bioaTzEnOy1Np7OXzvIVu62mUbdg+McOKS0qYpOwCy8aHiPk8jmbMwxhvcYIJtITmjYAvMuVF35gtsUc0rjSek9rWOUnoJLa9rI573fkbKpJbIBJIzdEbqJBLe/tqrTJ3iVTzhPDOyRTer48Dglnk7opoQOWnD3s6DwHsvIJpITGrbAvAtVV77gNsWcSr1H+2P69L2uaCFChQYfkdIwmHqP8FixktD4gV8A3x1A6Mv/8nvrtMZGEkZltN9pi83ab+uvg3bufpeTTS2RDSBh7I7QTSS4/bVVnT7BCz2eIOKNkk3q+PA4JZ5O6KaEDlpw97OUuodferLqud49fW2RxQ/XkunvVvbeI3dVz3Ebnhr6B2uGDP5UsonkhIYtMO9C1ZUvuE0xpzRo2OceGkBCLm5xpjoCmw/KqzgQHiTPth/nvIfEE2s/edYS/eqxfslYx9CYn+wAbIT6OLTWbdnfVPkpC2vhqWx3Un8x2dQS2QASxu4I3USC219bVRKITiCLvTE8rkY2qePD45R4OqGbEjpowd3PgnInnJ2s9QGWPX3tHA3Hc1qerRwPcruqe/omZ6obTDW8MX0NGbw2u7xsIjmhYZXcd999tkCXxG2KOVVHBkN3upTHgCOPQ0CoPo6Y5j2kvFZjLWKbUh5q+i8EZweQ9mWthb5caEoajD9aU+lTpdGmY1tMNrVENoCEsTtCN5Hg9hfatGxS8R6H5Q6/cHplzWv2jT2RGtDiUR2PxtLp23Pcikb1NWTwnacWkk0kJzRsgXkXqq58wW2KOaWRIViONCzU74c1NKm/Uce6NLYUsvkQNyJNkLF4lcSu6D36BtCNfu3w6+NbGhvTwJhcle9OL19GNrVENoCEsTtCN5Hg9hfatGxSx4fHKfF0QjcldNCCu58Fdch7ZE7fsh/IVI5HZuH07TtuRaP6GjL4+qmlZRPJCQ1bYN6FqitfcJtiTmlksA82m8c+ngSFwjrERaWxJec9OtGmCTKpH9DHoXJVITuAUvTz4ddFvxg83VMd7+G7W1I2tUQ2gISxO0I3keD2F9q0bFLHh8cp8XRCNyV00IK7nwXV6z3yp2/BD+Qrx+OzdPr2HLeiUX0NGbw2u7xsIjmhYQvMu1B15QtuU8wpjQz1V63CBg+bvfMGhEhDQaTO4JMWQthJI1IryFiQbIKMtZDErlA5E4VMpejnQlM6JBeZS6PNdrekbGqJbAAJY3eEbiLB7a/Z5ALIRergPbp8cogmXJLIJnV8eJwSTyd0U0IHLbj7WVStw6+Uvqenr56CrfJq7vOV40SWTt+e41Y0qq8hg9dml5dNJCc0bIF5F6qufMFtijmVxg35UdNx3fuWmisxZNn2b4W7WPPO9YercBEiTxOyNG5UuF+B3+c9igPIRT/5UaNWfDb+WJFEQlF2tGl5RT2GxWRTS2QDSBi7I3QTCW5/tdSKBnXYGSgNXzFCdpUkVP6ps2jCeA5eEoO5Ky+ryRs7Tw2RTer48Dglnk7opoQOWnD3s6zSw08f12dk/vQN52jyu6fq0y5bOc79kNO3or2M7Kphf7BmyOD1qeVlE8kJDVtg3oWqK19wm+JcqqJNfQYfebQgm1oiG0DC2B2hm0hw+6ulJKXRwDXOfvTrYOJ+Yk0Yz8FLxnuPI2WTOj48TomnE7opoYMW3P3sV23HsiHZRHJCwxaYd6HqyhfcpjiP0vNpbcftBmVTS2QDSBi7I3QTCW5/tZS+nRofhwetvyWgaZLh3p+tY51eHgjvBeuzNdpFth17pzjgMjHXZrt83B9BGjOe5lr3l4669VPvcfDuAuF96vqS5CPl1g2WZZM6PjxOiacTuimhgxbc/exXulzcit+CbCI5oWELzLtQdeULblOcTck51zrD0HjZ1BLZABLG7gjdRILbXy1p4NL8Jz62aFbHMc2RzIQU3mdJ8qjm26HOnJTaSdL3h28mwTPbpj5lI6wu149rtNmQ5WvXR4wnLTdv0CmP9ePgS61VFdpDipfIXXTr6w2WZZM6PjxOiacTuimhgxbc/exXcUG48tXLJpITGrbAvAtVV77gNgW6ANnUEtkAEsbuCN1EgttfLSXeQ5N4y4nrwkohV24+T2iybZdhm3/Qy6v6LqUutRMeZHKwbJv6VPpj0mxjM7LXjhmPlXfu0dePH2L0tVbwHlozqHFNSWFWNqnjw+OUeDqhmxI6aMHdD9qcbCI5oWELzLtQdeULblOgC5BNLZENIGHsjtBNJLj91ZLajJo0WY9moPEkeklMspO83D58SHAV+tpJv5WknwMk/aY0mf0h73HUeFJv0LlHX/+OFRZbU8thNB5Ga7a/joX3QFuQTSQnNGyBeReqrnzBbQp0AbKpJbIBJIzdEbqJBLe/WmrbjHxhTKOTH6vUuScvV7Vz/WI7+mNtBmKFfJuqYd5j4njS8vSSbP1Dn3uEkdQ9Zp6yQfK5B9qMbCI5oWELzLtQdeULblMspdI3M+tTJPMgrebOvH6NqryEjh9A/6txSDa1RDaAhLE7QjeR4PZXS0O8h0a/7v9MSB9n23EpdaEdScEtZQ/hoknfC21WOuQ9jhlPqzw0nimP9WOIK9+dPIpU46wvabyH1T+397jvvvus7SVx93Mi2USOPo1GKy4IV16WLRFZrNUaCkutU6eodOG6pxaTTSQnNGyBeReqrnzBbYo+6dlQkexT27lCb9zXazsnWXN4dI+TtOao+DCwcnM7SmH8E0LT0Zd0X5ZW5UOyqSWyASSM3RG6iQS3v1rK5ujdQi0x6sjgAkWd3QXqcBQv1Nby7SShzI0k26YotNPnPUrXDhlPeq37S0fd+qGmhbji3Vnv5nyu1ZfYC1gx/I802KQu4T26TOimhA5acPdzCukLrb7QPTW70gUxRNXYqrViX79zG+Cg3CY8iWwiOaFhC8y7UHXlC25T9ElPuDtfbw4tUXVafP12tXl7437BezTqDzij4sPAynY7h8LphNA04yVj43CQTS2RDSBh7I7QTSS4/TWbJgSK/alKKesonX9naqRsUseHxynxdEI3JXTQgrufU+jg+T2jJp1503WOTWgTyQkNW2DehaorX3Cbok8Wf8JfEU0PgzvXP9H9IN5oFzZ/gbSOLTHOdB/Is/FtMPdL4kMdpYlRpcrJe2lNZVHBe9i7J4JEWotLNVVJEoRd1MoOoDvU0ELyh1+lvNNL9tUYLJtaIhtAwtgdoZtIcPtrNhVCEGqUxtiZskSb1PHhcUo8ndBNCR204O7nWIVzq/XHaNyRqcvUCCd6t6TbTvpjUiLYO5elozQ98/pP+rgUstWyg4yKjRz8AzTpVTPJJpITGrbAvAtVV77gNkWf6ljRfC4fSiSSNF8C1joawVrHhu3oEMpycab7IG3KYku4RIJGqf1uZS0P8a31dYJ4O3pJvMfYe2VC9I7aB17S4OEB9AzVXq5QXtVp9xKHkYxnuGxqiWwACbYrxuP21zyyODB6d+9OTaopJAF8qmxS8R4me33rVzY54dxJXx97yVGXnluuHfuxeko/rtJLfK7Q4z16jk+96iO3KhvTU61bLle5W4in9cGr5pNNJCc0bIF5F6qufMFtij7FXR+iSrXrq21bhZEmnoSN3HwjK4aRNGKkH53HCoUH9Vsk+TiQ7zetHFuT8jhsvVyHFKmjWfPYqrW7Tm+k01HPaPMh18qlZvuSOOx0/INlU0tkA0gYuyN0Ewluf6FNyyZ1fHicEk8ndFNCBy24+zlWahLimZc9MtNDKz3q0vqunfS4TS4p+JnCmV3LnfSlE/FwIpL8aM+WTvHuVfPJJpITGrbAvAtVV77gNkWfYqzQ3Wpftar2bNzyjanQS+Jebifcw72HNdVOzUN3kU5ESirbGy4JTWDRIel7HFoS1DSefftjSMBMyjNDbb8UoYLUbPeSfREGy6aWyAaQMHZH6CYS3P5Cm5ZN6vjwOCWeTuimhA5acPdzrNqeIX9kJodW8YxfwHt0j0/fe9DhaskA4o/2bNL1gavmk00kJzRsgXkXqq58wW2KPiWxotnszY+NB8js8XbC3ezxWKHwwJoqxId8vz3BJJUOqeM9VHph1aBzBb0B0w3gE9mhtl+KUC4ttHvpvhqh8kDZ1BLZABLG7gjdRILbX2jTskkdHx6nxNMJ3ZTQQQvufo5Vznv4Iyc9tNKjrv6xqj+39+g56dPh9VTLDDL50Z3W/hTvXjWfbCI5oWELzLtQdeULblP0qRN/BL/ltU73EwMt1/q5OJN5kDZl3VWXNKHG2un0m1T28TBVekldKI13o2Vzd+6qtKNceeM9ukOth1R7j3YvoYXWqxEqD5RNLZENIGHsjtBNJLj9NZvSSOieOpmy0djVuSzZpI4Pj1Pi6YRuSuigBXc/xyrnGfyRmR5a6VGXrp5p3qN7lNarMH/Sp7289/qNa48cTgi626zUdf9V88kmkhMatsC8C1VXvuA2RZ90Y6bxp96YrbxZg4NR79xQP/nlTuUkOz6on61If0m8xYSK1u90z1ZOyyvqyiK7hUgSspR2FG1KDnbUlOeGmr6Mifdo9RKa8q/GYNnUEtkAEsbuCN1Egttfs+mY9Gau1Chpp8niXJ0jNddQZ5JN6vjwOCWeTuimhA5acPdzrNJsXtU9MtuHVv6Md+2EH/u8R11ekR6l8czLHp/pVVq/VC07yKhs1wevmkk2kZzQsAXmXai68gW3KdAFyKaWyAaQMHZH6CYS3P6aTcck5XMl9CcwBifoYoxsUseHxynxdEI3JXTQgrufPapyCGtZTxNkE8kJDVtg3oWqK19wmwJdgGxqiWwACWN3hG4iwe2vYxXfWh34l4hEzVu9/h3hCn2vuXu5/7Q5aTY7hviOc3i2728zDO8uO9T04+X4PrXK3Wksn082qePD45R4OqGbEjpowd3PHhUW0ELr4wSyieSEhi0w70LVlS+4TYEuQDa1RDaAhLE7QjeR4PbXUdK0u/RV85Cat76WIpIsv/sVdPdhQvZyS/H1cahv7RTG0PYeWqhfxNLKzXdrx3WXG2r2qeyd6oswn2xSx4fHKfF0QjcldNCCu5+9yVbkMovjNLKJ5ISGLTDvQtWVL7hNgS5ANrVENoCEsTtCN5Hg9tdRCvm9fXqQZtgx75fykPo3nzAkSrL/dnaevTxxCPW1TV99Y0gHkFRubMao7nJDtcbrH62pRM2dtsuPl03q+PA4JZ5O6KaEDlpw94M2J5tITmjYAvMuVF35gtsU6AJkU0tkA0gYuyN0Ewlufx2lNNVOkvL6zdyGJju3RDyS8R75y3u9R3cMTfkh7zGuu9xQG7ORtF9fFcF7JOigBXc/aHOyieSEhi0w70LVlS+4TYEuQDa1RDaAhLE7QjeR4PbXUUpT7Y736L79L0qfaj4N6E/oVYt97jGuu/ZQndloOi3dqVabTzap48PjlHg6oZsSOmjB3Q/anGwiOaFhC8y7UHXlC25ToAuQTS2RDSBh7I7QTSS4/XWUNEHv/l+LkO7HxD1Vk5FbEm8ZeSs7z15eNAOFMUQbcMh7jOvODTXtveSg2nc6r2xSx4fHKfF0QjcldNCCu59VK3GWK5VzxieRTSQnNGyBeReqrnzBbQp0AbKpJbIBJIzdEbqJBLe/jpWl+1X+PewvEWl2VJH/Awaa7ncvL5uB/BhionjQe4ztzg01/liRZH2lO51VNqnjw+OUeDqhmxI6aMHdzwzSmUuYzS3EJeXKl9A0F4H3AOhl3oWqK19wmwJdgGxqiWwACWN3hG4iwe0vtGnZpI4Pj1Pi6YRuSuigBXc/M6j8UdSxwnvkZBPJCQ1bYN6FqitfcJsCXYBsaolsAAljd4RuIsHtL7Rp2aSOD49T4umEbkrooAV3PzMo9R7uG3LJR1TRQoQKDVV5+plXms2n3iP5pMxKQuPn+Tsysdnhf2RnPtlEckLDFph3oerKF9ymQBcgm1oiG0DC2B2hm0hw+wttWjap48PjlHg6oZsSOmjB3c8Man3uofl6yMUTR9F8366yEJ3v2LUe57yH5PTdz1Us0a8e6//10TE05ic7ABuhPg6tdVv2N1V+yhxReCrbndSfWzaRnNCwBeZdqLryBbcp0AXIppbIBpAwdkfoJhLc/kKblk3q+PA4JZ5O6KaEDlpw9zODLJuv0aRcytNPLYJPqD6OmOY9pLxWYy1im1Ieavr/V5QdQNpX+v+KnMFIGow/WlPpU6XRpmObWzaRnNCwBeZdqLryBbcp0AXIppbIBpAwdkfoJhLc/kKblk3q+PA4JZ5O6KaEDlpw9zODNJsPlkM/f9D82z6LSGhSf6NO9Ad4j/Y3tQZ5j74BHPIe6Y1USv1G6jGSq/Ld6eWzyiaSExq2wLwLVVe+4DYFugDZ1BLZABLG7gjdRILbX2jTskkdHx6nxNMJ3ZTQQQvufmZQ4j1KPiQqFNaWI+qQ90ibGv65R3YAA71Hy2zUP1pT6VMd7+G7W0A2kZzQsAXmXai68gW3KdAFyKaWyAaQMHZH6CYS3P4aqjTb2aHWevs2qePD45R4OqGbEjpowd3PDEq9R/0BRTVzwRvELF+lCXqkzuCTFsLEF72H5fqDvEd2AEXvkbqaWM0MVduWlEab7W4B2URyQsMWmHeh6sqHy8YmGwDGh1DdRILLHIZqbcm3S8AW1sneRB4rm9Tx4XFKPJ3QTQkdtODuZwa1vYel45qCW2quhLS+qmz5fSvXjzWzfzLGFl9F86dbDnqP4gDy3sPMQ3w2/ljRXvfZ0ablFfUY5pZNJCc0bIF5F+qVK1d08cMFY5MNAONDqG4iwWUOQxXzLld+Lp3We6xWNqnjw+OUeDqhmxI6aMHdz4lV5fq1S1mtv1y5bCI5oWELzLtQH330UV38cKk8+OCDNtkAMD6E6j4SXOaQV/KGqSVj0Xukb9SmBiCU+z9UoK3pJUbz9mt4kzfgvhiSvMMbG2lVTt53rpCScIn9cYXW108qrJHCCJuWA1bZjSHefrej4Xc3/iU6KJtUvMcUtZYvXnaibCLxHrAFWKgAAJMZG0JDdlDhMoeMJL22rDrJx4Z5j/qLJKE8Tc17GqzS9CTbTtpvvq7SrexyRbMKdTvZW8iOsGpZS9L76ozhWst7NB2NurvsAOLAuo3IJYdkk4r3mCibTqWeJzRGNpGkdLAFWKgAAJMZG0JDdlDhMod+hTfvQ0o20HtouV3YZOH2NXhRbCc8iPUbJVm7ZobVtd3KLkfXHLLbWnoL2RFWLXee7Y7hTv19HNdRqDn07sa+RPpjr2xS8R7oXLKJJKWDLcBCBQCYzNgQGrKDCpc5ZBXS4shR3sN/iz7Js5te9C3/UEHrp+QrH/IemVvIjzAUGtZaZgwF7zHu7sa/RAdlk4r3QOeSTSQpHWwBFioAwGTGhtCQHVS4zKGrNBUO+fEyn3voj3V3sYJPxNtqKvd6j/wt5Eb4iapm3UitzBjisAd+7qE/urub+hL1yCYV74HOJZtIUjrYAixUAIDJjA2hITuocJlDV03mbfl9znvoe/mh0BLoUmKd1k8Mg/Ri2bbLvDufYIiylRtT0bkqfwtF79FgvXTHEG/fPTXq7ka+RFqtXzapeI+82q94ozid3QdptVGTMXLm5tfxA+h/NQqyiSSlgy3AQgUAmMzYEBqygwqXOWRkOUxF89cL0mwkPK5I/5xAKbGWHzVfN+pCra+45DC2X5HYBiVWjs1KibcEuVvIj1AKzcC0zIwbg/u/5umAh99dfgDlRgbIJvWSvUfzUiavSzPB9YRl1X7FoxpvWi/rpiStOSqbH1g5XRkVhfGP6lp19CXdl6VVuSCbSFI62AIsVACAyYwNoSE7qHCZw85VGYD6/2Pk8891yyb18r3Hna+LObPPj0SVV/v67SpvnuI9GvUn2ct5j3rNFXUO79EI7wEXCgsVAGAyY0NoyA4qXOawa6Wp14TMbQWySb1873HzejU9qU28c/0T6QdVrc8T2oV6bcDy6Zhbdx/Is/FDqDu3bqRrItRRmry8VDn5JKupLCp4j/ApWECckq3FmqpEbySYKLdSswPoDjW00P7jMp1esq/GIdlEktLBFmChAgBMZmwIDdlBhcsc9q4kRTzwHvoqZZO6A+/xWPhYKsyQpdGPNF+SSxP6lqEM5ZpGp+XdJDs+SJsKhXaJLJRS+93KWh6sQjPs9Hac94i9VyZE76htMJIGDw+gZ6j2coXyqk67lziMZDwHZRNJSgdbgIUKADCZsSE0ZAcVLnNAm5ZN6h68h9rE6mtXVWZc5dCN9wi5cvONrJg6pyl79v8zFB7UvxygnZrXyvebVo6tSXkctl5uHqBGxxbqx3GGau2u0xvpdNQzWm/P6i5CudRsXxKHnY7/kGwiSelgC7BQAQAmMzaEhuygwmUOaNOySd2F99BE2b5qVaXLMbH2/1MnZuRTvYc11U7NQ3eRxnt0K2tHKd57uM890sa7H1nEqwreozuAzFDxHgCzBjEAgL0xNoSG7KDCZQ5o07JJ3YX3SBP05sfO5w+imDpP9R7dTxJSe5Pvt1DZq+A9VHphcE1tV9DrPdwA9PdG+6HiPQBmDWIAAHtjbAgN2UGFyxzQpmWTuhPvoTmxkE+si//JIdTvpOytJDs+SJuy7qpLGjth7XT6TSrb/yKqE/2W0kvqQmnc/ENoRB83d+euSjvKlTfeoztU7z3avYQWWq9GqNwvm0hSOtgCLFQAgMmMDaEhO6hwmcPGlCaQmuBFqgQs5FcJafqk2aPRzv22K5vUvXgPm+Aw/S47b60Gq6D1k1/uVE6y02w7PK5o/f0aXXkVzZ+MKVVOyyvqyiK/RsNTaWF0LPGO2r6r2FFTnhtq+jIm3qPVS2jKvxqHZBNJSgdbgIUKADCZsSE0ZAcVLnPYmLreI6Zq1bMhv1JfkdbMpqkXYT9sUi/Ze6B1yyaSlA62AAsVAGAyY0NoyA4qXOawMQ33Hqnf6NTs+0L+pmSTivdA55JNJCkdbAEWKgDAZMaG0JAdVLjMYWMa8bmHfo2lqplxGuFLJfYd+y3LJhXvgc4lm0hSOtgCLFQAgMmMDaEhO6hwmcPG1PUeETEh5jdq6g9A8B5dphzAE7opoYMW3P2gzckmkpQOtgALFQBgMmNDaMgOKlzmsDEN/twj9Rt4jy5TDuAJ3ZTQQQvuftDmZBNJSgdbgIUKADCZsSE0ZAcVLnPYmMZ+50ofB6eR1mz91/MtyyYV74HOJZtIUjrYAixUAIDJjA2hITuocJnDxjT6/5qHjzvsqvbvuUov3KxsUrfrPeBisKkFWDEsVACAyYwNoSE7qHDJ68Y0xnu0Pu6wC2suwniIbFI35z2uXLmi44aLwaYWYMUstFCfeOKJe++9VzcCbBqZx6tXr9q8AkAb2SP2aBi6rQSXvKJNyyZ1c97j0Ucf1XHDZfDggw/a1AKsGFmr9mhW7rnnHt0IcAFcuXLF5hUA2sgGsUfD0D0luOQVbVo2qZvzHgAAp2ehIBaCMFwONq8A0Gbs7tANJbjkFW1aNql4DwCAgywUxEIQrnABGm1LNoucdAAFxu4O3VCC22to07JJxXsAABxkoSAWgnCFC9BoW7JZ5KQDKDB2d+iGEtxeQ5uWTSreAwDgIAsFsRCEK1yARtuSzSInHUCBsbtDN5Tg9hratGxS8R4AAAdZKIiFIFzhAjTalmwWOekACozdHbqhBLfX0KZlk4r3AAA4yEJBLAThCheg0bZks8hJB1Bg7O7QDSW4vYY2LZvUjXoPfin+ZcBvxIetIMvVHs2KbgTBBWi0Ldks4j0ACozdHbqh4FKxaR7MlNg6oZt++KX4FwO/ER82gaxVezQrugsEl8uibclmEe8BUGDs7uAPSV82Ns2DmRJbJ3TTjw4dLgObVIAVs9BC1S0guFwWbUs2i0QzgAJjdwd/SPqCmfBHpafEVunJHs2Ejl5wBwDakGwKOa1hCyy0UHULCG53oG3JZpFoBlCA3QHHMGX1zL7mQpCvcAcA2pBsColHsAUWWqi6BQS3O9C2ZLNINAMowO6AY5iyemZfcyHIV7gDAG1INoXEI9gCCy1U3QKC2x1oW7JZJJoBFGB3wDFMWT2zr7kQ5CvcAYA2JJtC4hFsgYUWqm4Bwe0OtC3ZLBLNAAqwO+AYpqye2ddcCPIV7gBAG5JNIfEItsBCC1W3gOB2B9qWbBaJZgAF2B1wDFNWz+xrLgT5CncAoA3JppB4BFtgoYWqW0BwuwNtSzaLRDOAAuwOOIYpq2f2NReCfIU7ANCGZFNIPIItsNBC1S0guN2BtiWbRaIZQAF2BxzDlNUz+5oLQb7CHQBoQ7IpJB7BFlhooeoWENzuQNuSzSLRDKAAuwOOYcrqmX3NhSBf4Q4AtCHZFBKPYAsstFB1Cwhud6BtyWaRaAZQgN0BxzBl9cy+5kKQr3AHANqQbAqJR7AFFlqougUEtzvQtmSzSDQDKMDugGOYsnpmX3MhyFe4AwBtSDaFxCPYAgstVN0Cgtsd8+sjt6S7Gx/plJd1/7WvV0O8+dgb3/nYje/devidvkKf3vnIJ+7IxSOvGqix97LoYIJsFolmAAXYHXAMU1bP7GsuBPkKdwCgDcmmkHgEW2ChhapbQHC7Y4LMKgS6ebk+OzJfr5L1h2+GFsWBuAr9Gpvuv/f67dCPcvvaI75Cokn3IlfgPQDOBrsDjmHK6pl9zYUgX+EOALQh2RQSj2ALLLRQdQsIbneMlToES8cnfEwxu8ak+80HLFpSjf/rn3hvq85RwnsAnBt2BxzDlNUz+5oLQb7CHQBoQ7IpJB7BFlhooeoWENzuGCf90MB9NBEKb1wLT925fn/6PaXwWGk+PWg+eahz9Gy1yhhEOg4hNnLn1o003e+5Si+REXaNgV6l95X6h4P3opowmKmyWSSaARRgd8AxTFk9s6+5EOQr3AGANiSbQuIRbIGFFqpuAcHtjlHSzw3895Qs865z65ivS7km+mk2n2b5H7lVNdVTrVuuPabPmiUYcFWomf+SVTqqrPfIDjK9duxgpspmkWgGUIDdAccwZfXMvuZCkK9wBwDakGwKiUewBRZaqLoFBLc7Rin//x/Ue8QPQ2K+HivYN7WCOck9G+WqNT7BXZU+27EKpavSwdv/LakI3R30HtpgUDNILZk0mMmyWSSaARRgd8AxTFk9s6+5EOQr3AGwIo090mY6AufXfG8NOtkUEo9gCyy0UHULCG53jNJY75Gk+EKVr2dbOFytJ49P4kb/Vd2uGxcxwHt0B2ntTBrMZNksEs0ACrA74BimrJ7Z11wI8hXuABguPYGU9NibrnaO3pxww3L37gG8Fg0b/wTZFBKPYAsstFB1Cwhud4yTsxnZwjoXT0NNk+WnmXpQT7Xihwbpsx2rULyqM/jh3iM/SG1n2mCmymaRaAZQgN0BxzBl9cy+5kKQr3AHwEDpW2V23lTH2xyJdSlHXyx3P5EWG79NIfEItsBCC1W3gOB2xzjZJo0xTX689fBB72FXhXw9rfze6zeuPZKv1v+fJdJnQ3f2bP9Vtc+JfsB7j26D/fdy3GCmyWaRaAZQgN0BxzBl9cy+5kKQr3AHwCBl3yMU6Zlk1GdYKLx97bFwRFVU51yorwamQpqyM6xGSux07JRrL9p7evLVp6kOr/ntNPWh2HQXyNUstFy6hez9RumrJLhfERPLYztTZVNIPIItsNBC1S0guN0xQWmIiPHBAoIoRpgkWN24KYX13rcEXdC4UaiWRIBM1h4buXP94coYZOJG5ipR03sghr5sgwfvxbU5djDjZbNINAMoMHl3PPHEE/fee6/uL7gkZFqvXr1q03yIKatH+rBHM6HjFtwBMETuPTaTJuLdN8MsQQ9HmpZrnXj4VUd+8mw8yfzpWJeXHEKsb+di9xDVXpLLXc1Sy3YLbjChsHu/2l36rJ3fSVOhi/Aytgc5UjaFnNawBRZaqLoFBLc7zqMqpCRxAA2WzSLRDKDA5N1xzz336OaCy+PKlSs2zYeYsnqkA3s0EzpowR0AQ9R8TJ+Whww78yXgNKG3dxbD2awZeV1eyWXwTQvt8rTB9KlYXx1F2rKoerbgPWLNUsvtW7Dbr94jzN1v8qM9mx2klIfevYUbI5tCTmvYAgstVN0Cgtsd51GIFU0cQINls0g0AygweXfozoJLxab5EIfr3XfffdbkAjzwwAPShf0wn/fwhTH5bifujfdIv+GQ/fQgpumzeA+9yqibOsJ73L5TuN/kR3s2aUqvTcF7wE5YaKHqFhDc7ji96t1dhxc0RjaLRDOAApN3h+4swW06tGnZpM7oPboMb30gOmLB3cwgFT9YyCXfZe+hslS+cikLeo/QSycnOMJ7TPvcw66N1Y6TTSGnNaySRd9D6eJ2B9qWbBaJZgAFJu8O3VmC23Ro07JJ3ZH3sGS6zqGrHyWxDgl66f971Il79B6ShVtqnqTp4dn6v0Ak2XyrPO0o1LGOYv2i92iwrrPeo/SfNLTx5tYK99vfVNa2TZVNIac1bIGFFqpuAcHtDrQt2SwSzQAKTN4durMEt+nQpmWTOnhVTFk9w1sfiI5YcDczXM03pqIJ0cTaqBNxzcI73iMm9BUxF48tSEniPVrl8qNl81Vyn/nNLdn8vurO3EvjZLo1sy3bLVxXx9W4oOz99jeVllfUTU2STSGnNWyBhRaqbgHB7Q60LdksEs0ACkzeHbqzBLfp0KZlkzp4VUxZPcNbH4iOWHA3c6mq/IZ+ChG/NKWuZoja9mk9sinktIYtsNBC1S0guN0xm+KbGq78UnWm+7VZJJoBFJi8O3RnCW7TjVD9nuklRMKjQ5x9j0Zywio57LzvfCrZpA5eFVNWz/DWB6IjFtzNXKZa3wHrfD/qoPAeAEez0ELVLSC43TGbzus9JsSr4zTv/0kbLptFohlAgcm7Q3eW4DZdV61vp9dv11oUij8e1Mmj1ig1IW7aOKurqkvsuz/nywxtUgeviimrZ3jrA9ERC+5mLlat70eN/KYT3gPgaBZaqLoFBLc7ZtPOvMe5ZLNINAMoMHl36M4S3KZzar6OLj9qymT/o3VkCrSVqLXx6GqTOnhVTFk9w1sfiI5YcDeDNiSbQk5r2AILLVTdAoLbHRNVf7VAML8RvUd6AKeHVii/fe2xUFLRGBW9xOi85ZG8IRIvsffSBOnIeqmRknDJjWtJWtAdcHk8TeOBqrw7hni/3b76b+c42SwSzQAKTN4durMEt+la0lCQGIz684HOru8GjVasuHXDRS2p0A1T3fCi/TaN15ZgTIjLVBa5Ni3EdaLrwMtL1cZG+/QVEORFqOs0v0C1Vzapg1fFlNUzvPWB6IgFdzNoQ7Ip5LSGLbDQQtUtILjdMUUS+i3JTqyFHVT10aJHVMd72GGj5Wmm3m1Q+0paC2d8uDz2VfmEpMF4oR1O9cGWHXBpPFXjWlh33T8G11f/7Rwtm0WiGUCBybtDd5bgNl2q5ptIsTCEgioPTgJFPmj4WNGJWt244S5RpR195FbVdV+I07DcbrNUOW2zCekDxjlqSN1yuUqUNNJ50apq+uLr5a1Pn3plkzp4VUxZPcNbH4iOWHA3gzYkm0JOa9gCCy1U3QKC2x1HqjkAmoMqOYRKh5NdGMrjya1txna6P4ZDKB6KsalK3dPRVajVDLhvPO0K5TFUha6vUF68naNls0g0AygweXfozhLcpks11Htkg4aLFd3ku1YTprKhrDeqlEJcZuRp5W6bsWTIOAcOKVQrhsf0x/aLZpcklzfmRK8tyyZ18KqYsnqGtz4QHbHgbmYetVfGAcVZGXXV2eXW1gCZtZUbrO40s9zHyqaQ0xq2wEILVbeA4HbHNIWzJNI+e9IANcB7+BMxOV1EFg0S9KlmANm30DoHdmbAhfFYudGMMKUaQ7zfdl/9t3O8bBaJZgAFJu8O3VmC23Sp/AYXxT2ehJR80HBxqZPTZ8JUJ5SJMmMYEOLSq7qVS/dVlQwY58Ah+WpDoj3e44DK1rCo9so4oGYdjLnq3MquyD5VL2P1GtqqneM2bQo5rWELLLRQdQsIbndMULqpwz4NB0A2QKVRsR24woWhvH38NO10+upKn62udeG37AeaARfGEyrX7XQubxTH6ZKD3ts5XjaLRDOAApN3h+4swW26lsKObvZ7IaTkg0av98iHqZz36EaVISEu1slX7kaqWDJknAOHFKqNi/Z4jwNyh98QtVfGATXrYMxViNMaNsVCC1W3gOB2xwQ1J4QFvfbZowFKP44IhRYV24ErnEZJeekbwLmjVwbQPYqa461zVX7AhfFo5UjVeP/x757tv52jZbNINAMoMHl36M4S3KZrKY0h8mO6/dOQkg0ancI0auXD1MF23nv9xrVH+kJcq7wJcX0dhTabEDd2nAeHNCbaayHeoyB7EWvktQuv15BftJL8IfC6XNStHNdBz1X1Ugu0ZyU8NfQ3HgwZfJQul4qwhty1cdhSM9uIu7xUrefWDsmmkNMatsBCC1W3gOB2xxQl4e7GTdmtYT9md/qd6w9XJ0TY2ha47FxpvIf82AQBITmKVElAaB1gSjyoYiN1+G2eyg64NJ6q3CJMc+J2xxDv1/Ul6r+d42SzSDQDKDB5d+jOEtym8+rme1beCimZoNETK6QwG6a6l6iaxjVq9YS4mCuGQrk2W7nbZgxx8tTBcQ4cUtpURSc8Fl40vEdZ9kLXL6W9vsnL3bV69QlazW5anq0c14FdFVrWClY5lHcvtOGN6WvI4NNmdWPEX26QXhuHnW0ke3mpWmkMh2RTyGkNW2ChhapbQHC7AzlVfkNDTfoOX6fauWSzSDQDKDB5d+jOEtym26rS/Oo0qtK/EbnZaWSTOnhVTFk9w1sfiI5YcDeTkcuJNQXPzXrzXlp7ZWTPOffGW+M96quat+sSR1gp1tcfR/U1ZPBa4noRuWu7FbI3lTwb5aoVb+2QbAo5rWELLLRQdQsIbnegllpveYx+m+MEslkkmgEUmLw7dGcJbtNtVaf3HqHH4bnZaWSTOnhVTFk9w1sfiI5YcDeT0SHvETLpSEipy34gUzkm3AXv4e2Ey9dH9TVk8J12TGXv0W2kbIEiuWru1g7JppDTGrbAQgtVt4Dgdgfy0ghmNLFuJbJZJJoBFJi8O3RnCW7TbVWn9R6ap63tzRqRTergVTFl9QxvfSA6YsHdTEa93qOT64cjreAH8pUPeQ+fkSdJf6VRfQ0ZvDbrehEVvMeBm6ov76nG5x6wBxZaqLoFBLc70LZks0g0AygweXfozhLcpkOblk3q4FUxZfUMb30gOmLB3UxWrby8lL6bRQnV1A+0ytufYKSVY8Jd8h5a3v8fMwb2NWTw2mxaU383wkHvUepo8u9GOCSbQk5r2AILLVTdAoLbHWhbslkkmgEUmLw7dGcJbtOhTcsmdfCqmLJ6hrc+EB2x4G4mL82kBUmmXQpuGXOF+y0Eye+eqnP6bOWD3iMdQEU7O7erhv3GgyGD16dEYWCB0KO7thl2oRF3ealaz60dkk0hpzVsgYUWqm4Bwe0OtC3ZLBLNAApM3h26swS36dCmZZM6eFVMWT3DWx+IjlhwN7M9tR3LulT5inF2YpRsCjmtYQsstFB1Cwhud6BtyWaRaAZQYPLu0J0luE2HstJvqVRZZZVeLpjCHSmb1MGrYsrqGd76QHTEgruZ7WnN3iOMrfpsxJXPJJtCTmvYAgstVN0CgtsdaFuyWSSaARSYvDt0Zwlu051eltYHlkuNjlL1FZXKb4Sv3qw1twyySR28KqasnuGtD0RHLLib2Z7W6j3qPcbnHgAVCy1U3QKC2x1oW7JZJJoBFJi8O3RnCW7TnViazZvlWPdHCpuQTergVTFl9QxvfSA6YsHdDNqQbAo5rWELLLRQdQsIbnegbclmkWgGUGDy7tCdJbhNd1K5/zEbpW8fG8n/uc2Wh8Lk/xInH54k/3XWCkPJjWuhXH+jT/O/cLMX1l4oW600zvPJJnXwqpiyeoa3PhAdseBuBm1INoWc1rAFFlqougUEtzvQtmSzSDQDKDB5d+jOEtymO6X0myD+z5dpQt/9VZ/95WoJuuXB2ISOgjcwU5H8Xp9Sg+qIPnKrGl5PtW55vJFzyCZ18KqYsnqGtz4QHbHgbgZtSDaFnNawBRZaqLoFBLc70LZks0g0AygweXfozhLcpjul1Hs0HyOowicMmT9xVipPrULaZqwg5cFymItIKqdq/m5EemFHrlpmPEnl08smdfCqmLJ6hrc+EB2x4G5mBi1qCsdO+ZGDWccKK8mmkNMatsBCC1W3gOB2B9qWbBaJZgAFJu8O3VmC23SnVNZ7+MI6xS+Vl7yHPkjJeg/77+NGZSqyozpcLY4nuer0skkdvCqmrJ7hrQ9ERyy4m5lBY9N9XR81/dOZXSh9wnsArIOFFqpuAcHtDrQt2SwSzQAKTN4durMEt+lOquynEC6JjxlXqbzXe/hUrd1jWqfnc4+eapnx1FedRTapg1fFlNUzvPWB6IgFdzMzaEy6r9PcLMdqYYWZTuocJbwHwDpYaKHqFhDc7kDbks0i0QygwOTdoTtLcJvupLJkrE6oqh8lMSv8P4r+cm0kLc8am5L3sAtDqpnWee/1G+lHLmm10nhiX+eQTergVTFl9QxvfSA6YsHdzHTpFAp3bt1IJ6ZeK4G2r9BLdDpjoUqv0gWRznRqBsJjxUqiJgxG1G0wdlcaTyjP/9aF/r7mkE0hpzVsgYUWqm4Bwe0OtC3ZLBLNAApM3h26swS36U6v9OtMlizFbK0iSeiz5ZaJXa8zriSzSvI3K9cWoiGxzK3ixk2pXF/bXKhJXaFaaZznk03q4FUxZfUMb30gOmLB3cxE6YJQF2ET2aTmRbMYaua/ZGUrrOw9ZB2Ump02mGyDsbvSeLRcV6eWWyO9fc0km0JOa9gCCy1U3QKC2x1oW7JZJJoBFJi8O3RnCW7TbU9pJjajKl8xf4a2tGxSB6+KKatneOsD0REL7mYmKnURndy99CW5zvfqFM3jC7l+uwVV8508LZk0mFSZ7wL2e496J4QLx/V1jGwKOa1hCyy0UHULCG53oG3JZpFoBlBg8u7QnSW4Tbc9LeQ9QrOzZ2hLyyZ18KqYsnqGtz4QHbHgbmai0tw6Sc1TdxGrxYzcP5sm/QO8R2JXBO89xg5GlGkwNjXSexzsaxbZFHJawxZYaKHqFhDc7kDbks0i0QygwOTdoTtLcJtue1rAe2i2Zhld59k1yyZ18KqYsnqGtz4QHbHgbmai0ty6YxWKb/+7b+ON8R5pct9cpe1MGky+wVhnpPfo72su2RRyWsMWWGih6haAi8HmFQDaTN4durMEl0KgTcsmdfCqmLJ6hrc+EB2x4G5mojQFH/tfLOqMP+bo3nt0G6yT+MYqWLOJ95g0mHyD0TP0t9n1Hr19zSWbQk5r2AILLdQrV67oLoDLwOYVANrcfffd903Cthbe47Jkk7pr7yGyjLxKuB+u8vg61T74ywHihYrm62l52mBjBjShr2j9LgLX5vDBZBuM3ZXaLHkP+fHgjR8tm0JOa9gCCy3URx99VHcBXAAPPvigzSsAtPnqV7/65CRsd+E9Lks2qXv3HujksinEe8AWYKECAJwezRMEl0KsS4t9Q6RS+j7ykZqxqeNkk4r3QCeWTSEpHWwBFioAwOnRPEFwKcRJpV8SaWh/V6WqsKD3SP9D77HCexyDjlhwN4M2JJtCUjrYAixUAIDTo3mC4FKIkyr9T7DuKdWin3vMKLzHMeiIBXczaEOyKSSlgy3AQgUAOD2aJwguhTipSt4j/s/YO7duRO+R/k9a50ma/0lbl8T/i5taAlctNQytT2Dqj19C4e1rjzX/71crdxvHexyDjlhwN4M2JJtCUjrYAixUAIDTo3mC4FKIkyrrPdJCy/J7vUda/pFb1a9IFY+hl/dXi4Yh7bF7iVoRLZc62cbxHsegIxbczaANyaaQlA62AAsVAOD0aJ4guBTipLLkvqY2BvLQ/spCyTwMzvszf5ktPhtL0h7T8rRH9ztLm5JC42eSTSre40K0moV1UDaFpHSwBVioAACnR/MEwaUQJ1X6gUMsTNOtAd4j+1/GgyuIVPYgU63uyD8VyisrUvAe3cbxHkehIxbczaxL6Vp0Ty2mOX8fwsKyKSSlgy3AQgUAOD2aJwguhTipyt7jmM890oSt76OJWJL2mJbnvMcnBjZ+Jtmk4j3m1zm8x4ZkU0hKB1uAhQoAcHo0TxBcCnFSZb1HWhhy+pb36Jbr/yBXh/De6zeuPdJ4D0sXgz3oVPMeQ1suuZ2u90gbx3scg45YcDdzOjW/haCZxebjLVkBNtk1UhIuuXEtXNhalBXWSFhAmV9WkDYesPLuMOLC6nanq9MIqzC0fC7ZFJLSwRZgoQIAnB7NEwSXQpxUrfRJqDOomMXduf5wlevX7zUfLDfP0CSKN27KU51mtVrM6+SpJOtrms15j4ezjadNnVU2qXiPEUqmOdhWP6MP3wwlqSuVq2zF1GtLfiyZV62j5Y1L0cJkhfUPw3Wnlbs9ylNnkk0hKR1sARYqAMDp0TxBcCkE2rRsUvEeI9TxoNXX70Jh9J2Vst4jrVCr+Speai0a81rwHuVhNN4jdhfKM18T1B/PIZtCUjrYAixUAIDTo3mC4FIItGnZpOI9hku/opeiOX3ztajsxwsd79H+GlWv99BywxrMD6PgPZqvFWrvzoqcQzaFpHSwBVioAACnR/MEwaUQaNOyScV7DJfP49vSZ6u0vtd7pI0c/NwjVK7bqZUfBp97ACwACxUA4PRoniC4FAJtWjapeI8R6nyCIRInYJl9kuU3pqJzVeMczKIc9B4N1lFuGEXvoS3z/z0AJsFCBQA4PZonCC6FQJuWTSreY5xCil+T2AYlZvxqALTEmwE1ABXNryAoeI9Qbh6m5We6wyh5D1EcTMWZjYfIppCUDrYACxUA4PRoniC4FAJtWjapeI81q/Ib+pFF6atWG5RNISkdbAEWKgDA6dE8QXApBMoovvvsytcnm1S8x3qVfkVqHV+XmkU2haR0sAVYqAAAp0fzBMGlEGtX65smzdvH0zUg/dvQe9M2qXiPVau1iOsvXG1cNoWkdLAFWKgAAKdH8wTBpRBrV/d770fqgt56Ftmk4j3QiWVTSEoHW4CFCgBwejRPEFwKcVKF/4t7+9pjzX/TjZ8tJP/ttvWBQ+H/3N64FsrtF/8k/084vq2c7Sv5H8IV2mzyrrR13f4fv62+SuM8k2xS8R7oxLIpJKWDLTDvQn3iiSfuvfdeXf+wXWQSr169apMKAAtgm20F3qP+nUDBBmhCLym+uYjOhxIF7+E8Rm1CkstLfbkutFpoP3zVKtR3v20o9tUzzjPJJhXvgU4sm0K8B2yBeRfqPffco4sfts6VK1dsUgFgAWynrcF71Eai+R2kSZ3W7yAVWfZfI9c6NxJ8QuavrpX6crYh1pfHoeWqKec9Yl+J/DjPJJtUvAc6sWwK8R6wBeZdqLry4TKwSQWABbBttlbvER5HOt4jzf7bJf7/hUcrMsx7uD/7JvR7j+I4zySbVLwHOrFsCjm5YQvMu1B15QtuU6ANyaaQCAawJLbNVuk9Uv8QCkd4j8ZsJD9WTY3xHo11cY2UfY4f55lkk4r3QCeWTSEnN2yBeReqrnzBbQq0IdkUEsEAlsS22cq9hxmDMd5D2yz9f4+u93C2odu+6KD36I7zTLJJxXugE8umkJMbtsC8C1VXvuA2BdqQbAqJYABLYttsld6jTuUrbtyUvH+M94glhhmMHu/R1Ndng9OoCV0XvEffOM8km1S8BzqxbAo5uWELzLtQdeULblOgDcmmkAgGsCS2zYiWlyWbVLwHOrFsCjm5YQvMu1B15QtuU6ANyaaQCAawJLbNiJaXJZtUvAc6sWwKOblhC8y7UHXlC25ToA3JppAIBrAkts2Ilpclm1S8BzqxbAo5uWELzLtQdeULblOgDcmmkAgGsCS2zYiWlyWbVLwHOrFsCjm5YQvMu1B15QtuU6ANyaaQCAawJLbNiJaXJZtUvAc6sWwKOblhC8y7UHXlC25TrFTxd6e48rL0VzpWv2Wl+p0t9S9pGaj01026p9Ykm0IiGMCS2DYj37ss2aTiPdCJZVPIyQ1bYN6FqitfcJviXDKrEOh6jPTvUg1SZR4q5xB+O2T7d0oOEd4DAGpsm5HvXZZsUjfqPeACsEkFWDHzLlRd+YILx2eROgSzFhM+pphdeA8AqLFtBheKTfMhpsTZ4a0P5MqVKzpouABsUgFWzLwLVVe+4NLZM6j7567qwhvXwlN3rt+ffucq+WtWzSchzV/Iqg1Dtpr+zSyj88etYiN3bt1IvUf/VeeTTSERDGBJyPcuG5vmQ0yJs8NbH8ijjz6qg4at8+CDD9qkAqwYWav2aA508QsunT299PtUt6890io3G1An+unfyhUrIpYg/Wgi/Su8H7lVNdVTrVuuPabPmm8ZcNVZZVOI9wBYEvK9C2Z4BrgK7wEAcErmDWIh6la4dPb0yv9fDvUe8cOQ9HOPWuGbWsGc5J6NctUak+OuSp9NPUb/VWeVTSGnGwDAwuA9AGB3zBvEQspa4dLZ02us97D/Pm5UpiLbwuFqPaYi8R4HrjqrbAo53QAAFgbvAQC7Y94gFlLWCpfOnkHOZmQLa2OQOoGezz16qvG5BwAAjAXvAQC7Y94gFlLWCpfOnkGW6NcJffXjrYcPeg+7KpiKtPJ7r9+49ki+Gv/fAwAAJoH3AIDdMW8QCylrhUtnz6X0K1KVZyh958qy/4obN6UwmIq6QkANQ6GaNmt0LERs5M71hyv3Ulfov+p8sinkdAMAWBi8BwDsjnmDWEhZK1w6u2FVDmFFxuAEsinkdAMAWBi8BwDsjnmDWEhZK1w6u2GFL0dVn4248suVTSGnGwDAwuA9AGB3zBvEQspa4dLZjUr/g8eqvhB1AtkUcroBACwM3gMAdse8QSykrBUunUUbkk0hpxsAwMLgPQBgd8wbxELKWuHSWbQh2RRyugEALAzeAwB2x7xBLKSsFS6dRRuSTSGnGwDAwuA9AGB3zBvEQspa4dLZ9Sr+ml1Xvh6d/K9/2BRyugEALAzeAwB2x7xBLKSsFS6dPVb6l/gSZnMLp/Qe01wE3gMA4ELBewDA7pg3iIWUtcKls8dqub8CjvfoyKaQ0w0AYGHwHgCwO+YNYiFlrXDp7LFKvYf9tfLM3xSPFiL9c+ZCVa4t6F80T7P51HvEP0AeS0LjN67VXcgA6u5uX3tE+8oMIPR1+9pjoZe63DqtsZGkn+fUd+SavXPrRuo9cvc7r2wKOd0AABbm/N7jiSeeuPfeezXow3aRSbx69apNKsC6kRVrj+ZAt4Dg0tlj1frcQ/P1kIsnjiL8LY6QvlcWIjxInm0/znkPyem7n6tYol89tr/1Eeo05ic7ABuhPg6tdVv2N1V+yhxReCrbndSfVTaFeA8AgIU5v/e45557NOLD1rly5YpNKsC6keVqj+ZA17/g0tljZdl8jSblUp5+ahF8QvVxxDTvIeW1GmsR25TyUFMft31OZwBpX9aaOoe2wUgajD9aU+lTpdGmY5tVNoV4DwCAhTm/99BwD5eBTSrAupl3reriF1w6e6w0mw+WQz9/0PzbPotIaFJ/o070B3iP9je1BnmPvgEc8h7pjVRK/UbqMZKr8t3p5fPJppAgBgCwMCvyHu4kQBuSTSHHNmyEedeqLn7B7YtjlXiPkg+JCoW15Yg65D3SpoZ/7pEdwEDv0TIb9Y/WVPpUx3v47uaWTSFBDABgYfAeaAbZFHJsw0aYd63q4hfcvjhWqfeoP6CoUvDgDWKWr9IEPVJn8EkLIbMveg/L9Qd5j+wAit4jdTWxmhmqti0pjTbb3dyyKSSIAQAsDN4DzSCbQo5t2AjzrlVd/ILbF8eq7T0sHdcU3FJzJaT1VWXL71u5fqx55/rDlXloeY86+6+4cVMKG2vR5z2KA8h7DzMP8dn4Y0VdR5UdbVpeUY9hVtkUEsQAABYG74FmkE0hxzZshHnXqi5+we2LU6rK9WuXcpovKV2YbAoJYgAAC4P3QDPIppBjGzbCvGtVF7/g9sXplH55yX2RCQ2TTSFBDABgYfAeaAbZFHJsw0aYd63q4hfcvjipWl9kWuRbSZctm0KCGADAwuA9Bih+N9qVlzS2/sm02BuiNoUc27AR5l2ruvgFty/QhmRTSBADAFiYS/Ae6S94mSfjb+fonV8FcyB3X++XrfEeAIF516oufsHtC7Qh2RQSxAAAFmbz3iP8NpU60a9+0cociXUpR18sdz+R8B4AgXnXqi5+we0LtCHZFBLEAAAWZuPeo/R73/W3PRr1V59D4e1rj4X8uyJ+NKEGpkKasgS9RkrsO1Sd8vR3SqZpffzOVRjejWthkPEXZabdBXI1Cy2XbiF7v1Hxi+B3bt2ITaXlsZ2psink2IaNMGGtPvDAA48++qj90EYXv+D2xWxKA0KqGGq6D9Jqo950WOwdCq/sUCfr6NZsCgliAAALs23vod9ust9DH6XntOb6ncS9/lX0oVzrJIfWwzeTZ+PpGyu48jQhSJ+K9S25b5uB6lntJbnc1Sy1bLfgBhMKu/er3aXPhoG1mgpdhJexPciRsink2IaNMGGtfvGLX7zvvvve8pa3PPHEE1ZUo4tfcPuipXrztrenblihdwMmuzVV8/XOOubkv/DZDQs9Glg53k49qrFhJD/UyYpR15UPlk0hQQwAYGEuwXv48yYcQo0hiWdS+/xu/vSVZuTpue5O36aFdnnaYPpUrK+OwmUM1bMF7xFrllpu34LdfvUXwXL3m/xoz2YHKeWhd2/hxsimkGMbNsLktfrpT3/63nvvffe73/3Vr37VikZ5jztfb+21aut9/Xa1K6d4j0Zu1zu5wNWvgZV1SBU28rHeY2b1vwIDZFNIEAMAWJgL9B6+MCbf7fO78R7pl6Cynx7EU82Vpw1m0/qs92jObKFu6gjvcftO4X6TH+3ZpCm9NgXvAfvhmLX60ksv/d7v/d7dd9/94Q9/+LnnnpMSXfyC2xct2ea9Xu1BjTO6he9c/0QVf+qsvRUf2oV6bcB2dNzd3QfyrEYVwX3ZMtRRrGZP5VieVhaFId2+eUue1dARQko94P4utPF0qOW7zn5LNtN+2pqqNPKCbAoJYgAAC7Nt72Gni0vuwyGUSb7t/LbKqfdQWSpfuZQFvUfopdVvJVez1HL7FnTA0z73sGsHHMlDZFPIsQ0b4fi1+o1vfON//+//fc8993zqU5/SxS+4fdFSvXmbHD2UyN4MsagpybwDouXdKBQ3e/dB2lQotEsk1JTa71bW8hBwmmEnt1Mbg6pyU6GnC41dH7lVRaTsUDN3ra9MKNc62fZja+1XWx77kRdkU0gQAwBYmI17Dzt76iOn+lHOod6TrE7co/eQk8lS83B66eMmG6jLtYtWedpRemDH+kXv0WBdZ71Ht2UttwM73lrhfvubyo1tsmwKObZhI8havW8OxHvoylfcvmhJd6LsuLD16uS7CiZNVAk71GKCKEaSeG0o1xhSlccKhQfWVDcsBOX7TSvH1qQ8DlsvD0Oq76J6kE3xXRfWlCqWpL2n5e27Dk0duIWm/fRHN/KCbAoJYgAAC7Nx7xEUjh8jPWxq6uOqdJJpuRJz8diClHSOMSuXH8NTFXeuP1wdve0DWyvHNlVVd3ZCNwdnt2a2ZbuF+NWL+qTP3m9/U2l5Rd3UJNkUcmzDRvjiF7/45NE88cQT7373u69cuWKrf6D30OTevmpVbcYYBxpToZeEHVolze3YNdx7WFNt75EGzEzinlR2b5QITQYfhhTGZvU/UVW2MNLtwt+aqO504F03EfvgLXTe4hHwHgAAK+ESvMe2VJ2a+ilEmkN0quXVPozXI5tCjm3YDel/OrfVP9B7pKlz82OTQDdZcsynp3oPa6pjJ6oKpX4Llb2i95DHenn1H8+8zXBdtJrKDjUtL3iPIe33jbwgm0KCGADAwuA9Tqv0Dcj0satWEt4D4Nw89dRT97V/2a6t/sHeQxNlwSfQWqf7/Uktt4w8KW+n760HaVPWXTtxt3Y6/SaV85/cqsIlbbsitL1H2kXa1Huv35ALs0Pt3nWP90jbj63p8HpGXpBNIUEMAGBh8B4nV+v7UeHUdBV61D6M1yObQo5tuGiee+65//t//+/dd9/t/sigrf7h3kMfa4adeg95Kvv9yVA/+Y1PdeWYcHcf1M9WtL63GX2C/pqKVlMVA7+ZaUNqfVhhFQ52oY2HH22o5bvueo98+2lrqtLIC7IpJIgBACwM3gPNIJtCjm24XK5evSqu48EHH/zGN75hRTW2+gliW5ZNIUEMAGBh8B5oBtkUcmzD5fLRj370C1/4gv3QxlY/QWzLsikkiAEALAzeA80gm0KObdgltvoJYluWTSFBDABgYS7de7S/MXxA8RvDo646u7pfdD4k/c+a1Q1Wd1p/u/oI2RRybMMusdWP99iybAoJYgAAC7Mp75H+ChT3VEk78B6jf5tk9TJWr2H4v5vz3KZNIcc27BJb/XiPLcumkCAGALAweI9EG/3cYwWyKeTYhl1iqx/vsWXZFBLEAAAWZjveI/m9ihViDMKvZbxxLfxyxtZvpq+wzwHMRcQ/BJ58PtCt7L1H7ip9ymj/3sbwVPJ7MHv7GjL4qOYXUAbf5a6Nw5aa2Ubc5aVqPbd2SDaFHNuwS2z178R7pAHnSPU0NeGdpuNkU0gQAwBYmO14D5E7jSylrrNk+bH016n0eEvLs5XjQWhXhZa1glUO5d0LbXhj+hoy+LRZ/RDmI7eqX6jvro3DzjaSvbxUrTSGQ7Ip5NiGXWKrf3bvMWQnjt+tR2r0lzx7hPcAANgf2/ceuW9G+b8TXNfJnppNZec96quav2kVKrg/p9W0NqqvIYPXku7x7K7Nnd+Zm0qejXLVird2SDaFHNuwS2z178N7zKmeOIP3AAC4UC7Ke4RMOhJS6rIfyFSOB2HBe3g74fL1UX0NGXynHVPZe3QbKVugSK6au7VDsink2IZdYqt/Ue8Rwov/SqdVqNGYoPEhYDs6lCTf8Mw1pT2Gja80hU2DYSRJwLGgZ9RRq9R+t/G0KVXs686tG/He03JXfz7ZFBLEAAAW5nK8RyfXDwdhwQ/kK8eDsH1VqNAcumM/98j3NWTw2mzpeK6vjRUO3FR9eU81PvcAmICt/uW9h+1WLc9+QzKJQmGnJ9EmRpVSU1Kt9G1MjTb6pc0YHPSp0iWu/WzjLs6kDYanumNobkovmU82hQQxAICF2ZT3cHl5KX23s01PPj0F0/LqMMtXdmdq3XLoNDkCuyeoDm9UX0MGr82mNd97/Yac/e1r47APdxQu73uhSrd2SDaFHNuwS2z1n8B7ZIJSe7em2XzY+5VbcBGj1JQ+2xS2o2J8NpaEB5k3LA61X2w8bTC9r7RavCm9ZD7ZFBLEAAAWZmPeww5RQQ42f6DqWVVx46acVU1KnXz6HwpLlYecnXEAFe0D266Kvx2rt68hg9enRGFggdCju7YZdqERd3mpWs+tHZJNIcc27BJb/SvwHvrOQsoo7xEeR6rI0LxVodeK6oDjnwrlVXeF9ruNN7Gr3XL1OLmv/E3pJfPJppAgBgCwMFvzHmtW+8Rdl6rkw9KLJWRTyLENu8RW/2q8R8sqiIZ5j/TaUJizB6JYEs2GK8+1/4khjacNdrxHawwLyKaQIAYAsDB4j/m0Zu8Rxrbc4W1TyLENu8RW/1m8R5rKy1POZqjGeg/rN7SZXqvf+XQeo/tFzVz7jfdIG3feI20wPGUNZm9qbtkUEsQAABYG7zGf2ifuelR/Y8EylSVkU8ixDbvEVv+ZvIel5vFZy9qVjn+omi00Zd1V9H1pMzUMseuKejz59nONO+8hin3duf5wFbjqNrs3FS+ZSTaFBDEAgIXBe6AZZFPIsQ27xFY/QWzLsikkiAEALAzeA80gm0KObdgltvoJYluWTSFBDABgYfAeaAbZFHJswy6x1U8Q27JsCgliAAALcyneI/1itHvqZOp+d3ltWuxVsink2IZdYqsf77Fl2RQSxAAAFmZ/3kP/H2TCbG7hlN5jmovAewAsgK1+vMeWZVNIEAMAWJi9eo+pf8C7T3gPjm3YJbb68R5blk0hQQwAYGE27j3ib3i8c+tGmlW3Ptxo/0LG1HvY73+sKyS/LzJaiFChoSpPf4Nkms2n3iP5jZBWEhq/cS0O+Pr9dXfNH+fqDiD0lfxddh2AdlpjIynfculVyt3vNNkUcmzDLrHVf3neI/t+ymJvYZxXNoUEMQCAhdmy90hdhOX64ThMy7vHZOtZzdeTq0IeH/4gRvz18+FB8mz7cc57SE7f7d0S/eqx/cGNUKcxP9kB2Aj1cWgte19a7eBT3VfJdSf1J8mmkGMbdomt/pV4D9vmFUe+p6CRCu8BAAAzsmXvEY5Y+9AgPQ7T8rpac3xaNl+jSbmrFnxC1UJVON57SHmtxlrENqU8GWHb53QGkPaV+Stg9fGfNBh/tKbSp0qjTcc2STaFHNuwS2z1r8F76HscTaSqQ8SMwnsAAMARbN57WPacHIf+vTqXl2s2HyxHWlMfpzSpv1GftQO8R/ubWoO8R98ADnmPvlvufZVSrP4k2RRybMMusdW/Bu/hwl2UepKARYNQYt8CzX5nVYJkGj1iC0O+4NpqPLy/0x1AGifrEHdG2RQSxAAAFmbz3sNO2Y4HaE7f9PisatbHqtRMHvv0PSgU1kdsVOoHct4jbWr45x7ZAbT6mvVzj3x3U2VTyLENu8RW/3o+9xDSbD4JIzHg1DXNLbQCQgwaMZKkYTMU1oEoKU+DUrvx/ACSMPXwzbrm+WRTSBADAFiYLXuPscdh96r6jbfq/NPDMj2w6/M4UmfwhX7ro7Q5xa335qS3FkJNfexTgfYA0jNb1HiP1NXEatlbLo02291U2RRybMMusdW/Bu8hsm0e0A1eh6bqcQxELgIkPzaxJV6YhKxWhEnLRbG+azw7gFA4Vwg6XjaFBDEAgIXZsvcQ6ekl3Ln+cJXE1wm3nnxGXahqe4/W+RdbqwhHb1XZ8vtWrp/tNxQmlqPixk0pDFfFE7e+XB833qM4gOZ4Tr1Hc4/6bM8tZ0ebllfUY5gkm0KObdgltvpX4j1UGjpCnHHvoQhV8NGIEVN/jVpVYExiToxp8UGsGcJI8z6LNhKqdRvPD8ACWiAG5PPJppAgBgCwMBv3HgurOhrrQ9GfsiiRTSHHNuwSW/1rC2K1E8jHLuc96rdXbtxMKre9hxqGCZ979AdPfbZp5EyyKSSIAQAsDN6jrPSITR+7aohjG/aNrf4VBDHJ42MS33xU27EZlbqFwTkEWh+NVp4h/bjYqmlgTMrTIOkazw2gGaozMGeSTSFBDABgYfAevdIj0zjqW0mXLZtCjm3YJbb61xDEzAAoSchqfIVQMCT117Sawug96scVQ77g2m28O4DYndC2JWeRTSFBDABgYfAeaAbZFHJswy6x1U8Q27JsCgliAAALMyXO3n333RakZ8WdBGhDsink2IZdYqufILZl2RQSxAAAFub8cdbiPcf2lmVTyLENu8RWP0Fsy7IpJIgBACzMpXuP9PdFporfY+4+SKuN+i/mJ/v/6NmhTtYcrdkUcmzDLrHVj/fYsmwKCWIAAAuzBe/R/JfEJK1v/ktl738BL3iP5nc+1pl3/rdALuE9Ov+hM3Q94j+y54c6WXgPgOOw1Y/32LJsCgliAAALsx3vcefrt9Pfw1j9HpWv365y/Sneo1F/5r2o96hHPtZ7zCy8B8Bx2OrHe2xZNoUEMQCAhdmO97h5vcrs07/0d+f6J+IvsI/VjHahXhuwJDsm3N0H8mz8rZF3bt1I7USoozTJeqly8qsnm8qiMKTbN29FK9XyHv1daOPpUMt3ffvaY/6uRd3209ZUpZGXZVPIsQ27xFY/3mPLsikkiAEALMyGvMdjTY5uufUjzR/P0jrdP3FVp+ZVDp2Wx4S7+yBtyjL1cIlk5KX2u5W1PHze4j/WCE/VxqCq3FTo6UI/uvnIrcquZIeauWt9ZUK51sm2H1trv9ry2I+8LJtCjm3YJbb68R5blk0hQQwAYGG25D30/fg6+a5y4sZ7hAS6+UaWy87r71yFZLrtNAoPrKk0R9eWg/L9lhL6OGy9PAypvovqQTbFd11YU6pYkvaelrfvOjR14Baa9tMf3cjLsink2IZdYqsf77Fl2RQSxAAAFmZT3qN+Cz981apKpmMC3ZgKvSQm5VO9hzXV9h6hu0gncU8qa0cpTQYfvUdd/xOJ9+h24W9NVHc68K5T73HgFuqXKAXvAdCPrX64CGxSAQBgGTblPdLUufmxSaCbLDnm01O9hzXVsRNVhVK/hcpe0XvIY738jlT2NsN10WoqO9S0vOA9hrTfN/KybAo5tmGXXLlyxTYAbB+bVAAAWIaNeQ9NlAWfQGud4v980Iw8KW+n760HaVPWXTtxt3Y6/SaV9dtKMftvKVzStitC23ukXaRNvff6DbkwO9TuXfd4j7T92JoOr2fkZdkUcmzDLnn00UdtA8DGefDBB21SAQBgGbbmPfSxZtip95CnNGk2rEKd6Mff+FRXjgl390H9bMWd6w9X+bom9NEnfO/GTanQaqoirZyWV9SVRTak1ocVVuFgF9p4+NGGWr7rrvfIt5+2piqNvCybQrwHAAAAAJTZgvdAq5dNId4DAAAAAMrgPdAMsinEewAAAABAGbwHmkE2hXgPAAAAACiD90AzyKYQ7wEAAAAAZfAeaAbZFOI9AAAAAKAM3gPNIJtCvAcAAAAAlMF7nFDd32Y7WT1NpX/owz21mGwK8R4AAAAAUOZCvceQ/PvkOfq0PxmeF94DAAAAALYG3uOkOfpswnsAAAAAwNbYgffwf9o8pOxWoUb/BHjyN8ItrQ8lN66F8jvX7882pT0mfwu8KWwaDCNJDYP+6XGj/tvhpfa7jXe9R+zrzq0b8d7Tcld/VtkU4j0AAAAAoMxevIfl91peuYh2neqSUC2YkPDlqFDfEveWN8g0JdW6bSYNilW4fe2RxjDoU6VLXPvZxp33SBs0o+LH0NyUXjKrbArxHgAAAABQZjfeQz3A//w/D9+M5UkdeSrN5oPlqNyCeo/62mJT+mxTGFL87kcTsSQ8qNp35YfaLzaeNliyKPGm9JJZZVOI9wAAAACAMngPS+71P4KnjPIe4XGksgeZ/1leOwH/VHQOhfa7jWe9h/2Y3Ff+pvSSWWVTiPcAAAAAgDJ4DzMPGasgGuY90mtD4Zyfe3xiSONpgx3v0RrDMrIpxHsAAAAAQJkde480lZennM1QjfUe1m9oM732vddviDFwHqP/v4h0vUfauPMeaYPhKWswe1MLyKYQ7wEAAAAAZXbtPSw1j89a1q50/EPVbKEp667ixk1ppPYzTYOhWmoYYtcV9Xjy7ecad95DFPu6c/3hyq7UbXZvKl4yn2wK8R4AAAAAUOZCvQc6rWwK8R4AAAAAUAbvgWaQTSHeAwAAAADK4D3QDLIpxHsAAAAAQBm8B5pBNoV4DwAAAAAog/dAM8imEO8BAAAAAGXwHmgG2RTiPQAAAACgDN4DzSCbQrwHAAAAAJTBeyyj7t/fEKV/dSQt375sCvEeAAAAAFAG75Eo+TN83jaMVPOXztNyvAcAAAAA7Bi8R630T5hXf198AYeA9wAAAACAHYP3qBU+9Lh97RFfrp4kYJ9jhJIb10L5nVs3UjtRmRYpvH5/+p2r2EK2svH1T7y32/j1+6VmdwD/8/88fNNKzCydWzaFeA8AAAAAKIP3qBVT/DSbV3sQSsLXqIJDsJrmFlpfr4oGJnqP6EbERdh3uoL3SMvTz0PajecHkBibh2/WNc8qm0K8BwAAAACUwXskMm8QUAeSZPnqCipfofYgWpTkx/BxRNsehAf2cUrqMdJyUazvGs8OIBQ2dVYgm0K8BwAAAACUwXt0VH8VSrJ8/UwjJeM91FFUn2A0n1E0niE1D4n38P8ZPVTrNp4fQPqdK/3kRBs5n2wK8R4AAAAAUAbvkVPtBLxDUDnvUX/cceNmUrntPdQwTPjcIz+AWvps08j5ZFOI9wAAAACAMngPk+TxMYlvvjrVsRmVuoXBOQSCr6hLKs8w7f97xMZzA2iG6gzM+WRTiPcAAAAAgDJ4j1pmAJTkP3A3vkIoGJL6a1pNYfQe9eOKO9cfrj6pqP2JtmO0C/PGRggDiN0JbVtyLtkU4j0AAAAAoAzeA80gm0K8BwAAAACUwXugGWRTiPcAAAAAgDJ4DzSDbArxHgAAAABQBu+BZpBNId4DAAAAAMrgPdAMsinEewAAAABAGbwHmkE2hXgPAAAAACiD90AzyKYQ7wEAAAAAZfAeaAbZFOI9AAAAAKDMirwHXAA2qQAAAAAAHc6fLF65csXyVtg+NqkAAAAAAB3Onyw++uijlrfCxnnwwQdtUgEAAAAAOvBGNQAAAAAAnAK8BwAAAAAAnAK8BwAAAAAAnAK8BwAAAAAAnAK8BwAAAAAAnAK8BwAAAAAAnAK8BwAAAAAAnAK8BwAAAAAAnAK8BwAAAAAAnAK8BwAAAAAAnAK8BwAAAAAAnAK8BwAAAAAAnAK8BwAAAAAAnAK8BwAAAAAAnAK8BwAAAAAAnAK8BwAAAAAAnAK8BwAAAAAAnAK8BwAAAAAAnAK8BwAAAAAAnAK8BwAAAAAAnAK8BwAAAAAAnAK8BwAAAAAAnAK8BwAAAAAALM/3vvf/A+HekHuzKm6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pt-BR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2609" y="1421594"/>
            <a:ext cx="8301635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ETAPA </a:t>
            </a: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</a:t>
            </a:r>
            <a:r>
              <a:rPr lang="pt-BR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Implantação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Proposta </a:t>
            </a: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 aquisição de equipamentos: </a:t>
            </a:r>
            <a:r>
              <a:rPr lang="pt-B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Trata-se da etapa de levantamento de dados para diagnosticar as necessidades de aquisição de equipamentos para o devido funcionamento do setor de protocolo e arquivo nas unidades que devem ser encaminhadas para a equipe de desenvolvimento do projeto, para os trâmites de contratação</a:t>
            </a:r>
            <a:r>
              <a:rPr lang="pt-BR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pt-BR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ETAPA 4 </a:t>
            </a:r>
            <a:r>
              <a:rPr lang="pt-BR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Capacitação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pt-BR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pt-BR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Visitas técnicas - </a:t>
            </a: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Trata-se da fase em que as subcomissões das unidades deverão </a:t>
            </a:r>
            <a:r>
              <a:rPr lang="pt-BR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contactar</a:t>
            </a: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agendar e  visitar as unidades de protocolo e arquivo de outras instituições, visando adquirir conhecimentos técnicos quanto às práticas </a:t>
            </a:r>
            <a:r>
              <a:rPr lang="pt-BR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arquivísticas</a:t>
            </a: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pt-BR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pt-BR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3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19" y="361010"/>
            <a:ext cx="869449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spc="40" dirty="0" smtClean="0"/>
              <a:t>Alterações de Plano de Projetos</a:t>
            </a:r>
            <a:endParaRPr sz="4000" spc="-7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data:image/png;base64,iVBORw0KGgoAAAANSUhEUgAABCkAAAJuCAIAAAASGc/eAAAAAXNSR0IArs4c6QAAAARnQU1BAACxjwv8YQUAAAAJcEhZcwAADsMAAA7DAcdvqGQAAI8pSURBVHhe7b1fyC3JWe+fn8awnSgOkj9DAjLIEZJgJHiRAxFlbhwTlIN6oUckh7mKA04yh9wk4KDxxrlQTBCTgXixYYvkQiS4L2ZgJ2TYuYmCmwiCk0zYJHvQxD+TzKAzzkxyYn5P1/N0dfXTVb26e3Wv1b368+HLZr21qquqV1U99XzXWvt9X/U9AAAAAACA5cF7AAAAAADAKcB7AAAAAADAKcB7AAAAAADAKcB7AAAAAADAKcB7AAAAAADAKcB7AAAAAADAKcB7AAAAAADAKcB7AAAAAADAKcB7AAAAAADAKcB7AAAAAADAKcB7AAAAAADAKcB7AAAAAADAKcB7AGyD/wYAgMFY6ASAlYH3AFgpdn7+939/t+b/AQDAACxofve7FkaxIgCrAe8BsDr0pJRTU07Q73znO9/+9rdfeeWVl19++aWa/wIAgA4WIl96SQKmhE0JnhJC1YpoXLUgCwDnA+8BsCL0dFTXIaemHJ8vvvjif/7nfz7//PPf+ta3vvnNbz777LP/DgAABSRISqiUgClhU4KnhFAJpBJOcSAAKwHvAbAW9FBU1/HSSy/Jqfncc8/927/92z//8z/fuXPn9u3bTz/99Je//OUvfelLTwEAQAcJjxIkJVRKwJSwKcFTQqgEUgmnElTVgWiktbALACcH7wGwCvQ4lHPxlVdeefHFF+Ww/MY3vvHVr35VTtMvfvGLf/M3f/P5z3/+c5/73Gc/+9nPfOYzNwAAoIOERwmSEiolYErYlOApIVQCqYRTCaoSWiXAYj8AzgveA2AVROPxwgsvPPvss88888w//uM//u3f/q2co3/913/9qU996urVq5/85Ccfe+yxj3/8438KAAAdJDxKkJRQKQFTwqYETwmhEkglnEpQldAqATbaDwu+AHBa8B4A50dOwe9+97vf/va3X3zxRTkdv/a1r/393//95z73ub/8y7/8sz/7sz/6oz/6/d///Q9/+MMf/OAHP/CBD7z//e9/6KGHfhsAABIkMEp4lCApoVICpoRNCZ4SQiWQSjiVoCqhVQKshFkJtvp/PywEA8AJwXsAnB/90OPll19+7rnnnnnmGTkjb9y4ce3atT/8wz/80Ic+9Fu/9Vu/+Zu/+au/+qu/9Eu/9J73vOcXfuEX7g/8PAAABDQqSniUICmhUgKmhE0JnhJCJZBKOJWgKqFVAqyEWQm2fPQBcC7wHgDnRz/0eOGFF/71X//1qaeeevLJJ//8z//8D/7gDx566KFf+7VfkwP1Xe9610//9E+//e1vf9vb3vbWt771LQAA0EHCowRJCZUSMCVsSvCUECqBVMKpBFUJrRJgJcxKsNWPPiwEA8AJwXsAnBn9wtXLL7/8/PPPP/PMM3/3d3/36U9/+o//+I/f//73/8qv/MrP/MzP/ORP/uSP//iPv/nNb77nnnve8IY3vP71r38dAAB0kPAoQVJCpQRMCZsSPCWESiCVcCpBVUKrBFgJsxJsJeTytSuAs4D3ADgz+oWr//qv/3r22WeffvrpmzdvXr169Xd+53d+4zd+42d/9mff8pa3vOlNb/rRH/3RH/7hH37ta1971113/SAAABSQICmhUgKmhE0JnhJCJZBKOJWgKqFVAqyEWQm2EnL52hXAWcB7AJwZOfy+853vvPDCC//yL//yD//wD48//vif/MmfPPTQQ+95z3t+6qd+6s1vfvPdd98tB+prXvOaVwe+HwAACmiclIApYVOCp4RQCaQSTiWoSmiVACthVoKthFwJvHgPgNOD9wA4M/qfPf7jP/7jn/7pn27duvVXf/VXjz766AMPPPBzP/dzP/ETP/G6173urrvu+oEf+IHv+77v+/8AAGAAEjAlbErwlBAqgVTCqQRVCa0SYCXMSrCVkMt/+QA4C3gPgHPy3+E/e7zyyivPP//81772tS984Qt/8Rd/8bu/+7u//uu//s53vvPHfuzHfuRHfuQ1r3mNGo9XAQDAANR+SPCUECqBVMKpBFUJrRJgJcxKsJWQK4GX//IBcHrwHgDnRL3Hyy+//K1vfev27duf//znr169+qEPfeiXf/mX3/GOd7zpTW/6oR/6If3Qw05UAAAYgH70ISFUAqmEUwmqElolwEqYlWArIZf/bg5wFvAeAOdEjr3/9//+30svvfTNb37z6aeffvLJJz/5yU9+8IMf/MVf/MW3v/3tb3zjG1/72te++tWv5kMPAIBRSNiU4CkhVAKphFMJqhJaJcBKmJVgKyFXAi//3Rzg9OA9AM6Jeg/9JVdf/vKXP/vZzz722GMf+MAH3v3ud7/tbW97wxvecNddd33/938/3gMAYBQSNiV4SgiVQCrhVIKqhFYJsBJmJdjyq64AzgXeA+CcRO/x7//+71/60pc+85nPfPzjH3/ooYfuv//+t771ra9//et/8Ad/EO8BADAW9R4SQiWQSjiVoCqhVQKshFkJthJy8R4AZwHvAXBOUu/x1FNP3bhx40//9E9/+7d/++d//uff8pa3vO51r8N7AABMIHoPCaQSTiWoSmiVACthVoIt3gPgXOA9AM4J3gMAYAnwHgDrBO8BcE7wHgAAS4D3AFgneA+Ac4L3AABYArwHwDrBewCcE7wHAMAS4D0A1gneA+Cc4D0AAJYA7wGwTvAeAOcE7wEAsAR4D4B1gvcAOCd4DwCAJcB7AKwTvAfAOcF7AAAsAd4DYJ3gPQDOCd4DAGAJ8B4A6wTvAXBO8B4AAEuA9wBYJ3gPgHOC9wAAWAK8B8A6wXsAnBO8BwDAEuA9ANYJ3gPgnOA9AACWAO8BsE7wHgDnBO8BALAEeA+AdYL3ADgneA8AgCXAewCsE7wHwDnBewAALAHeA2Cd4D0AzgneAwBgCfAeAOsE7wFwTvAeAABLgPcAWCd4D4BzgvcAAFgCvAfAOsF7AJwTvAcAwBLgPQDWCd4D4JzgPQAAlgDvAbBO8B4A5wTvMQ/v+thX7BX93uPvs7K0sMNXPvYurfS+x62kQ9NQjmzj/Zdk6PbumigPT4g30RlN80wXV7en6lpewHbVTJ04Bh1V74vWoA0Ne4WTIST9z3PvfZOV6aK/aWjAewCsE7wHwDnBe8xDNjXMZrc1Vq23jpBL9A6ktr2pZEO556TPA8OLNbtDKo2i22J5vGt5AX39Tpuxgl56oP2a0MzAVzip1vQ+5d4r/HWFGSg3X2oYWuA9ANYJ3gPgnOA95mF0aline4fSR5/nHa5fUU7na/rS4+Tq/u6aipnm8mPINFge7FpewM7d+dx7Me8Rx5FUG7bAFD/QQPey3BQMXCFQBu8BsE7wHgDnBO8xD4dSw2wOWFGokyZ+SXk7a+xLkIsdKknlVs1Qnu+wt8Wmva98pb4il6DG9r7y+ON99ZS1vID1M82g3Zjjpbl7SdrN3MXAVzhbbdy918SreuegNOpQ3jdSiOA9ANYJ3gPgnOA95mFMatiiWKfJ/Zq88EBSmTaWzYIjQ0YWGFqxGdnjH4uX9CS0X/nY+3qq1azlBYyXJTfXujy5r+69JJ1m+hz4Cmerjbr3mniRPFXufOCwoA+8B8A6wXsAnBO8xzyMSw0TSnVy5UkSm8txKwZUqUha76036BYqmn4ff19zjW861mqlveUBDOm9VCdXPvUFjIXSUnoP9nT7xqyoIWkycxdD7lHIVhtz7zXxuTDUYs3kieJrBQfAewCsE7wHwDnBe8xDNofrSwFr8nWymV9SWMwG0wuLfQppvYpSg75eStp+k19LaXJRWqcprnpr/5Sn0FCLfJ2kdIYXMPUeSY2mv3m8R4f8DTWl2cJWi53xxCftmXwTQtpKRfEVgyJ4D4B1gvcAOCd4j3nIpnA+fUupa/XVqUhSvv4c1hhUqSKp2NC5ZMgtVDSthVL3Y6BpKpQ1P5az2rW8gLFMS+KPse1uSUJ/twNf4aRaUzri3o14RXwq23AgGXdD5g6gBN4DYJ3gPQDOCd5jHkanhnWtvjoudezPYY1BlYxC3+l1Q26houlWS/3PaUta0vycy9eVIb331ZnrBYxlVuLvpamQu5f+bofco5BUa0pH3LuSG2e2ZaPQQeY2IAPeA2Cd4D0AzgneYx7GpoYx9xuRPvbnsMagSi0yI2g6zt5XhqZbq9YUaGOdCk3L7jYT1vICxrJYEnt1d5e7l/5uB77C2Woj7j2QH+bBEWS6ybUOHrwHwDrBewCcE7zHPBxKDYtpZbdOmumVcsRi6jekTp4kQxbq8Q65hYrm6rpaU1INpPt803J5oEN679ZJSmZ6AePok1G0yuIPuXabe8/dxZB7FLLVuoVJSXcsyUBK9A2hfXlfTVDwHgDrBO8BcE7wHvMwMDXskq1TyFb7k9jAgCplkrHUeeuQW6ho+o3VmqKvfOxj9eMmH25azuXrylpewFiYXhU7lsJY4dzeQyh2lzxRpm8MrQ7LswY1eA+AdYL3ADgneI95GJ4aOvJ1kjQxyfGSuvnUL80u+5PIPM319dVDbqGie2U2183eTDmLXcsLGIvbo6iLkz9Wkms1aTRzFwNf4Wy1Mffeurce+gaRNtJfDyrwHgDrBO8BcE7wHvMwIjVsU6iTFJfzx1ajyRVCNrOOaF1XJ20gPlUYXodsTtoekpD22DxZHuuQ3gt1kuK0/WkvYLzKjSJeEv+Ye+5ekj4zdzHkHoVstcK1SXEznuwMRfwl+rO7m6RS9kbBgfcAWCd4D4BzgveYh2wWmC10lOqkeV7yRFpc5lBieKiV7C3kiBXzma27ujWs5rnyaJPrWy9OSqlO2nfyhBtSATekkvdo+YpA7l4Ge48c9RXZ2xxx7/3Wo3VJdQ8HRlVoBNrgPQDWCd4D4JzgPeZhVGqYUqyTZn+tZ2ZIC3ubKDiELLGvQmrburx0f8t4j1bf5UFl6HZV9h6+sXV4j1aj4ZlD1qM1SrmJ3lGVJwxa4D0A1gneA+Cc4D3mYVxqmNBTpzdnzSWHo3LCpPVIZpS5ag3xgljNjaF8e80z5WGv5QWMDeVGkTaUbeDAnQ57hbO3Ofjem59yd6B0Xq3cwMqXQxe8B8A6wXsAnBO8BwDAEuA9ANYJ3gPgnOA9AACWAO8BsE7wHgDnBO8BALAEeA+AdYL3ADgneA8AgCXAewCsE7wHwDnBewAALAHeA2Cd4D0AzgneAwBgCfAeAOsE7wFwTvAeAABLgPcAWCd4D4BzgvcAAFgCvAfAOsF7AJwTvAcAwBLgPQDWCd4D4JzgPQAAlgDvAbBO8B4A5wTvAQCwBHgPgHWC9wA4J3gPAIAlwHsArBO8B8A5wXsAACwB3gNgneA9AM4J3gMAYAnwHgDrBO8BcE7wHgAAS4D3AFgneA+Ac4L3AABYArwHwDrBewCcE7wHAMAS4D0A1gneA+Cc4D0AAJYA7wGwTvAeAOcE7wEAsAR4D4B1gvcAOCd4DwCAJcB7AKwTvAfAOcF7AAAsAd4DYJ3gPQDOCd4DAGAJ8B4A6wTvAXBO8B4AAEuA9wBYJ3gPgHOSeo8vfelLn/nMZz7+8Y8/9NBD999//1vf+tbXv/71eA8AgAlE7yGBVMKpBFUJrRJgJcxKsMV7AJwLvAfAOYne49lnn/3yl7/82c9+9rHHHvvABz7w7ne/+21ve9sb3vCGu+66C+8BADAW9R4SQiWQSjiVoCqhVQKshFkJthJy8R4AZwHvAXBO1Hu89NJL3/zmN59++uknn3zyk5/85Ac/+MFf/MVffPvb3/7GN77xta997atf/Wq8BwDAKCRsSvCUECqBVMKpBFUJrRJgJcxKsJWQK4EX7wFwevAeAOdEjr3vfve7L7/88re+9a3bt29//vOfv3r16oc+9KFf/uVffsc73vGmN73ph37oh37gB37g+77v++w4BQCAAUjYlOApIVQCqYRTCaoSWiXASpiVYCshVwKvhF+8B8CJwXsAnBP1Hq+88srzzz//ta997Qtf+MJf/MVf/O7v/u6v//qvv/Od7/yxH/uxH/mRH3nNa14jhygffQAADEfCpgRPCaESSCWcSlCV0CoBVsKsBFsJuRJ48R4ApwfvAXBm5PD79re//R//8R//9E//dOvWrb/6q7969NFHH3jggZ/7uZ/7iZ/4ide97nV33XWXfvQh9gNghUieZ48A1oF+6CHBU0KoBFIJpxJUJbRKgJUwK8FWQq4EXgm/FogB4FTgPQDOzH//939/5zvfeeGFF/7lX/7lH/7hHx5//PE/+ZM/eeihh97znvf81E/91Jvf/Oa77777B3/wB1/zmte8OvD9ACtDvIc9Ajg3GiclYErYlOApIVQCqYRTCaoSWiXASpiVYCshVwIvH3oAnB68B8CZkcMv/qqrp59++ubNm1evXv2d3/md3/iN3/jZn/3Zt7zlLW9605t+9Ed/9Id/+Idf+9rX3nXXXXKgAqwK8R72CODcSJCUUCkBU8KmBE8JoRJIJZxKUJXQKgFWwiy/5ArgjOA9AM6MHH7fDf/d/Pnnn3/mmWf+7u/+7tOf/vQf//Efv//97/+VX/mVn/mZn/nJn/zJH//xH3/zm998zz33vOENb3j961//OoA1Id7DHgGcFQmPEiQlVErAlLApwVNCqARSCacSVCW0SoCVMCvBlv9oDnAu8B4A50f/y8cLL7zwr//6r0899dSTTz7553/+53/wB3/w0EMP/dqv/dr999//rne966d/+qff/va3v+1tb3vrW9/6FoA1Id7DHgGcFQmPEiQlVErAlLApwVNCqARSCacSVCW0SoCVMCvBlv/sAXAu8B4A50e/dvXyyy8/99xzzzzzzN///d/fuHHj2rVrf/iHf/ihD33ot37rt37zN3/zV3/1V3/pl37pPe95zy/8wi/IgSr8PMA6EO9hjwDOhEZFCY8SJCVUSsCUsCnBU0KoBFIJpxJUJbRKgJUwK8GWL1wBnAu8B8D50a9dffvb337xxRefffbZr33ta3JGfu5zn/vLv/zLP/uzP/ujP/qj3//93//whz/8wQ9+8AMf+MD73//+hx566LcBVoN4D3sEcD4kMEp4lCApoVICpoRNCZ4SQiWQSjiVoCqhVQKshFn90APvAXAW8B4Aq0A/+njllVdeeOEFOR2feeaZf/zHf/zbv/3bz372s3/913/9qU996urVq5/85Ccfe+yxj3/8438KsCbEe9gjgLMi4VGCpIRKCZgSNiV4SgiVQCrhVIKqhFYJsBJm+dAD4IzgPQBWgRyE0X68+OKLzz333De+8Y2vfvWrTz311Be/+MW/+Zu/+fznP/+5z31OztHPfOYzNwDWhHgPewRwViQ8SpCUUCkBU8KmBE8JoRJIJZxKUJXQGo2HYMEXAE4L3gNgLehxKOfit7/97Zdeeuk///M/5bD8t3/7t3/+53++c+fO7du3n3766S9/+ctf+tKX5DQFWA/iPewRwFmR8ChBUkKlBEwJmxI8JYRKIJVwKkFVQivGA+Ds4D0AVoQeit/97nfVgbz88ssvvviinJrPP//8t771rW9+85vPPvvsvwOsDPEe9gjg3EiQlFApAVPCpgRPCaESSNV16P/xECzgAsA5wHsArA49HdWBfOc735FT85VXXpHj86Wa/wJYE+I97BHAWbEQ+dJLEjAlbErwlBCK6wBYFXgPgJWiJ6Ugp6YiJyjAChHvYY8A1oEFzdpyCBZYAeDc4D0AtoGdnwDrQ7yHPQJYDRY6AWBl4D0AAOAoxHvYIwAAgF44MAAA4CjwHgAAMBAODAAAOAq8BwAADIQDAwAAjgLvAQAAA+HAAACAo8B7AADAQDgwAADgKPAeAAAwEA4MAAA4CrwHAAAMhAMDAACOAu8BAAAD4cAAAICjwHsAAMBAODBG8z/+x/+4DwAAau655574LwDAZfO//tf/sowQJoH3GM2rXvWqJwEAoA2xEQD2AJ/0Hgkv32hYcwAAXYiNALAHiHVHwss3GtYcAEAXYiMA7AFi3ZHw8o2GNQcA0IXYCAB7gFh3JLx8o2HNAQB0ITYCwB4g1h0JL99oWHMAAF2IjQCwB4h1R8LLNxrWHABAF2IjAOwBYt2R8PKNhjUHANCF2AgAe4BYdyS8fKNhzQEAdCE2AsAeINYdCS/faFhzAABdiI0AsAeIdUfCyzca1hwAQBdiIwDsAWLdkfDyjYY1BwDQhdgIAHuAWHckvHyjYc0BAHQhNgLAHiDWHQkv32hYcwAAXYiNALAHiHVHwss3GtYcAEAXYiMA7AFi3ZHw8o2GNQcA0IXYCAB7gFh3JLx8o2HNAQB0ITYCwB4g1h0JL99oWHMAAF2IjQCwB4h1R8LLNxrWHABAF2IjAOwBYt2R8PKNhjUHANCF2AgAe4BYdyS8fKNhzQEAdCE2AsAeINYdCS/faFhzAABdiI0AsAeIdUfCyzca1hwAQBdiIwDsAWLdkfDyjYY1BwDQhdgIAHuAWHcks758TzzxvXvvlTm5bFVrbm+Sab161WYZYD/sI6bNpT3GxlTESYBRbDbA7j3WpZoU92b1Hvfc48d0iXqgU7ILXbliswywH/YR0+bSpzsluxNxEmA4mw2wO80DSxof92b1Hm406MIE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Q78B6P2+gavvKx773qXd/7iv3kqZ4NF77rY1YiTcTWVN02H39fq0LPtU7W1KFqaxDA3nBbYHNab/Rrj8G1sGkBwEDc3kHb1UjwHh3i6fuxpMbH3tU0KOq2KcQLRT3XRr0vbQXvAbA+3BbYnFYa/d5nz6ZcjP0AgIG4vXNeTY6WvFMjGsluvEfPbOUr6GQ/bg4hPVlF7pLoIt6nFXqvjZIn5Sm7Fu8BsD7cFticXKTqKl9h6egn3uMr33tXfKxsIQYOEQAMxO2d86qOZA1V+Grn/SkxuPFOjWgkeI9CBTWj1RLRiY8nZZC/pF4cevr2X+uE9wBYLW4LbE4rj36V4tGO9wDYGW7vnFfTouVJ36mpo2W+5lk1kt14jxSb9XYFt57UjKoN1QqpJXWXmHOt10f/tU54D4DV4rbA5qTRJWVV0a9SbV3cGLYrABiI2zvnVTYYpspWOMs7NQeC6jk0ErxHdj2110HXknbbFKyFQ9c64T0AVovbAptTN1KtKvqJrLVL+dBDBAADcXvnvOpGtpW8U6MWJbJC4yEayW68h1suqboV3JEZJz4uRL0kJT518FonvAfAanFbYHPqBjenboVTRj93El+GAGAgbu+cVz2RLa3QCqcneafGeQ9hhfZjJHiPXIXschFinZ42D17rhPcAWC1uC2xOPZFK1a1wMIL1tHnw2lRW+bKMhwgABuL2znnVE9lU3QqnfKemUvzfcesLmyPBe3QrqBnNUjuEYpsDrnXCewCsFrcFNqfVRj9tpFt+AQKAgbi9c16NjpYxjnWIdXraPHhtVpYx9luUc2gku/EeLdoHnlsczoyqnCV1l0QNuTYqM7B1vwUIsDfcFticMkFmBdEvFjrWdppOEwAMxO2d86oU2aJ8hZO8UyPRsgmqfO6RxQ1lJdK5b9F7+uqP/ut09ZRrtdJ6GnJtVGZgeA+ANeG2wOaUCTIriH54DwAQ3N45r8ZGyzO+U9Nt8OwayQ68B5pLAHvDbQGEDgoABuL2znk11nvojyd4n9rZj3W+RzMSvAcaLIC94bYAQgcFAANxewdtVyPBe6DBAtgbbgsgdFAAMBC3d9B2NRK8BxosgL3htgBCBwUAA3F7B21XI8F7oMEC2BtuCyB0UAAwELd30HY1ErwHGiyAveG2AEIHBQADcXsHbVcjwXugwQLYG24LIHRQADAQt3fQdjUSvAcaLIC94bYAQgcFAANxewdNVP2XCvUPhnzsK2f4AyAjwXugwQLYG24LIHRQADAQt3fQNInZcPi/HLK8RoL3QIMFsDfcFkDooABgIG7voGl6XM1G/acJ5WdX4QQayQq8h/59x5T006LSX4VUNX/usfNax2ZT/6d/xz621u06/RP3aiVLf/S+p0eZ/3e1n4qfiAlDej8w+LjCOnTHH3E3MkEAe8NtgUHKbU8XwfojT+vZJM5Mjxh1BTcMUTfK9ceNbjtDWnZ19MeKFYRK4iTAuXB7B21XI1ml9xDc0dI92FTpsZGePaKm2eTwPt57DOqx85T2q4w6UPODP3igJud3i+5JP0YAe8NtgUEqbc9k9xX3fq9vmR4xYghy75jU3Vm8GhA3rJl6SKIhLbur9EflnKGSOAlwVtzeOUbuTYT3tZ8d9K5xTRrfRD3Xqkpda8uHA1GofLCXNDYKw29Q5EYYO51RI1mN94iTHV9ffWXdsy3pdD5ul7hXUy/8SnjF4/HWnElJnXzjWe8xuEf5oXmqXnb61JDe06ZKg1dlG9FCIa7OuC6PWXMAe8NtgUGq93vcud3dV9r7VjPJfSUKzRMx6jw7PbGsuzpYDYkbmTEMbtndyNlDpZYIxEmAs+D2zkTVcaNF+x2ENPmOgUIV40BKGgF6ru3vuok52WqB2NHkXlTFy5d5h6WrkazPe7iTrHtgROk5Uc2cXtJ+KfXC9+lT9fF2pPcY0uPH6tPLn2ePW4NDeh8yeFWmkfoFdMvXluYRCw5gb7gtMEj1OZFuQN28cfeV9n7MfdM8Pqp0lUifGhvuWiXD4kZ2DAdaLvx45lBJnAQ4N27vTJPt2XQvy+5Ot7DG5N53jWNksFgd41Lvtf1d+5hTLjyml0rly7U7wYfZTi9HaiTr8x4u9OfnKUhr6mRotfQU0RJ5udNqOjGxNa2Tkh75emE6PUN6lBKt5noplafE3vWp/sGnNdNCrdZal0H9ac0QAewNtwUGKec9Yqaru6+49+trFbdVi1cNixgWGeLnDO0hDYwb1kY7CvW3LHJX6Y/nDZUD73eCAGAgbu9MUR1t3H5PpZu6yuW0cnvXu8jgwlfftYe69i2XC4/pRVS8vL62dRjV0bIb/Y7RSFbjPRzxVc7OU6X2S6wHSeoT9MJq9WjNcC66M6nbdXre6PQ0bQ7rUebYTi+tmVw14UDtGXxaMy3kTAWYC7cFBinrPepC3X09e9/ZD8GFhRT3VPVjT8TQp+qrLFDUhmFg3LCL2lGov2WRu0p/PG+oHHi/EwQAA3F7Z4KGbNj0jQnd92lwdpHB5eU91x7s2rXcU3hML6LS5ctFua5Gskrvkb4c2XkS6WsaU//uS6kX6o9xYtyZVGpcpVfFLgb2WE15knykjejjIb3rU/2DT2umhQdWW6d8uAD2htsCg5T1Hu3svGfvR+nGr6j3bM9V+tTBiJG2oI/jIAfGjbSFVD0tu2dbFc4XKomTAGfH7Z0JOrxhkzc15Efd+DGRE2kkcFig6L32YNcu5hQLj+ul5/IDUS5JX4/XSFbjPdz0RJWe1fIusaZWsFdWT7j6y3CuTqnr9CwUDexRT9w45aGN1tE4pHd9qn/wac20sLSqtHe5IC0cJYC94bbAIOW8hzsDevZ+S4Mdiz51MGLYMCQItI8r0cC4URpDT8sid5X+eN5QSZwEODtu70zQwTRao4FP5ZP6GhlS4lP91x7s2sWcUuGRvfRcrk+5aNzU6ZQfo5Fs1HvUR3KG9hkZZ8umZ/CRJmo9O7hHSzjS+nWFiQdqYfCqTCN16pMuLFuChe4GCmBvuC0wSB3vEQ8D90ZGdzNW+zTJet2pU7pKpE8djhh1XNKn4ngqDYsbxTH0tNy5Sn88c6gkTgKcG7d3pqgOIKU9W+9pT6zvI0OiA9cO69o92y2cpZcuUr/kW45/h6WrkWzEe6RITTtg2sdb9pxuXvF40iR9ZeZMJiM9C9tvzg3pMSYcsfHYXfZAbVEvBX2qf/AqrekK48A8xy01gL3htsAgJbu1RbL7SnvfjoQ2zrG0mBoxlBisVEPiRncM2YDmWtanXM2zh0riJMB5cXtnmmJ8aOKAZHH6nkI7nWvRjiEuXFQafK2Q6brQsi88spf+y2M8nPsdlq5Gsk3voYXueIuvsjaldZqpSk6a2Fe3cSlK59Kd+kN6jHVsgpMpn36g5gav0pqusFJyBit+8OMFsDfcFhikztYT3O7r2fvOfqQXzhIxmoS7vralQ3GjO4bYfk/LLkzpj6sIlcRJgPPh9s5EZfPvEE+Gv2vsI8Owa3u6lmezLbvCI3s5eHl87MnG/yM0khV4D7QVAewNtwUQOigAGIjbO8dIc/pI6iv8Gwq5d4273mPItaps17G833sc2cugyxd4h6WrkeA90GAB7A23BRA6KAAYiNs76KDEbLhPOVaikeA90GAB7A23BRA6KAAYiNs7qEfN13GTr6euRyPBe6DBAtgbbgsgdFAAMBC3d1CPovfgcw+PGwq6MAHsDbcFEDooABiI2ztouxoJ3gMNFsDecFsAoYMCgIG4vYO2q5HgPdBgAewNtwUQOigAGIjbO2i7GgneAw0WwN5wWwChgwKAgbi9g7arkeA90GAB7A23BRA6KAAYiNs7aLsaCd4DDRbA3nBbAKGDAoCBuL2DtquR4D3QYAHsDbcFEDooABiI2ztouxoJ3gMNFsDecFsAoYMCgIG4vYO2q5HgPdBgAewNtwUQOigAGIjbO2i7GgneAw0WwN5wWwChgwKAgbi9g7arkeA90GAB7A23BRA6KAAYiNs7aLsaCd4DDRbA3nBbAKGDAoCBuL2DtquR4D3QYAHsDbcFEDooABiI2ztouxoJ3gMNFsDecFsAoYMCgIG4vYO2q5HMGiivXPGjuVx99VWvutopvHAB7I09xbTh+uKrXvXpTiEyAcBA3N7ZiJ4McoV710hmDZSPPupHc7mSlXdfp/CS9eCDNssA+2FPMW24rr7qVQ90ClEl4iTAcLb55s7vBbnCvWskvEkzkSeffPK+++6zHwAAdsPVq1cfeOAB+wEAYBrbfHMH7+E1/j0XvMdE8B4AsE/wHgCwW34vYD/AJPAeE8F7AMA+wXsAwG7BexwP3mMieA8A2Cd4DwDYLXiP48F7TATvAQD7BO8BALsF73E8eI+J4D0AYJ/gPQBgt+A9jgfvMRG8BwDsE7wHAOwWvMfx4D0mgvcAgH2C9wCA3YL3OB68x0TwHgCwT/AeALBb8B7Hg/eYCN4DAPYJ3gMAdgve43jwHhPBewDAPsF7AMBuwXscD95jIngPANgneA8A2C14j+PBe0wE7wEA+wTvAQC7Be9xPHiPieA9AGCf4D0AYLfgPY4H7zERvAcA7BO8BwDsFrzH8eA9JoL3AIB9gvcAgN2C9zgevMdE8B4AsE/wHgCwW/Aex4P3mAjeAwD2Cd4DAHYL3uN48B4TwXsAwD7BewDAbsF7HA/eYyJ4DwDYJ3gPANgteI/jwXtMBO8BAPsE7wEAuwXvcTx4j4ngPQBgn+A9AGC34D2OB+8xEbwHAOwTvAcA7Ba8x/HgPSaC9wCAfYL3AIDdgvc4HrzHRPAeALBP8B4AsFvwHseD95gI3gMA9gneAwB2C97jePAeE8F7AMA+wXsAwG7BexwP3mMieA+A7fLUU0/JFoZpfPjDH8Z7AMA+wXscD95jInIA4z0ANsqVK1dk/8JknnjiCXspAQD2BN7jePAeE8F7AGyXV72K0AcAAKPBexwPB/BE8B4A2wXvAQAAE8B7HA8H8ETwHgDbBe8BAAATwHscDwfwRPAeANsF7wEAABPAexwPB/BE8B4A2wXvAQAAE8B7HA8H8ETwHgDbBe8BAAATwHscDwfwRPAeANsF7wEAABPAexzPlAOYP8slfPSjH8V7AGwUvAcAAEwA73E8Uw5g/iyXIvbDXhEA2BR4DwAAmADe43imHMAc2wCwaQhiAAAwAbzH8eA9AGB3EMQAAGACeI/jwXsAwO4giAEAwATwHseD9wCA3UEQAwCACeA9jgfvAQC7gyAGAAATwHscD94DAHYHQQwAACaA9zgevAcA7A6CGAAATADvcTx4DwDYHQQxAACYAN7jePAeALA7CGIAADABvMfx4D0AYHcQxAAAYAJ4j+PBewDA7iCIAQDABPAex4P3AIDdQRADAIAJ4D2OB+8BALuDIAYAABPAexwP3gMAdse8QeyJJ5649957pU24SGRyr169apMNAPsG73E8eA8A2B3zBrF77rkn5KhwsVy5csUmGwD2Dd7jePAeALA75g1iITuFC8cmGwC+9713vOMdtjF2yUc/+lF7IWASeA8A2B3zBrFwGFW88X/+H3Rhsqnl1ANIYEfAMeA9AGB3zBvEqsw04NJWdAGyqeXUA0hgR8Ax4D0AYHfMG8SqzDTg0lZ0AbKp5dQDSGBHwDHgPQBgd8wbxKrMNODSVnQBsqnl1ANIYEfAMeA9AGB3zBvEqsw04NJWdAGyqeXUA0hgR8Ax4D0AYHfMG8SqzDTg0lZ0AbKp5dQDSGBHwDHgPQBgd8wbxKrMNODSVnQBsqnl1ANIYEfAMeA9AGB3zBvEqsw04NJWdAGyqeXUA0hgR8Ax4D0AYHfMG8SqzDTg0lZ0AbKp5dQDSGBHwDGc2Xs88cQT9957bwjssHlkKq9evWpTC7BiZLnaoznQ9S+4tBVdgGxqybQAEtgRcAxn9h733HNPiOpwIVy5csWmFmDFyFq1R3Ogi19waSu6ANnUkmkBJLAj4BjO7D1CSIeLwqYWYMXMu1B15QsubUUXIJtaIhtAAjsCjmHK6plxzYWQXuHCPdqcbCKJR7AF5l2ouvIFtynQBcimlsgGkMCOgGOYsnpmXHMhpFe4cI82J5tI4hFsgXkXqq58wW0KdAGyqSWyASSM3RH8595LZdp/9J0ST6Uze3Q0OnTBhXu0OdlEckLDFph3oerKF9ymOIM+ckuHdOMjnafmVehoVC/3X/t6NbKbj73xnY/d+N6th9/pK/TpnY984o5cPPKqOWRTS2QDSBi7I/jPvRfMhP/oOyWeSk/26Gh03IIL96vT2IN2/MF8Ii12hNtEckLDFph3oerKF9ymmEFVmt6iL6ro7r5z/f4TJOhjQ1w1tirsPHwz3IY4EFehX3gPgDUxdkfoJoJLxaZ5MFPi6YRuSuigBRfux8reUQvMk/G3jzptv2p52BHY1O88dWYtdoTbRHJCwxaYd6HqyhfcpphB6j3UThzcvFp5bFo/TSd+ewXvAbAmxu4I3USC219o07JJHR8ep8TTCd2U0EEL7n5GSd9Is1Nwwqf5WZWOuvMdgfMI7wEwaxATdOULblPMoNR7WKz7+ifeG5567/XboXchvC2SfkIS6nRL6qtuXAvXSrPpj0mJcPvaI80A1M+k0SP1HuGx0riRZnh1tMlWyw4yKjZy59aNNHD1XzWrbGqJbAAJY3eEbiLB7S+0admkjg+PU+LphG5K6KAFdz8jpIdT962+7OEUCm9feyycoBXxCLRvAgjV15H1iK2REjtoO+UHD+b0aE++C9F0F8jVLLRcuoXs/UaVjvBYHtuZKptITmjYAvMuVF35gtsUM0j3tYYO2+NNHND4ED5lDVs+KWxfmAQQ2/J1iLAfq6fs0+NwSWNyWm0WQly3l/Sqj9yqbExPtW65XOVuwXzLgKvmlk0tkQ0gYeyO0E0kuP2FNi2b1PHhcUo8ndBNCR204O5nuPS8tLfookqHk5bbmRrKk4NNk++HbybPxiMtVnDl2mD/wSyPnBmonu2c665mqWW7BTeYUDjtCA9dNOmLXjJeNpGc0LAF5l2ouvIFtylmUL3fDd3FUp6ELA0dVQxMdrRWaAKji0haJ722fUnBz+RCnLYT1DiW3LNRrlpmkMmP9myn6+JVc8umlsgGkDB2R+gmEtz+QpuWTer48Dglnk7opoQOWnD3M1zqPfzBUzqc0nPUjsDmMGvOY5HL4JsW2uUHD2Z30quqZzvnuqtZarl9C3b7N6vuph3hVi1NQSbJJpITGrbAvAtVV77gNsUM0v0eLEca6/RxSrV5k+DgA2MMAgt4j/anuNVVvvegw9XSSFX/aM8mXR+4am7Z1BLZABLG7gjdRILbX2jTskkdHx6nxNMJ3ZTQQQvufoYre8gVD6d24t54j/RczH56EE9BV37wYM56D73KqJs6wnvcvjP9CE855vy2ieSEhi0w70LVlS+4TTGDdL9bUGoeZ+NeKziUgsDc3iMdSYii4ao05gT1VMtHqvpHe7bTdfGquWVTS2QDSBi7I3QTCW5/oU3LJnV8eJwSTyd0U0IHLbj7GaFscl86nNqJe+o9VHpAVhemR12rhXb5oYM5O7zQS6vfSkd4j2mfe6TZwPGyieSEhi0w70LVlS+4TTGDdL/XX7XSt0hKgaUdNJIL0wDiLgw/WnBIAkUIDon30HZCBRfimjBivYSr0l7ee/3GtUfy1UqD1LGVuu6/am7Z1BLZABLG7gjdRILbXyNkQWC2pOWcquOnLx8sjahVjK3i4YIBsF82qePD45R4OqGbEjpowd3PCNnZU89i9aNMQ+Fw0vL63I3eQ2axe/o2b87V5dpFq7x0Osb6uRTBFk2Nde1qllrWcm28ubXC/fY3lRvbZNlEckLDFph3oerKF9ymmEHp5pUfdf/qnrW9rCSpfNzRusGNOiC4XR9+7PMedXnFnesPV+WhqVCYRKGK8CZI5yqtX6qWHWRUtuuDV80qm1oiG0DC2B2hm0hw+6urVoIUQ58GkPjjQXUToTVJ77Gdxfk6faquqi7Rd6PmyuImyCZ1fHicEk8ndFNCBy24+xkrm4CAOoT84dQ+m6P3iAl9RffklpJ40Lpy+bH/YNbKbmVU3dnR2ziZbs1sy3YL1+uD/LgjPJZX1E1Nkk0kJzRsgXkXqq58wW2KvasKSp1YtDXZ1BLZABLG7gjdRILbX06t93Y1q7E3VdtvrBzUur1Ho62MsyCb1PHhcUo8ndBNCR204O7nslXtrtq+N/a3Uy2vsTvwVLKJ5ISGLTDvQtWVL7hNsXeFYDUiuK1SNrVENoCEsTtCN5Hg9ldLnXdg6wQppD1G8l5tIH1TuP4rBfq3BGq0weSd1twlyScqTeOZd2nt2hDcsn+wIVNZ5NoMdTJ/tmHg5aVqmh8anXeTm0bqS9JXQJAXoa5jH4Yfkk3q+PA4JZ5O6KaEDlpw93PJSm3uBMuL9wA4mnkXqq58wW2KPav+4sSY4LZK2dQS2QASxu4I3USC21+pMm/Fhgy7yoPTzCd5HC5J3UidcLvkSp61z0+ScneJKu3o4N8m0tG6NkuV0zbNe7SrybMDL++p1i2Xq0RJI50XrapmETtc3vr0qVc2qePD45R4OqGbEjpowd3PhcvmWxk0wY3SVbgm2URyQsMWmHeh6soX3KZAFyCbWiIbQMLYHaGbSHD7K9VQ7xETd3kcsilLx2MFUTf5rtX3RXdR2nhHzbXtTCwz8rRyt82S90jUd3kiV616KfQpd1X6Y/tFs0uSyxtzoteWZZM6PjxOiacTuimhgxbc/aDNySaSExq2wLwLVVe+4DYFugDZ1BLZABLG7gjdRILbX6kGeg97hz4hptE93iPk6JGQWOe8R9lFRMK1Ze/RrVy6r6pkwDgHDslXS7yESJ9NiS+a1cF7oC3KJpITGrbAvAtVV77gNgW6ANnUEtkAEsbuCN1EgttfLYX0NzUDIcP2uX42F+/3HuklTZs579G4grokf23Be+Qrd9psSoaMc+CQQrVoNtxV6SWN8B7uftDmZBPJCQ1bYN6FqitfcJtiG+ocbKtT+WsJJ5BNLZENIGHsjtBNJLj91ZLt9DrrTb1BmutnPUOnsEnK08w77eJgOwf/NlGrvApQhzsKbaZRd9w4J/+5pPLN4j3WqrbBPaC4pEZdtX3ZRHJCwxaYd6HqyhfcpphT9VEX0XNrBp3Se3RPxCGadtVMsqklsgEkjN0RuokEt7+8bLPXxAzKJVQhatV0EnSVlmhh0mzz94Wy6bioaTzEnOy1Np7OXzvIVu62mUbdg+McOKS0qYpOwCy8aHiPk8jmbMwxhvcYIJtITmjYAvMuVF35gtsUc0rjSek9rWOUnoJLa9rI573fkbKpJbIBJIzdEbqJBLe/tqrTJ3iVTzhPDOyRTer48Dglnk7opoQOWnD3s6DwHsvIJpITGrbAvAtVV77gNsWcSr1H+2P69L2uaCFChQYfkdIwmHqP8FixktD4gV8A3x1A6Mv/8nvrtMZGEkZltN9pi83ab+uvg3bufpeTTS2RDSBh7I7QTSS4/bVVnT7BCz2eIOKNkk3q+PA4JZ5O6KaEDlpw97OUuodferLqud49fW2RxQ/XkunvVvbeI3dVz3Ebnhr6B2uGDP5UsonkhIYtMO9C1ZUvuE0xpzRo2OceGkBCLm5xpjoCmw/KqzgQHiTPth/nvIfEE2s/edYS/eqxfslYx9CYn+wAbIT6OLTWbdnfVPkpC2vhqWx3Un8x2dQS2QASxu4I3USC219bVRKITiCLvTE8rkY2qePD45R4OqGbEjpowd3PgnInnJ2s9QGWPX3tHA3Hc1qerRwPcruqe/omZ6obTDW8MX0NGbw2u7xsIjmhYZXcd999tkCXxG2KOVVHBkN3upTHgCOPQ0CoPo6Y5j2kvFZjLWKbUh5q+i8EZweQ9mWthb5caEoajD9aU+lTpdGmY1tMNrVENoCEsTtCN5Hg9hfatGxS8R6H5Q6/cHplzWv2jT2RGtDiUR2PxtLp23Pcikb1NWTwnacWkk0kJzRsgXkXqq58wW2KOaWRIViONCzU74c1NKm/Uce6NLYUsvkQNyJNkLF4lcSu6D36BtCNfu3w6+NbGhvTwJhcle9OL19GNrVENoCEsTtCN5Hg9hfatGxSx4fHKfF0QjcldNCCu58Fdch7ZE7fsh/IVI5HZuH07TtuRaP6GjL4+qmlZRPJCQ1bYN6FqitfcJtiTmlksA82m8c+ngSFwjrERaWxJec9OtGmCTKpH9DHoXJVITuAUvTz4ddFvxg83VMd7+G7W1I2tUQ2gISxO0I3keD2F9q0bFLHh8cp8XRCNyV00IK7nwXV6z3yp2/BD+Qrx+OzdPr2HLeiUX0NGbw2u7xsIjmhYQvMu1B15QtuU8wpjQz1V63CBg+bvfMGhEhDQaTO4JMWQthJI1IryFiQbIKMtZDErlA5E4VMpejnQlM6JBeZS6PNdrekbGqJbAAJY3eEbiLB7a/Z5ALIRergPbp8cogmXJLIJnV8eJwSTyd0U0IHLbj7WVStw6+Uvqenr56CrfJq7vOV40SWTt+e41Y0qq8hg9dml5dNJCc0bIF5F6qufMFtijmVxg35UdNx3fuWmisxZNn2b4W7WPPO9YercBEiTxOyNG5UuF+B3+c9igPIRT/5UaNWfDb+WJFEQlF2tGl5RT2GxWRTS2QDSBi7I3QTCW5/tdSKBnXYGSgNXzFCdpUkVP6ps2jCeA5eEoO5Ky+ryRs7Tw2RTer48Dglnk7opoQOWnD3s6zSw08f12dk/vQN52jyu6fq0y5bOc79kNO3or2M7Kphf7BmyOD1qeVlE8kJDVtg3oWqK19wm+JcqqJNfQYfebQgm1oiG0DC2B2hm0hw+6ulJKXRwDXOfvTrYOJ+Yk0Yz8FLxnuPI2WTOj48TomnE7opoYMW3P3sV23HsiHZRHJCwxaYd6HqyhfcpjiP0vNpbcftBmVTS2QDSBi7I3QTCW5/tZS+nRofhwetvyWgaZLh3p+tY51eHgjvBeuzNdpFth17pzjgMjHXZrt83B9BGjOe5lr3l4669VPvcfDuAuF96vqS5CPl1g2WZZM6PjxOiacTuimhgxbc/exXulzcit+CbCI5oWELzLtQdeULblOcTck51zrD0HjZ1BLZABLG7gjdRILbXy1p4NL8Jz62aFbHMc2RzIQU3mdJ8qjm26HOnJTaSdL3h28mwTPbpj5lI6wu149rtNmQ5WvXR4wnLTdv0CmP9ePgS61VFdpDipfIXXTr6w2WZZM6PjxOiacTuimhgxbc/exXcUG48tXLJpITGrbAvAtVV77gNgW6ANnUEtkAEsbuCN1EgttfLSXeQ5N4y4nrwkohV24+T2iybZdhm3/Qy6v6LqUutRMeZHKwbJv6VPpj0mxjM7LXjhmPlXfu0dePH2L0tVbwHlozqHFNSWFWNqnjw+OUeDqhmxI6aMHdD9qcbCI5oWELzLtQdeULblOgC5BNLZENIGHsjtBNJLj91ZLajJo0WY9moPEkeklMspO83D58SHAV+tpJv5WknwMk/aY0mf0h73HUeFJv0LlHX/+OFRZbU8thNB5Ga7a/joX3QFuQTSQnNGyBeReqrnzBbQp0AbKpJbIBJIzdEbqJBLe/WmrbjHxhTKOTH6vUuScvV7Vz/WI7+mNtBmKFfJuqYd5j4njS8vSSbP1Dn3uEkdQ9Zp6yQfK5B9qMbCI5oWELzLtQdeULblMspdI3M+tTJPMgrebOvH6NqryEjh9A/6txSDa1RDaAhLE7QjeR4PZXS0O8h0a/7v9MSB9n23EpdaEdScEtZQ/hoknfC21WOuQ9jhlPqzw0nimP9WOIK9+dPIpU46wvabyH1T+397jvvvus7SVx93Mi2USOPo1GKy4IV16WLRFZrNUaCkutU6eodOG6pxaTTSQnNGyBeReqrnzBbYo+6dlQkexT27lCb9zXazsnWXN4dI+TtOao+DCwcnM7SmH8E0LT0Zd0X5ZW5UOyqSWyASSM3RG6iQS3v1rK5ujdQi0x6sjgAkWd3QXqcBQv1Nby7SShzI0k26YotNPnPUrXDhlPeq37S0fd+qGmhbji3Vnv5nyu1ZfYC1gx/I802KQu4T26TOimhA5acPdzCukLrb7QPTW70gUxRNXYqrViX79zG+Cg3CY8iWwiOaFhC8y7UHXlC25T9ElPuDtfbw4tUXVafP12tXl7437BezTqDzij4sPAynY7h8LphNA04yVj43CQTS2RDSBh7I7QTSS4/TWbJgSK/alKKesonX9naqRsUseHxynxdEI3JXTQgrufU+jg+T2jJp1503WOTWgTyQkNW2DehaorX3Cbok8Wf8JfEU0PgzvXP9H9IN5oFzZ/gbSOLTHOdB/Is/FtMPdL4kMdpYlRpcrJe2lNZVHBe9i7J4JEWotLNVVJEoRd1MoOoDvU0ELyh1+lvNNL9tUYLJtaIhtAwtgdoZtIcPtrNhVCEGqUxtiZskSb1PHhcUo8ndBNCR204O7nWIVzq/XHaNyRqcvUCCd6t6TbTvpjUiLYO5elozQ98/pP+rgUstWyg4yKjRz8AzTpVTPJJpITGrbAvAtVV77gNkWf6ljRfC4fSiSSNF8C1joawVrHhu3oEMpycab7IG3KYku4RIJGqf1uZS0P8a31dYJ4O3pJvMfYe2VC9I7aB17S4OEB9AzVXq5QXtVp9xKHkYxnuGxqiWwACbYrxuP21zyyODB6d+9OTaopJAF8qmxS8R4me33rVzY54dxJXx97yVGXnluuHfuxeko/rtJLfK7Q4z16jk+96iO3KhvTU61bLle5W4in9cGr5pNNJCc0bIF5F6qufMFtij7FXR+iSrXrq21bhZEmnoSN3HwjK4aRNGKkH53HCoUH9Vsk+TiQ7zetHFuT8jhsvVyHFKmjWfPYqrW7Tm+k01HPaPMh18qlZvuSOOx0/INlU0tkA0gYuyN0Ewluf6FNyyZ1fHicEk8ndFNCBy24+zlWahLimZc9MtNDKz3q0vqunfS4TS4p+JnCmV3LnfSlE/FwIpL8aM+WTvHuVfPJJpITGrbAvAtVV77gNkWfYqzQ3Wpftar2bNzyjanQS+Jebifcw72HNdVOzUN3kU5ESirbGy4JTWDRIel7HFoS1DSefftjSMBMyjNDbb8UoYLUbPeSfREGy6aWyAaQMHZH6CYS3P5Cm5ZN6vjwOCWeTuimhA5acPdzrNqeIX9kJodW8YxfwHt0j0/fe9DhaskA4o/2bNL1gavmk00kJzRsgXkXqq58wW2KPiWxotnszY+NB8js8XbC3ezxWKHwwJoqxId8vz3BJJUOqeM9VHph1aBzBb0B0w3gE9mhtl+KUC4ttHvpvhqh8kDZ1BLZABLG7gjdRILbX2jTskkdHx6nxNMJ3ZTQQQvufo5Vznv4Iyc9tNKjrv6xqj+39+g56dPh9VTLDDL50Z3W/hTvXjWfbCI5oWELzLtQdeULblP0qRN/BL/ltU73EwMt1/q5OJN5kDZl3VWXNKHG2un0m1T28TBVekldKI13o2Vzd+6qtKNceeM9ukOth1R7j3YvoYXWqxEqD5RNLZENIGHsjtBNJLj9NZvSSOieOpmy0djVuSzZpI4Pj1Pi6YRuSuigBXc/xyrnGfyRmR5a6VGXrp5p3qN7lNarMH/Sp7289/qNa48cTgi626zUdf9V88kmkhMatsC8C1VXvuA2RZ90Y6bxp96YrbxZg4NR79xQP/nlTuUkOz6on61If0m8xYSK1u90z1ZOyyvqyiK7hUgSspR2FG1KDnbUlOeGmr6Mifdo9RKa8q/GYNnUEtkAEsbuCN1Egttfs+mY9Gau1Chpp8niXJ0jNddQZ5JN6vjwOCWeTuimhA5acPdzrNJsXtU9MtuHVv6Md+2EH/u8R11ekR6l8czLHp/pVVq/VC07yKhs1wevmkk2kZzQsAXmXai68gW3KdAFyKaWyAaQMHZH6CYS3P6aTcck5XMl9CcwBifoYoxsUseHxynxdEI3JXTQgrufPapyCGtZTxNkE8kJDVtg3oWqK19wmwJdgGxqiWwACWN3hG4iwe2vYxXfWh34l4hEzVu9/h3hCn2vuXu5/7Q5aTY7hviOc3i2728zDO8uO9T04+X4PrXK3Wksn082qePD45R4OqGbEjpowd3PHhUW0ELr4wSyieSEhi0w70LVlS+4TYEuQDa1RDaAhLE7QjeR4PbXUdK0u/RV85Cat76WIpIsv/sVdPdhQvZyS/H1cahv7RTG0PYeWqhfxNLKzXdrx3WXG2r2qeyd6oswn2xSx4fHKfF0QjcldNCCu5+9yVbkMovjNLKJ5ISGLTDvQtWVL7hNgS5ANrVENoCEsTtCN5Hg9tdRCvm9fXqQZtgx75fykPo3nzAkSrL/dnaevTxxCPW1TV99Y0gHkFRubMao7nJDtcbrH62pRM2dtsuPl03q+PA4JZ5O6KaEDlpw94M2J5tITmjYAvMuVF35gtsU6AJkU0tkA0gYuyN0Ewlufx2lNNVOkvL6zdyGJju3RDyS8R75y3u9R3cMTfkh7zGuu9xQG7ORtF9fFcF7JOigBXc/aHOyieSEhi0w70LVlS+4TYEuQDa1RDaAhLE7QjeR4PbXUUpT7Y736L79L0qfaj4N6E/oVYt97jGuu/ZQndloOi3dqVabTzap48PjlHg6oZsSOmjB3Q/anGwiOaFhC8y7UHXlC25ToAuQTS2RDSBh7I7QTSS4/XWUNEHv/l+LkO7HxD1Vk5FbEm8ZeSs7z15eNAOFMUQbcMh7jOvODTXtveSg2nc6r2xSx4fHKfF0QjcldNCCu59VK3GWK5VzxieRTSQnNGyBeReqrnzBbQp0AbKpJbIBJIzdEbqJBLe/jpWl+1X+PewvEWl2VJH/Awaa7ncvL5uB/BhionjQe4ztzg01/liRZH2lO51VNqnjw+OUeDqhmxI6aMHdzwzSmUuYzS3EJeXKl9A0F4H3AOhl3oWqK19wmwJdgGxqiWwACWN3hG4iwe0vtGnZpI4Pj1Pi6YRuSuigBXc/M6j8UdSxwnvkZBPJCQ1bYN6FqitfcJsCXYBsaolsAAljd4RuIsHtL7Rp2aSOD49T4umEbkrooAV3PzMo9R7uG3LJR1TRQoQKDVV5+plXms2n3iP5pMxKQuPn+Tsysdnhf2RnPtlEckLDFph3oerKF9ymQBcgm1oiG0DC2B2hm0hw+wttWjap48PjlHg6oZsSOmjB3c8Man3uofl6yMUTR9F8366yEJ3v2LUe57yH5PTdz1Us0a8e6//10TE05ic7ABuhPg6tdVv2N1V+yhxReCrbndSfWzaRnNCwBeZdqLryBbcp0AXIppbIBpAwdkfoJhLc/kKblk3q+PA4JZ5O6KaEDlpw9zODLJuv0aRcytNPLYJPqD6OmOY9pLxWYy1im1Ieavr/V5QdQNpX+v+KnMFIGow/WlPpU6XRpmObWzaRnNCwBeZdqLryBbcp0AXIppbIBpAwdkfoJhLc/kKblk3q+PA4JZ5O6KaEDlpw9zODNJsPlkM/f9D82z6LSGhSf6NO9Ad4j/Y3tQZ5j74BHPIe6Y1USv1G6jGSq/Ld6eWzyiaSExq2wLwLVVe+4DYFugDZ1BLZABLG7gjdRILbX2jTskkdHx6nxNMJ3ZTQQQvufmZQ4j1KPiQqFNaWI+qQ90ibGv65R3YAA71Hy2zUP1pT6VMd7+G7W0A2kZzQsAXmXai68gW3KdAFyKaWyAaQMHZH6CYS3P4aqjTb2aHWevs2qePD45R4OqGbEjpowd3PDEq9R/0BRTVzwRvELF+lCXqkzuCTFsLEF72H5fqDvEd2AEXvkbqaWM0MVduWlEab7W4B2URyQsMWmHeh6sqHy8YmGwDGh1DdRILLHIZqbcm3S8AW1sneRB4rm9Tx4XFKPJ3QTQkdtODuZwa1vYel45qCW2quhLS+qmz5fSvXjzWzfzLGFl9F86dbDnqP4gDy3sPMQ3w2/ljRXvfZ0ablFfUY5pZNJCc0bIF5F+qVK1d08cMFY5MNAONDqG4iwWUOQxXzLld+Lp3We6xWNqnjw+OUeDqhmxI6aMHdz4lV5fq1S1mtv1y5bCI5oWELzLtQH330UV38cKk8+OCDNtkAMD6E6j4SXOaQV/KGqSVj0Xukb9SmBiCU+z9UoK3pJUbz9mt4kzfgvhiSvMMbG2lVTt53rpCScIn9cYXW108qrJHCCJuWA1bZjSHefrej4Xc3/iU6KJtUvMcUtZYvXnaibCLxHrAFWKgAAJMZG0JDdlDhMoeMJL22rDrJx4Z5j/qLJKE8Tc17GqzS9CTbTtpvvq7SrexyRbMKdTvZW8iOsGpZS9L76ozhWst7NB2NurvsAOLAuo3IJYdkk4r3mCibTqWeJzRGNpGkdLAFWKgAAJMZG0JDdlDhMod+hTfvQ0o20HtouV3YZOH2NXhRbCc8iPUbJVm7ZobVtd3KLkfXHLLbWnoL2RFWLXee7Y7hTv19HNdRqDn07sa+RPpjr2xS8R7oXLKJJKWDLcBCBQCYzNgQGrKDCpc5ZBXS4shR3sN/iz7Js5te9C3/UEHrp+QrH/IemVvIjzAUGtZaZgwF7zHu7sa/RAdlk4r3QOeSTSQpHWwBFioAwGTGhtCQHVS4zKGrNBUO+fEyn3voj3V3sYJPxNtqKvd6j/wt5Eb4iapm3UitzBjisAd+7qE/urub+hL1yCYV74HOJZtIUjrYAixUAIDJjA2hITuocJlDV03mbfl9znvoe/mh0BLoUmKd1k8Mg/Ri2bbLvDufYIiylRtT0bkqfwtF79FgvXTHEG/fPTXq7ka+RFqtXzapeI+82q94ozid3QdptVGTMXLm5tfxA+h/NQqyiSSlgy3AQgUAmMzYEBqygwqXOWRkOUxF89cL0mwkPK5I/5xAKbGWHzVfN+pCra+45DC2X5HYBiVWjs1KibcEuVvIj1AKzcC0zIwbg/u/5umAh99dfgDlRgbIJvWSvUfzUiavSzPB9YRl1X7FoxpvWi/rpiStOSqbH1g5XRkVhfGP6lp19CXdl6VVuSCbSFI62AIsVACAyYwNoSE7qHCZw85VGYD6/2Pk8891yyb18r3Hna+LObPPj0SVV/v67SpvnuI9GvUn2ct5j3rNFXUO79EI7wEXCgsVAGAyY0NoyA4qXOawa6Wp14TMbQWySb1873HzejU9qU28c/0T6QdVrc8T2oV6bcDy6Zhbdx/Is/FDqDu3bqRrItRRmry8VDn5JKupLCp4j/ApWECckq3FmqpEbySYKLdSswPoDjW00P7jMp1esq/GIdlEktLBFmChAgBMZmwIDdlBhcsc9q4kRTzwHvoqZZO6A+/xWPhYKsyQpdGPNF+SSxP6lqEM5ZpGp+XdJDs+SJsKhXaJLJRS+93KWh6sQjPs9Hac94i9VyZE76htMJIGDw+gZ6j2coXyqk67lziMZDwHZRNJSgdbgIUKADCZsSE0ZAcVLnNAm5ZN6h68h9rE6mtXVWZc5dCN9wi5cvONrJg6pyl79v8zFB7UvxygnZrXyvebVo6tSXkctl5uHqBGxxbqx3GGau2u0xvpdNQzWm/P6i5CudRsXxKHnY7/kGwiSelgC7BQAQAmMzaEhuygwmUOaNOySd2F99BE2b5qVaXLMbH2/1MnZuRTvYc11U7NQ3eRxnt0K2tHKd57uM890sa7H1nEqwreozuAzFDxHgCzBjEAgL0xNoSG7KDCZQ5o07JJ3YX3SBP05sfO5w+imDpP9R7dTxJSe5Pvt1DZq+A9VHphcE1tV9DrPdwA9PdG+6HiPQBmDWIAAHtjbAgN2UGFyxzQpmWTuhPvoTmxkE+si//JIdTvpOytJDs+SJuy7qpLGjth7XT6TSrb/yKqE/2W0kvqQmnc/ENoRB83d+euSjvKlTfeoztU7z3avYQWWq9GqNwvm0hSOtgCLFQAgMmMDaEhO6hwmcPGlCaQmuBFqgQs5FcJafqk2aPRzv22K5vUvXgPm+Aw/S47b60Gq6D1k1/uVE6y02w7PK5o/f0aXXkVzZ+MKVVOyyvqyiK/RsNTaWF0LPGO2r6r2FFTnhtq+jIm3qPVS2jKvxqHZBNJSgdbgIUKADCZsSE0ZAcVLnPYmLreI6Zq1bMhv1JfkdbMpqkXYT9sUi/Ze6B1yyaSlA62AAsVAGAyY0NoyA4qXOawMQ33Hqnf6NTs+0L+pmSTivdA55JNJCkdbAEWKgDAZMaG0JAdVLjMYWMa8bmHfo2lqplxGuFLJfYd+y3LJhXvgc4lm0hSOtgCLFQAgMmMDaEhO6hwmcPG1PUeETEh5jdq6g9A8B5dphzAE7opoYMW3P2gzckmkpQOtgALFQBgMmNDaMgOKlzmsDEN/twj9Rt4jy5TDuAJ3ZTQQQvuftDmZBNJSgdbgIUKADCZsSE0ZAcVLnPYmMZ+50ofB6eR1mz91/MtyyYV74HOJZtIUjrYAixUAIDJjA2hITuocJnDxjT6/5qHjzvsqvbvuUov3KxsUrfrPeBisKkFWDEsVACAyYwNoSE7qHDJ68Y0xnu0Pu6wC2suwniIbFI35z2uXLmi44aLwaYWYMUstFCfeOKJe++9VzcCbBqZx6tXr9q8AkAb2SP2aBi6rQSXvKJNyyZ1c97j0Ucf1XHDZfDggw/a1AKsGFmr9mhW7rnnHt0IcAFcuXLF5hUA2sgGsUfD0D0luOQVbVo2qZvzHgAAp2ehIBaCMFwONq8A0Gbs7tANJbjkFW1aNql4DwCAgywUxEIQrnABGm1LNoucdAAFxu4O3VCC22to07JJxXsAABxkoSAWgnCFC9BoW7JZ5KQDKDB2d+iGEtxeQ5uWTSreAwDgIAsFsRCEK1yARtuSzSInHUCBsbtDN5Tg9hratGxS8R4AAAdZKIiFIFzhAjTalmwWOekACozdHbqhBLfX0KZlk4r3AAA4yEJBLAThCheg0bZks8hJB1Bg7O7QDSW4vYY2LZvUjXoPfin+ZcBvxIetIMvVHs2KbgTBBWi0Ldks4j0ACozdHbqh4FKxaR7MlNg6oZt++KX4FwO/ER82gaxVezQrugsEl8uibclmEe8BUGDs7uAPSV82Ns2DmRJbJ3TTjw4dLgObVIAVs9BC1S0guFwWbUs2i0QzgAJjdwd/SPqCmfBHpafEVunJHs2Ejl5wBwDakGwKOa1hCyy0UHULCG53oG3JZpFoBlCA3QHHMGX1zL7mQpCvcAcA2pBsColHsAUWWqi6BQS3O9C2ZLNINAMowO6AY5iyemZfcyHIV7gDAG1INoXEI9gCCy1U3QKC2x1oW7JZJJoBFGB3wDFMWT2zr7kQ5CvcAYA2JJtC4hFsgYUWqm4Bwe0OtC3ZLBLNAAqwO+AYpqye2ddcCPIV7gBAG5JNIfEItsBCC1W3gOB2B9qWbBaJZgAF2B1wDFNWz+xrLgT5CncAoA3JppB4BFtgoYWqW0BwuwNtSzaLRDOAAuwOOIYpq2f2NReCfIU7ANCGZFNIPIItsNBC1S0guN2BtiWbRaIZQAF2BxzDlNUz+5oLQb7CHQBoQ7IpJB7BFlhooeoWENzuQNuSzSLRDKAAuwOOYcrqmX3NhSBf4Q4AtCHZFBKPYAsstFB1Cwhud6BtyWaRaAZQgN0BxzBl9cy+5kKQr3AHANqQbAqJR7AFFlqougUEtzvQtmSzSDQDKMDugGOYsnpmX3MhyFe4AwBtSDaFxCPYAgstVN0Cgtsd8+sjt6S7Gx/plJd1/7WvV0O8+dgb3/nYje/devidvkKf3vnIJ+7IxSOvGqix97LoYIJsFolmAAXYHXAMU1bP7GsuBPkKdwCgDcmmkHgEW2ChhapbQHC7Y4LMKgS6ebk+OzJfr5L1h2+GFsWBuAr9Gpvuv/f67dCPcvvaI75Cokn3IlfgPQDOBrsDjmHK6pl9zYUgX+EOALQh2RQSj2ALLLRQdQsIbneMlToES8cnfEwxu8ak+80HLFpSjf/rn3hvq85RwnsAnBt2BxzDlNUz+5oLQb7CHQBoQ7IpJB7BFlhooeoWENzuGCf90MB9NBEKb1wLT925fn/6PaXwWGk+PWg+eahz9Gy1yhhEOg4hNnLn1o003e+5Si+REXaNgV6l95X6h4P3opowmKmyWSSaARRgd8AxTFk9s6+5EOQr3AGANiSbQuIRbIGFFqpuAcHtjlHSzw3895Qs865z65ivS7km+mk2n2b5H7lVNdVTrVuuPabPmiUYcFWomf+SVTqqrPfIDjK9duxgpspmkWgGUIDdAccwZfXMvuZCkK9wBwDakGwKiUewBRZaqLoFBLc7Rin//x/Ue8QPQ2K+HivYN7WCOck9G+WqNT7BXZU+27EKpavSwdv/LakI3R30HtpgUDNILZk0mMmyWSSaARRgd8AxTFk9s6+5EOQr3AGwIo090mY6AufXfG8NOtkUEo9gCyy0UHULCG53jNJY75Gk+EKVr2dbOFytJ49P4kb/Vd2uGxcxwHt0B2ntTBrMZNksEs0ACrA74BimrJ7Z11wI8hXuABguPYGU9NibrnaO3pxww3L37gG8Fg0b/wTZFBKPYAsstFB1Cwhud4yTsxnZwjoXT0NNk+WnmXpQT7Xihwbpsx2rULyqM/jh3iM/SG1n2mCmymaRaAZQgN0BxzBl9cy+5kKQr3AHwEDpW2V23lTH2xyJdSlHXyx3P5EWG79NIfEItsBCC1W3gOB2xzjZJo0xTX689fBB72FXhXw9rfze6zeuPZKv1v+fJdJnQ3f2bP9Vtc+JfsB7j26D/fdy3GCmyWaRaAZQgN0BxzBl9cy+5kKQr3AHwCBl3yMU6Zlk1GdYKLx97bFwRFVU51yorwamQpqyM6xGSux07JRrL9p7evLVp6kOr/ntNPWh2HQXyNUstFy6hez9RumrJLhfERPLYztTZVNIPIItsNBC1S0guN0xQWmIiPHBAoIoRpgkWN24KYX13rcEXdC4UaiWRIBM1h4buXP94coYZOJG5ipR03sghr5sgwfvxbU5djDjZbNINAMoMHl3PPHEE/fee6/uL7gkZFqvXr1q03yIKatH+rBHM6HjFtwBMETuPTaTJuLdN8MsQQ9HmpZrnXj4VUd+8mw8yfzpWJeXHEKsb+di9xDVXpLLXc1Sy3YLbjChsHu/2l36rJ3fSVOhi/Aytgc5UjaFnNawBRZaqLoFBLc7zqMqpCRxAA2WzSLRDKDA5N1xzz336OaCy+PKlSs2zYeYsnqkA3s0EzpowR0AQ9R8TJ+Whww78yXgNKG3dxbD2awZeV1eyWXwTQvt8rTB9KlYXx1F2rKoerbgPWLNUsvtW7Dbr94jzN1v8qM9mx2klIfevYUbI5tCTmvYAgstVN0Cgtsd51GIFU0cQINls0g0AygweXfozoJLxab5EIfr3XfffdbkAjzwwAPShf0wn/fwhTH5bifujfdIv+GQ/fQgpumzeA+9yqibOsJ73L5TuN/kR3s2aUqvTcF7wE5YaKHqFhDc7ji96t1dhxc0RjaLRDOAApN3h+4swW06tGnZpM7oPboMb30gOmLB3cwgFT9YyCXfZe+hslS+cikLeo/QSycnOMJ7TPvcw66N1Y6TTSGnNaySRd9D6eJ2B9qWbBaJZgAFJu8O3VmC23Ro07JJ3ZH3sGS6zqGrHyWxDgl66f971Il79B6ShVtqnqTp4dn6v0Ak2XyrPO0o1LGOYv2i92iwrrPeo/SfNLTx5tYK99vfVNa2TZVNIac1bIGFFqpuAcHtDrQt2SwSzQAKTN4durMEt+nQpmWTOnhVTFk9w1sfiI5YcDczXM03pqIJ0cTaqBNxzcI73iMm9BUxF48tSEniPVrl8qNl81Vyn/nNLdn8vurO3EvjZLo1sy3bLVxXx9W4oOz99jeVllfUTU2STSGnNWyBhRaqbgHB7Q60LdksEs0ACkzeHbqzBLfp0KZlkzp4VUxZPcNbH4iOWHA3c6mq/IZ+ChG/NKWuZoja9mk9sinktIYtsNBC1S0guN0xm+KbGq78UnWm+7VZJJoBFJi8O3RnCW7TjVD9nuklRMKjQ5x9j0Zywio57LzvfCrZpA5eFVNWz/DWB6IjFtzNXKZa3wHrfD/qoPAeAEez0ELVLSC43TGbzus9JsSr4zTv/0kbLptFohlAgcm7Q3eW4DZdV61vp9dv11oUij8e1Mmj1ig1IW7aOKurqkvsuz/nywxtUgeviimrZ3jrA9ERC+5mLlat70eN/KYT3gPgaBZaqLoFBLc7ZtPOvMe5ZLNINAMoMHl36M4S3KZzar6OLj9qymT/o3VkCrSVqLXx6GqTOnhVTFk9w1sfiI5YcDeDNiSbQk5r2AILLVTdAoLbHRNVf7VAML8RvUd6AKeHVii/fe2xUFLRGBW9xOi85ZG8IRIvsffSBOnIeqmRknDJjWtJWtAdcHk8TeOBqrw7hni/3b76b+c42SwSzQAKTN4durMEt+la0lCQGIz684HOru8GjVasuHXDRS2p0A1T3fCi/TaN15ZgTIjLVBa5Ni3EdaLrwMtL1cZG+/QVEORFqOs0v0C1Vzapg1fFlNUzvPWB6IgFdzNoQ7Ip5LSGLbDQQtUtILjdMUUS+i3JTqyFHVT10aJHVMd72GGj5Wmm3m1Q+0paC2d8uDz2VfmEpMF4oR1O9cGWHXBpPFXjWlh33T8G11f/7Rwtm0WiGUCBybtDd5bgNl2q5ptIsTCEgioPTgJFPmj4WNGJWt244S5RpR195FbVdV+I07DcbrNUOW2zCekDxjlqSN1yuUqUNNJ50apq+uLr5a1Pn3plkzp4VUxZPcNbH4iOWHA3gzYkm0JOa9gCCy1U3QKC2x1HqjkAmoMqOYRKh5NdGMrjya1txna6P4ZDKB6KsalK3dPRVajVDLhvPO0K5TFUha6vUF68naNls0g0AygweXfozhLcpks11Htkg4aLFd3ku1YTprKhrDeqlEJcZuRp5W6bsWTIOAcOKVQrhsf0x/aLZpcklzfmRK8tyyZ18KqYsnqGtz4QHbHgbmYetVfGAcVZGXXV2eXW1gCZtZUbrO40s9zHyqaQ0xq2wEILVbeA4HbHNIWzJNI+e9IANcB7+BMxOV1EFg0S9KlmANm30DoHdmbAhfFYudGMMKUaQ7zfdl/9t3O8bBaJZgAFJu8O3VmC23Sp/AYXxT2ehJR80HBxqZPTZ8JUJ5SJMmMYEOLSq7qVS/dVlQwY58Ah+WpDoj3e44DK1rCo9so4oGYdjLnq3MquyD5VL2P1GtqqneM2bQo5rWELLLRQdQsIbndMULqpwz4NB0A2QKVRsR24woWhvH38NO10+upKn62udeG37AeaARfGEyrX7XQubxTH6ZKD3ts5XjaLRDOAApN3h+4swW26lsKObvZ7IaTkg0av98iHqZz36EaVISEu1slX7kaqWDJknAOHFKqNi/Z4jwNyh98QtVfGATXrYMxViNMaNsVCC1W3gOB2xwQ1J4QFvfbZowFKP44IhRYV24ErnEZJeekbwLmjVwbQPYqa461zVX7AhfFo5UjVeP/x757tv52jZbNINAMoMHl36M4S3KZrKY0h8mO6/dOQkg0ancI0auXD1MF23nv9xrVH+kJcq7wJcX0dhTabEDd2nAeHNCbaayHeoyB7EWvktQuv15BftJL8IfC6XNStHNdBz1X1Ugu0ZyU8NfQ3HgwZfJQul4qwhty1cdhSM9uIu7xUrefWDsmmkNMatsBCC1W3gOB2xxQl4e7GTdmtYT9md/qd6w9XJ0TY2ha47FxpvIf82AQBITmKVElAaB1gSjyoYiN1+G2eyg64NJ6q3CJMc+J2xxDv1/Ul6r+d42SzSDQDKDB5d+jOEtym8+rme1beCimZoNETK6QwG6a6l6iaxjVq9YS4mCuGQrk2W7nbZgxx8tTBcQ4cUtpURSc8Fl40vEdZ9kLXL6W9vsnL3bV69QlazW5anq0c14FdFVrWClY5lHcvtOGN6WvI4NNmdWPEX26QXhuHnW0ke3mpWmkMh2RTyGkNW2ChhapbQHC7AzlVfkNDTfoOX6fauWSzSDQDKDB5d+jOEtym26rS/Oo0qtK/EbnZaWSTOnhVTFk9w1sfiI5YcDeTkcuJNQXPzXrzXlp7ZWTPOffGW+M96quat+sSR1gp1tcfR/U1ZPBa4noRuWu7FbI3lTwb5aoVb+2QbAo5rWELLLRQdQsIbnegllpveYx+m+MEslkkmgEUmLw7dGcJbtNtVaf3HqHH4bnZaWSTOnhVTFk9w1sfiI5YcDeT0SHvETLpSEipy34gUzkm3AXv4e2Ey9dH9TVk8J12TGXv0W2kbIEiuWru1g7JppDTGrbAQgtVt4Dgdgfy0ghmNLFuJbJZJJoBFJi8O3RnCW7TbVWn9R6ap63tzRqRTergVTFl9QxvfSA6YsHdTEa93qOT64cjreAH8pUPeQ+fkSdJf6VRfQ0ZvDbrehEVvMeBm6ov76nG5x6wBxZaqLoFBLc70LZks0g0AygweXfozhLcpkOblk3q4FUxZfUMb30gOmLB3UxWrby8lL6bRQnV1A+0ytufYKSVY8Jd8h5a3v8fMwb2NWTw2mxaU383wkHvUepo8u9GOCSbQk5r2AILLVTdAoLbHWhbslkkmgEUmLw7dGcJbtOhTcsmdfCqmLJ6hrc+EB2x4G4mL82kBUmmXQpuGXOF+y0Eye+eqnP6bOWD3iMdQEU7O7erhv3GgyGD16dEYWCB0KO7thl2oRF3ealaz60dkk0hpzVsgYUWqm4Bwe0OtC3ZLBLNAApM3h26swS36dCmZZM6eFVMWT3DWx+IjlhwN7M9tR3LulT5inF2YpRsCjmtYQsstFB1Cwhud6BtyWaRaAZQYPLu0J0luE2HstJvqVRZZZVeLpjCHSmb1MGrYsrqGd76QHTEgruZ7WnN3iOMrfpsxJXPJJtCTmvYAgstVN0CgtsdaFuyWSSaARSYvDt0Zwlu051eltYHlkuNjlL1FZXKb4Sv3qw1twyySR28KqasnuGtD0RHLLib2Z7W6j3qPcbnHgAVCy1U3QKC2x1oW7JZJJoBFJi8O3RnCW7TnViazZvlWPdHCpuQTergVTFl9QxvfSA6YsHdDNqQbAo5rWELLLRQdQsIbnegbclmkWgGUGDy7tCdJbhNd1K5/zEbpW8fG8n/uc2Wh8Lk/xInH54k/3XWCkPJjWuhXH+jT/O/cLMX1l4oW600zvPJJnXwqpiyeoa3PhAdseBuBm1INoWc1rAFFlqougUEtzvQtmSzSDQDKDB5d+jOEtymO6X0myD+z5dpQt/9VZ/95WoJuuXB2ISOgjcwU5H8Xp9Sg+qIPnKrGl5PtW55vJFzyCZ18KqYsnqGtz4QHbHgbgZtSDaFnNawBRZaqLoFBLc70LZks0g0AygweXfozhLcpjul1Hs0HyOowicMmT9xVipPrULaZqwg5cFymItIKqdq/m5EemFHrlpmPEnl08smdfCqmLJ6hrc+EB2x4G5mBi1qCsdO+ZGDWccKK8mmkNMatsBCC1W3gOB2B9qWbBaJZgAFJu8O3VmC23SnVNZ7+MI6xS+Vl7yHPkjJeg/77+NGZSqyozpcLY4nuer0skkdvCqmrJ7hrQ9ERyy4m5lBY9N9XR81/dOZXSh9wnsArIOFFqpuAcHtDrQt2SwSzQAKTN4durMEt+lOquynEC6JjxlXqbzXe/hUrd1jWqfnc4+eapnx1FedRTapg1fFlNUzvPWB6IgFdzMzaEy6r9PcLMdqYYWZTuocJbwHwDpYaKHqFhDc7kDbks0i0QygwOTdoTtLcJvupLJkrE6oqh8lMSv8P4r+cm0kLc8am5L3sAtDqpnWee/1G+lHLmm10nhiX+eQTergVTFl9QxvfSA6YsHdzHTpFAp3bt1IJ6ZeK4G2r9BLdDpjoUqv0gWRznRqBsJjxUqiJgxG1G0wdlcaTyjP/9aF/r7mkE0hpzVsgYUWqm4Bwe0OtC3ZLBLNAApM3h26swS36U6v9OtMlizFbK0iSeiz5ZaJXa8zriSzSvI3K9cWoiGxzK3ixk2pXF/bXKhJXaFaaZznk03q4FUxZfUMb30gOmLB3cxE6YJQF2ET2aTmRbMYaua/ZGUrrOw9ZB2Ump02mGyDsbvSeLRcV6eWWyO9fc0km0JOa9gCCy1U3QKC2x1oW7JZJJoBFJi8O3RnCW7TbU9pJjajKl8xf4a2tGxSB6+KKatneOsD0REL7mYmKnURndy99CW5zvfqFM3jC7l+uwVV8508LZk0mFSZ7wL2e496J4QLx/V1jGwKOa1hCyy0UHULCG53oG3JZpFoBlBg8u7QnSW4Tbc9LeQ9QrOzZ2hLyyZ18KqYsnqGtz4QHbHgbmai0tw6Sc1TdxGrxYzcP5sm/QO8R2JXBO89xg5GlGkwNjXSexzsaxbZFHJawxZYaKHqFhDc7kDbks0i0QygwOTdoTtLcJtue1rAe2i2Zhld59k1yyZ18KqYsnqGtz4QHbHgbmai0ty6YxWKb/+7b+ON8R5pct9cpe1MGky+wVhnpPfo72su2RRyWsMWWGih6haAi8HmFQDaTN4durMEl0KgTcsmdfCqmLJ6hrc+EB2x4G5mojQFH/tfLOqMP+bo3nt0G6yT+MYqWLOJ95g0mHyD0TP0t9n1Hr19zSWbQk5r2AILLdQrV67oLoDLwOYVANrcfffd903Cthbe47Jkk7pr7yGyjLxKuB+u8vg61T74ywHihYrm62l52mBjBjShr2j9LgLX5vDBZBuM3ZXaLHkP+fHgjR8tm0JOa9gCCy3URx99VHcBXAAPPvigzSsAtPnqV7/65CRsd+E9Lks2qXv3HujksinEe8AWYKECAJwezRMEl0KsS4t9Q6RS+j7ykZqxqeNkk4r3QCeWTSEpHWwBFioAwOnRPEFwKcRJpV8SaWh/V6WqsKD3SP9D77HCexyDjlhwN4M2JJtCUjrYAixUAIDTo3mC4FKIkyr9T7DuKdWin3vMKLzHMeiIBXczaEOyKSSlgy3AQgUAOD2aJwguhTipSt4j/s/YO7duRO+R/k9a50ma/0lbl8T/i5taAlctNQytT2Dqj19C4e1rjzX/71crdxvHexyDjlhwN4M2JJtCUjrYAixUAIDTo3mC4FKIkyrrPdJCy/J7vUda/pFb1a9IFY+hl/dXi4Yh7bF7iVoRLZc62cbxHsegIxbczaANyaaQlA62AAsVAOD0aJ4guBTipLLkvqY2BvLQ/spCyTwMzvszf5ktPhtL0h7T8rRH9ztLm5JC42eSTSre40K0moV1UDaFpHSwBVioAACnR/MEwaUQJ1X6gUMsTNOtAd4j+1/GgyuIVPYgU63uyD8VyisrUvAe3cbxHkehIxbczaxL6Vp0Ty2mOX8fwsKyKSSlgy3AQgUAOD2aJwguhTipyt7jmM890oSt76OJWJL2mJbnvMcnBjZ+Jtmk4j3m1zm8x4ZkU0hKB1uAhQoAcHo0TxBcCnFSZb1HWhhy+pb36Jbr/yBXh/De6zeuPdJ4D0sXgz3oVPMeQ1suuZ2u90gbx3scg45YcDdzOjW/haCZxebjLVkBNtk1UhIuuXEtXNhalBXWSFhAmV9WkDYesPLuMOLC6nanq9MIqzC0fC7ZFJLSwRZgoQIAnB7NEwSXQpxUrfRJqDOomMXduf5wlevX7zUfLDfP0CSKN27KU51mtVrM6+SpJOtrms15j4ezjadNnVU2qXiPEUqmOdhWP6MP3wwlqSuVq2zF1GtLfiyZV62j5Y1L0cJkhfUPw3Wnlbs9ylNnkk0hKR1sARYqAMDp0TxBcCkE2rRsUvEeI9TxoNXX70Jh9J2Vst4jrVCr+Speai0a81rwHuVhNN4jdhfKM18T1B/PIZtCUjrYAixUAIDTo3mC4FIItGnZpOI9hku/opeiOX3ztajsxwsd79H+GlWv99BywxrMD6PgPZqvFWrvzoqcQzaFpHSwBVioAACnR/MEwaUQaNOyScV7DJfP49vSZ6u0vtd7pI0c/NwjVK7bqZUfBp97ACwACxUA4PRoniC4FAJtWjapeI8R6nyCIRInYJl9kuU3pqJzVeMczKIc9B4N1lFuGEXvoS3z/z0AJsFCBQA4PZonCC6FQJuWTSreY5xCil+T2AYlZvxqALTEmwE1ABXNryAoeI9Qbh6m5We6wyh5D1EcTMWZjYfIppCUDrYACxUA4PRoniC4FAJtWjapeI81q/Ib+pFF6atWG5RNISkdbAEWKgDA6dE8QXApBMoovvvsytcnm1S8x3qVfkVqHV+XmkU2haR0sAVYqAAAp0fzBMGlEGtX65smzdvH0zUg/dvQe9M2qXiPVau1iOsvXG1cNoWkdLAFWKgAAKdH8wTBpRBrV/d770fqgt56Ftmk4j3QiWVTSEoHW4CFCgBwejRPEFwKcVKF/4t7+9pjzX/TjZ8tJP/ttvWBQ+H/3N64FsrtF/8k/084vq2c7Sv5H8IV2mzyrrR13f4fv62+SuM8k2xS8R7oxLIpJKWDLTDvQn3iiSfuvfdeXf+wXWQSr169apMKAAtgm20F3qP+nUDBBmhCLym+uYjOhxIF7+E8Rm1CkstLfbkutFpoP3zVKtR3v20o9tUzzjPJJhXvgU4sm0K8B2yBeRfqPffco4sfts6VK1dsUgFgAWynrcF71Eai+R2kSZ3W7yAVWfZfI9c6NxJ8QuavrpX6crYh1pfHoeWqKec9Yl+J/DjPJJtUvAc6sWwK8R6wBeZdqLry4TKwSQWABbBttlbvER5HOt4jzf7bJf7/hUcrMsx7uD/7JvR7j+I4zySbVLwHOrFsCjm5YQvMu1B15QtuU6ANyaaQCAawJLbNVuk9Uv8QCkd4j8ZsJD9WTY3xHo11cY2UfY4f55lkk4r3QCeWTSEnN2yBeReqrnzBbQq0IdkUEsEAlsS22cq9hxmDMd5D2yz9f4+u93C2odu+6KD36I7zTLJJxXugE8umkJMbtsC8C1VXvuA2BdqQbAqJYABLYttsld6jTuUrbtyUvH+M94glhhmMHu/R1Ndng9OoCV0XvEffOM8km1S8BzqxbAo5uWELzLtQdeULblOgDcmmkAgGsCS2zYiWlyWbVLwHOrFsCjm5YQvMu1B15QtuU6ANyaaQCAawJLbNiJaXJZtUvAc6sWwKOblhC8y7UHXlC25ToA3JppAIBrAkts2Ilpclm1S8BzqxbAo5uWELzLtQdeULblOgDcmmkAgGsCS2zYiWlyWbVLwHOrFsCjm5YQvMu1B15QtuU6ANyaaQCAawJLbNiJaXJZtUvAc6sWwKOblhC8y7UHXlC25TrFTxd6e48rL0VzpWv2Wl+p0t9S9pGaj01026p9Ykm0IiGMCS2DYj37ss2aTiPdCJZVPIyQ1bYN6FqitfcJviXDKrEOh6jPTvUg1SZR4q5xB+O2T7d0oOEd4DAGpsm5HvXZZsUjfqPeACsEkFWDHzLlRd+YILx2eROgSzFhM+pphdeA8AqLFtBheKTfMhpsTZ4a0P5MqVKzpouABsUgFWzLwLVVe+4NLZM6j7567qwhvXwlN3rt+ffucq+WtWzSchzV/Iqg1Dtpr+zSyj88etYiN3bt1IvUf/VeeTTSERDGBJyPcuG5vmQ0yJs8NbH8ijjz6qg4at8+CDD9qkAqwYWav2aA508QsunT299PtUt6890io3G1An+unfyhUrIpYg/Wgi/Su8H7lVNdVTrVuuPabPmm8ZcNVZZVOI9wBYEvK9C2Z4BrgK7wEAcErmDWIh6la4dPb0yv9fDvUe8cOQ9HOPWuGbWsGc5J6NctUak+OuSp9NPUb/VWeVTSGnGwDAwuA9AGB3zBvEQspa4dLZ02us97D/Pm5UpiLbwuFqPaYi8R4HrjqrbAo53QAAFgbvAQC7Y94gFlLWCpfOnkHOZmQLa2OQOoGezz16qvG5BwAAjAXvAQC7Y94gFlLWCpfOnkGW6NcJffXjrYcPeg+7KpiKtPJ7r9+49ki+Gv/fAwAAJoH3AIDdMW8QCylrhUtnz6X0K1KVZyh958qy/4obN6UwmIq6QkANQ6GaNmt0LERs5M71hyv3Ulfov+p8sinkdAMAWBi8BwDsjnmDWEhZK1w6u2FVDmFFxuAEsinkdAMAWBi8BwDsjnmDWEhZK1w6u2GFL0dVn4248suVTSGnGwDAwuA9AGB3zBvEQspa4dLZjUr/g8eqvhB1AtkUcroBACwM3gMAdse8QSykrBUunUUbkk0hpxsAwMLgPQBgd8wbxELKWuHSWbQh2RRyugEALAzeAwB2x7xBLKSsFS6dRRuSTSGnGwDAwuA9AGB3zBvEQspa4dLZ9Sr+ml1Xvh6d/K9/2BRyugEALAzeAwB2x7xBLKSsFS6dPVb6l/gSZnMLp/Qe01wE3gMA4ELBewDA7pg3iIWUtcKls8dqub8CjvfoyKaQ0w0AYGHwHgCwO+YNYiFlrXDp7LFKvYf9tfLM3xSPFiL9c+ZCVa4t6F80T7P51HvEP0AeS0LjN67VXcgA6u5uX3tE+8oMIPR1+9pjoZe63DqtsZGkn+fUd+SavXPrRuo9cvc7r2wKOd0AABbm/N7jiSeeuPfeezXow3aRSbx69apNKsC6kRVrj+ZAt4Dg0tlj1frcQ/P1kIsnjiL8LY6QvlcWIjxInm0/znkPyem7n6tYol89tr/1Eeo05ic7ABuhPg6tdVv2N1V+yhxReCrbndSfVTaFeA8AgIU5v/e45557NOLD1rly5YpNKsC6keVqj+ZA17/g0tljZdl8jSblUp5+ahF8QvVxxDTvIeW1GmsR25TyUFMft31OZwBpX9aaOoe2wUgajD9aU+lTpdGmY5tVNoV4DwCAhTm/99BwD5eBTSrAupl3reriF1w6e6w0mw+WQz9/0PzbPotIaFJ/o070B3iP9je1BnmPvgEc8h7pjVRK/UbqMZKr8t3p5fPJppAgBgCwMCvyHu4kQBuSTSHHNmyEedeqLn7B7YtjlXiPkg+JCoW15Yg65D3SpoZ/7pEdwEDv0TIb9Y/WVPpUx3v47uaWTSFBDABgYfAeaAbZFHJsw0aYd63q4hfcvjhWqfeoP6CoUvDgDWKWr9IEPVJn8EkLIbMveg/L9Qd5j+wAit4jdTWxmhmqti0pjTbb3dyyKSSIAQAsDN4DzSCbQo5t2AjzrlVd/ILbF8eq7T0sHdcU3FJzJaT1VWXL71u5fqx55/rDlXloeY86+6+4cVMKG2vR5z2KA8h7DzMP8dn4Y0VdR5UdbVpeUY9hVtkUEsQAABYG74FmkE0hxzZshHnXqi5+we2LU6rK9WuXcpovKV2YbAoJYgAAC4P3QDPIppBjGzbCvGtVF7/g9sXplH55yX2RCQ2TTSFBDABgYfAeaAbZFHJsw0aYd63q4hfcvjipWl9kWuRbSZctm0KCGADAwuA9Bih+N9qVlzS2/sm02BuiNoUc27AR5l2ruvgFty/QhmRTSBADAFiYS/Ae6S94mSfjb+fonV8FcyB3X++XrfEeAIF516oufsHtC7Qh2RQSxAAAFmbz3iP8NpU60a9+0cociXUpR18sdz+R8B4AgXnXqi5+we0LtCHZFBLEAAAWZuPeo/R73/W3PRr1V59D4e1rj4X8uyJ+NKEGpkKasgS9RkrsO1Sd8vR3SqZpffzOVRjejWthkPEXZabdBXI1Cy2XbiF7v1Hxi+B3bt2ITaXlsZ2psink2IaNMGGtPvDAA48++qj90EYXv+D2xWxKA0KqGGq6D9Jqo950WOwdCq/sUCfr6NZsCgliAAALs23vod9ust9DH6XntOb6ncS9/lX0oVzrJIfWwzeTZ+PpGyu48jQhSJ+K9S25b5uB6lntJbnc1Sy1bLfgBhMKu/er3aXPhoG1mgpdhJexPciRsink2IaNMGGtfvGLX7zvvvve8pa3PPHEE1ZUo4tfcPuipXrztrenblihdwMmuzVV8/XOOubkv/DZDQs9Glg53k49qrFhJD/UyYpR15UPlk0hQQwAYGEuwXv48yYcQo0hiWdS+/xu/vSVZuTpue5O36aFdnnaYPpUrK+OwmUM1bMF7xFrllpu34LdfvUXwXL3m/xoz2YHKeWhd2/hxsimkGMbNsLktfrpT3/63nvvffe73/3Vr37VikZ5jztfb+21aut9/Xa1K6d4j0Zu1zu5wNWvgZV1SBU28rHeY2b1vwIDZFNIEAMAWJgL9B6+MCbf7fO78R7pl6Cynx7EU82Vpw1m0/qs92jObKFu6gjvcftO4X6TH+3ZpCm9NgXvAfvhmLX60ksv/d7v/d7dd9/94Q9/+LnnnpMSXfyC2xct2ea9Xu1BjTO6he9c/0QVf+qsvRUf2oV6bcB2dNzd3QfyrEYVwX3ZMtRRrGZP5VieVhaFId2+eUue1dARQko94P4utPF0qOW7zn5LNtN+2pqqNPKCbAoJYgAAC7Nt72Gni0vuwyGUSb7t/LbKqfdQWSpfuZQFvUfopdVvJVez1HL7FnTA0z73sGsHHMlDZFPIsQ0b4fi1+o1vfON//+//fc8993zqU5/SxS+4fdFSvXmbHD2UyN4MsagpybwDouXdKBQ3e/dB2lQotEsk1JTa71bW8hBwmmEnt1Mbg6pyU6GnC41dH7lVRaTsUDN3ra9MKNc62fZja+1XWx77kRdkU0gQAwBYmI17Dzt76iOn+lHOod6TrE7co/eQk8lS83B66eMmG6jLtYtWedpRemDH+kXv0WBdZ71Ht2UttwM73lrhfvubyo1tsmwKObZhI8havW8OxHvoylfcvmhJd6LsuLD16uS7CiZNVAk71GKCKEaSeG0o1xhSlccKhQfWVDcsBOX7TSvH1qQ8DlsvD0Oq76J6kE3xXRfWlCqWpL2n5e27Dk0duIWm/fRHN/KCbAoJYgAAC7Nx7xEUjh8jPWxq6uOqdJJpuRJz8diClHSOMSuXH8NTFXeuP1wdve0DWyvHNlVVd3ZCNwdnt2a2ZbuF+NWL+qTP3m9/U2l5Rd3UJNkUcmzDRvjiF7/45NE88cQT7373u69cuWKrf6D30OTevmpVbcYYBxpToZeEHVolze3YNdx7WFNt75EGzEzinlR2b5QITQYfhhTGZvU/UVW2MNLtwt+aqO504F03EfvgLXTe4hHwHgAAK+ESvMe2VJ2a+ilEmkN0quXVPozXI5tCjm3YDel/OrfVP9B7pKlz82OTQDdZcsynp3oPa6pjJ6oKpX4Llb2i95DHenn1H8+8zXBdtJrKDjUtL3iPIe33jbwgm0KCGADAwuA9Tqv0Dcj0satWEt4D4Nw89dRT97V/2a6t/sHeQxNlwSfQWqf7/Uktt4w8KW+n760HaVPWXTtxt3Y6/SaV85/cqsIlbbsitL1H2kXa1Huv35ALs0Pt3nWP90jbj63p8HpGXpBNIUEMAGBh8B4nV+v7UeHUdBV61D6M1yObQo5tuGiee+65//t//+/dd9/t/sigrf7h3kMfa4adeg95Kvv9yVA/+Y1PdeWYcHcf1M9WtL63GX2C/pqKVlMVA7+ZaUNqfVhhFQ52oY2HH22o5bvueo98+2lrqtLIC7IpJIgBACwM3gPNIJtCjm24XK5evSqu48EHH/zGN75hRTW2+gliW5ZNIUEMAGBh8B5oBtkUcmzD5fLRj370C1/4gv3QxlY/QWzLsikkiAEALAzeA80gm0KObdgltvoJYluWTSFBDABgYS7de7S/MXxA8RvDo646u7pfdD4k/c+a1Q1Wd1p/u/oI2RRybMMusdWP99iybAoJYgAAC7Mp75H+ChT3VEk78B6jf5tk9TJWr2H4v5vz3KZNIcc27BJb/XiPLcumkCAGALAweI9EG/3cYwWyKeTYhl1iqx/vsWXZFBLEAAAWZjveI/m9ihViDMKvZbxxLfxyxtZvpq+wzwHMRcQ/BJ58PtCt7L1H7ip9ymj/3sbwVPJ7MHv7GjL4qOYXUAbf5a6Nw5aa2Ubc5aVqPbd2SDaFHNuwS2z178R7pAHnSPU0NeGdpuNkU0gQAwBYmO14D5E7jSylrrNk+bH016n0eEvLs5XjQWhXhZa1glUO5d0LbXhj+hoy+LRZ/RDmI7eqX6jvro3DzjaSvbxUrTSGQ7Ip5NiGXWKrf3bvMWQnjt+tR2r0lzx7hPcAANgf2/ceuW9G+b8TXNfJnppNZec96quav2kVKrg/p9W0NqqvIYPXku7x7K7Nnd+Zm0qejXLVird2SDaFHNuwS2z178N7zKmeOIP3AAC4UC7Ke4RMOhJS6rIfyFSOB2HBe3g74fL1UX0NGXynHVPZe3QbKVugSK6au7VDsink2IZdYqt/Ue8Rwov/SqdVqNGYoPEhYDs6lCTf8Mw1pT2Gja80hU2DYSRJwLGgZ9RRq9R+t/G0KVXs686tG/He03JXfz7ZFBLEAAAW5nK8RyfXDwdhwQ/kK8eDsH1VqNAcumM/98j3NWTw2mzpeK6vjRUO3FR9eU81PvcAmICt/uW9h+1WLc9+QzKJQmGnJ9EmRpVSU1Kt9G1MjTb6pc0YHPSp0iWu/WzjLs6kDYanumNobkovmU82hQQxAICF2ZT3cHl5KX23s01PPj0F0/LqMMtXdmdq3XLoNDkCuyeoDm9UX0MGr82mNd97/Yac/e1r47APdxQu73uhSrd2SDaFHNuwS2z1n8B7ZIJSe7em2XzY+5VbcBGj1JQ+2xS2o2J8NpaEB5k3LA61X2w8bTC9r7RavCm9ZD7ZFBLEAAAWZmPeww5RQQ42f6DqWVVx46acVU1KnXz6HwpLlYecnXEAFe0D266Kvx2rt68hg9enRGFggdCju7YZdqERd3mpWs+tHZJNIcc27BJb/SvwHvrOQsoo7xEeR6rI0LxVodeK6oDjnwrlVXeF9ruNN7Gr3XL1OLmv/E3pJfPJppAgBgCwMFvzHmtW+8Rdl6rkw9KLJWRTyLENu8RW/2q8R8sqiIZ5j/TaUJizB6JYEs2GK8+1/4khjacNdrxHawwLyKaQIAYAsDB4j/m0Zu8Rxrbc4W1TyLENu8RW/1m8R5rKy1POZqjGeg/rN7SZXqvf+XQeo/tFzVz7jfdIG3feI20wPGUNZm9qbtkUEsQAABYG7zGf2ifuelR/Y8EylSVkU8ixDbvEVv+ZvIel5vFZy9qVjn+omi00Zd1V9H1pMzUMseuKejz59nONO+8hin3duf5wFbjqNrs3FS+ZSTaFBDEAgIXBe6AZZFPIsQ27xFY/QWzLsikkiAEALAzeA80gm0KObdgltvoJYluWTSFBDABgYfAeaAbZFHJswy6x1U8Q27JsCgliAAALcyneI/1itHvqZOp+d3ltWuxVsink2IZdYqsf77Fl2RQSxAAAFmZ/3kP/H2TCbG7hlN5jmovAewAsgK1+vMeWZVNIEAMAWJi9eo+pf8C7T3gPjm3YJbb68R5blk0hQQwAYGE27j3ib3i8c+tGmlW3Ptxo/0LG1HvY73+sKyS/LzJaiFChoSpPf4Nkms2n3iP5jZBWEhq/cS0O+Pr9dXfNH+fqDiD0lfxddh2AdlpjIynfculVyt3vNNkUcmzDLrHVf3neI/t+ymJvYZxXNoUEMQCAhdmy90hdhOX64ThMy7vHZOtZzdeTq0IeH/4gRvz18+FB8mz7cc57SE7f7d0S/eqx/cGNUKcxP9kB2Aj1cWgte19a7eBT3VfJdSf1J8mmkGMbdomt/pV4D9vmFUe+p6CRCu8BAAAzsmXvEY5Y+9AgPQ7T8rpac3xaNl+jSbmrFnxC1UJVON57SHmtxlrENqU8GWHb53QGkPaV+Stg9fGfNBh/tKbSp0qjTcc2STaFHNuwS2z1r8F76HscTaSqQ8SMwnsAAMARbN57WPacHIf+vTqXl2s2HyxHWlMfpzSpv1GftQO8R/ubWoO8R98ADnmPvlvufZVSrP4k2RRybMMusdW/Bu/hwl2UepKARYNQYt8CzX5nVYJkGj1iC0O+4NpqPLy/0x1AGifrEHdG2RQSxAAAFmbz3sNO2Y4HaE7f9PisatbHqtRMHvv0PSgU1kdsVOoHct4jbWr45x7ZAbT6mvVzj3x3U2VTyLENu8RW/3o+9xDSbD4JIzHg1DXNLbQCQgwaMZKkYTMU1oEoKU+DUrvx/ACSMPXwzbrm+WRTSBADAFiYLXuPscdh96r6jbfq/NPDMj2w6/M4UmfwhX7ro7Q5xa335qS3FkJNfexTgfYA0jNb1HiP1NXEatlbLo02291U2RRybMMusdW/Bu8hsm0e0A1eh6bqcQxELgIkPzaxJV6YhKxWhEnLRbG+azw7gFA4Vwg6XjaFBDEAgIXZsvcQ6ekl3Ln+cJXE1wm3nnxGXahqe4/W+RdbqwhHb1XZ8vtWrp/tNxQmlqPixk0pDFfFE7e+XB833qM4gOZ4Tr1Hc4/6bM8tZ0ebllfUY5gkm0KObdgltvpX4j1UGjpCnHHvoQhV8NGIEVN/jVpVYExiToxp8UGsGcJI8z6LNhKqdRvPD8ACWiAG5PPJppAgBgCwMBv3HgurOhrrQ9GfsiiRTSHHNuwSW/1rC2K1E8jHLuc96rdXbtxMKre9hxqGCZ979AdPfbZp5EyyKSSIAQAsDN6jrPSITR+7aohjG/aNrf4VBDHJ42MS33xU27EZlbqFwTkEWh+NVp4h/bjYqmlgTMrTIOkazw2gGaozMGeSTSFBDABgYfAevdIj0zjqW0mXLZtCjm3YJbb61xDEzAAoSchqfIVQMCT117Sawug96scVQ77g2m28O4DYndC2JWeRTSFBDABgYfAeaAbZFHJswy6x1U8Q27JsCgliAAALMyXO3n333RakZ8WdBGhDsink2IZdYqufILZl2RQSxAAAFub8cdbiPcf2lmVTyLENu8RWP0Fsy7IpJIgBACzMpXuP9PdFporfY+4+SKuN+i/mJ/v/6NmhTtYcrdkUcmzDLrHVj/fYsmwKCWIAAAuzBe/R/JfEJK1v/ktl738BL3iP5nc+1pl3/rdALuE9Ov+hM3Q94j+y54c6WXgPgOOw1Y/32LJsCgliAAALsx3vcefrt9Pfw1j9HpWv365y/Sneo1F/5r2o96hHPtZ7zCy8B8Bx2OrHe2xZNoUEMQCAhdmO97h5vcrs07/0d+f6J+IvsI/VjHahXhuwJDsm3N0H8mz8rZF3bt1I7USoozTJeqly8qsnm8qiMKTbN29FK9XyHv1daOPpUMt3ffvaY/6uRd3209ZUpZGXZVPIsQ27xFY/3mPLsikkiAEALMyGvMdjTY5uufUjzR/P0jrdP3FVp+ZVDp2Wx4S7+yBtyjL1cIlk5KX2u5W1PHze4j/WCE/VxqCq3FTo6UI/uvnIrcquZIeauWt9ZUK51sm2H1trv9ry2I+8LJtCjm3YJbb68R5blk0hQQwAYGG25D30/fg6+a5y4sZ7hAS6+UaWy87r71yFZLrtNAoPrKk0R9eWg/L9lhL6OGy9PAypvovqQTbFd11YU6pYkvaelrfvOjR14Baa9tMf3cjLsink2IZdYqsf77Fl2RQSxAAAFmZT3qN+Cz981apKpmMC3ZgKvSQm5VO9hzXV9h6hu0gncU8qa0cpTQYfvUdd/xOJ9+h24W9NVHc68K5T73HgFuqXKAXvAdCPrX64CGxSAQBgGTblPdLUufmxSaCbLDnm01O9hzXVsRNVhVK/hcpe0XvIY738jlT2NsN10WoqO9S0vOA9hrTfN/KybAo5tmGXXLlyxTYAbB+bVAAAWIaNeQ9NlAWfQGud4v980Iw8KW+n760HaVPWXTtxt3Y6/SaV9dtKMftvKVzStitC23ukXaRNvff6DbkwO9TuXfd4j7T92JoOr2fkZdkUcmzDLnn00UdtA8DGefDBB21SAQBgGbbmPfSxZtip95CnNGk2rEKd6Mff+FRXjgl390H9bMWd6w9X+bom9NEnfO/GTanQaqoirZyWV9SVRTak1ocVVuFgF9p4+NGGWr7rrvfIt5+2piqNvCybQrwHAAAAAJTZgvdAq5dNId4DAAAAAMrgPdAMsinEewAAAABAGbwHmkE2hXgPAAAAACiD90AzyKYQ7wEAAAAAZfAeaAbZFOI9AAAAAKAM3gPNIJtCvAcAAAAAlMF7nFDd32Y7WT1NpX/owz21mGwK8R4AAAAAUOZCvceQ/PvkOfq0PxmeF94DAAAAALYG3uOkOfpswnsAAAAAwNbYgffwf9o8pOxWoUb/BHjyN8ItrQ8lN66F8jvX7882pT0mfwu8KWwaDCNJDYP+6XGj/tvhpfa7jXe9R+zrzq0b8d7Tcld/VtkU4j0AAAAAoMxevIfl91peuYh2neqSUC2YkPDlqFDfEveWN8g0JdW6bSYNilW4fe2RxjDoU6VLXPvZxp33SBs0o+LH0NyUXjKrbArxHgAAAABQZjfeQz3A//w/D9+M5UkdeSrN5oPlqNyCeo/62mJT+mxTGFL87kcTsSQ8qNp35YfaLzaeNliyKPGm9JJZZVOI9wAAAACAMngPS+71P4KnjPIe4XGksgeZ/1leOwH/VHQOhfa7jWe9h/2Y3Ff+pvSSWWVTiPcAAAAAgDJ4DzMPGasgGuY90mtD4Zyfe3xiSONpgx3v0RrDMrIpxHsAAAAAQJkde480lZennM1QjfUe1m9oM732vddviDFwHqP/v4h0vUfauPMeaYPhKWswe1MLyKYQ7wEAAAAAZXbtPSw1j89a1q50/EPVbKEp667ixk1ppPYzTYOhWmoYYtcV9Xjy7ecad95DFPu6c/3hyq7UbXZvKl4yn2wK8R4AAAAAUOZCvQc6rWwK8R4AAAAAUAbvgWaQTSHeAwAAAADK4D3QDLIpxHsAAAAAQBm8B5pBNoV4DwAAAAAog/dAM8imEO8BAAAAAGXwHmgG2RTiPQAAAACgDN4DzSCbQrwHAAAAAJTBeyyj7t/fEKV/dSQt375sCvEeAAAAAFAG75Eo+TN83jaMVPOXztNyvAcAAAAA7Bi8R630T5hXf198AYeA9wAAAACAHYP3qBU+9Lh97RFfrp4kYJ9jhJIb10L5nVs3UjtRmRYpvH5/+p2r2EK2svH1T7y32/j1+6VmdwD/8/88fNNKzCydWzaFeA8AAAAAKIP3qBVT/DSbV3sQSsLXqIJDsJrmFlpfr4oGJnqP6EbERdh3uoL3SMvTz0PajecHkBibh2/WNc8qm0K8BwAAAACUwXskMm8QUAeSZPnqCipfofYgWpTkx/BxRNsehAf2cUrqMdJyUazvGs8OIBQ2dVYgm0K8BwAAAACUwXt0VH8VSrJ8/UwjJeM91FFUn2A0n1E0niE1D4n38P8ZPVTrNp4fQPqdK/3kRBs5n2wK8R4AAAAAUAbvkVPtBLxDUDnvUX/cceNmUrntPdQwTPjcIz+AWvps08j5ZFOI9wAAAACAMngPk+TxMYlvvjrVsRmVuoXBOQSCr6hLKs8w7f97xMZzA2iG6gzM+WRTiPcAAAAAgDJ4j1pmAJTkP3A3vkIoGJL6a1pNYfQe9eOKO9cfrj6pqP2JtmO0C/PGRggDiN0JbVtyLtkU4j0AAAAAoAzeA80gm0K8BwAAAACUwXugGWRTiPcAAAAAgDJ4DzSDbArxHgAAAABQBu+BZpBNId4DAAAAAMrgPdAMsinEewAAAABAGbwHmkE2hXgPAAAAACiD90AzyKYQ7wEAAAAAZfAeaAbZFOI9AAAAAKDMirwHXAA2qQAAAAAAHc6fLF65csXyVtg+NqkAAAAAAB3Onyw++uijlrfCxnnwwQdtUgEAAAAAOvBGNQAAAAAAnAK8BwAAAAAAnAK8BwAAAAAAnAK8BwAAAAAAnAK8BwAAAAAAnAK8BwAAAAAAnAK8BwAAAAAAnAK8BwAAAAAAnAK8BwAAAAAAnAK8BwAAAAAAnAK8BwAAAAAAnAK8BwAAAAAAnAK8BwAAAAAAnAK8BwAAAAAAnAK8BwAAAAAAnAK8BwAAAAAAnAK8BwAAAAAAnAK8BwAAAAAAnAK8BwAAAAAAnAK8BwAAAAAAnAK8BwAAAAAAnAK8BwAAAAAAnAK8BwAAAAAALM/3vvf/A+HekHuzKm6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pt-BR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2134" y="1124711"/>
            <a:ext cx="83016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pt-BR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Capacitação Manual de Gestão Documental - </a:t>
            </a: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Treinamento sobre o Manual de Gestão Documental do IFRO que deverá ser ministrado a todos os componentes das subcomissões da CPRAD e um representante de cada um dos setores de todas as unidades do IFRO. Este treinamento deve conter todas as informações necessárias para familiarizar os servidores com a Política de Gestão Documental e os procedimentos e rotinas para o manuseio adequado de documentos em seus diversos suportes (papel, eletrônico, cartográfico, </a:t>
            </a:r>
            <a:r>
              <a:rPr lang="pt-BR" sz="2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etc</a:t>
            </a: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pt-BR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Gerando </a:t>
            </a:r>
            <a:r>
              <a:rPr lang="pt-B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uma redução de custos de </a:t>
            </a: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RS 7.188,00</a:t>
            </a:r>
            <a:r>
              <a:rPr lang="pt-B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com diárias e passagens. </a:t>
            </a:r>
            <a:endParaRPr lang="pt-BR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 </a:t>
            </a: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Valor Total </a:t>
            </a:r>
            <a:r>
              <a:rPr lang="pt-B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 Projeto </a:t>
            </a: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RS 17.188,00 </a:t>
            </a:r>
            <a:r>
              <a:rPr lang="pt-B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para </a:t>
            </a:r>
            <a:r>
              <a:rPr lang="pt-BR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R$ 11.000,00</a:t>
            </a:r>
            <a:r>
              <a:rPr lang="pt-BR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pt-BR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0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19" y="361010"/>
            <a:ext cx="869449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spc="40" dirty="0" smtClean="0"/>
              <a:t>   Modelo de Acompanhamento </a:t>
            </a:r>
            <a:endParaRPr sz="4000" spc="-70" dirty="0"/>
          </a:p>
        </p:txBody>
      </p:sp>
      <p:sp>
        <p:nvSpPr>
          <p:cNvPr id="3" name="object 3"/>
          <p:cNvSpPr/>
          <p:nvPr/>
        </p:nvSpPr>
        <p:spPr>
          <a:xfrm>
            <a:off x="0" y="6344716"/>
            <a:ext cx="9145905" cy="513715"/>
          </a:xfrm>
          <a:custGeom>
            <a:avLst/>
            <a:gdLst/>
            <a:ahLst/>
            <a:cxnLst/>
            <a:rect l="l" t="t" r="r" b="b"/>
            <a:pathLst>
              <a:path w="9145905" h="513715">
                <a:moveTo>
                  <a:pt x="7612888" y="0"/>
                </a:moveTo>
                <a:lnTo>
                  <a:pt x="7561382" y="4645"/>
                </a:lnTo>
                <a:lnTo>
                  <a:pt x="7515115" y="16783"/>
                </a:lnTo>
                <a:lnTo>
                  <a:pt x="7473469" y="35260"/>
                </a:lnTo>
                <a:lnTo>
                  <a:pt x="7435828" y="58923"/>
                </a:lnTo>
                <a:lnTo>
                  <a:pt x="7401574" y="86621"/>
                </a:lnTo>
                <a:lnTo>
                  <a:pt x="7370090" y="117200"/>
                </a:lnTo>
                <a:lnTo>
                  <a:pt x="7340759" y="149508"/>
                </a:lnTo>
                <a:lnTo>
                  <a:pt x="7312965" y="182393"/>
                </a:lnTo>
                <a:lnTo>
                  <a:pt x="7286090" y="214701"/>
                </a:lnTo>
                <a:lnTo>
                  <a:pt x="7259517" y="245280"/>
                </a:lnTo>
                <a:lnTo>
                  <a:pt x="7232629" y="272977"/>
                </a:lnTo>
                <a:lnTo>
                  <a:pt x="7175440" y="315118"/>
                </a:lnTo>
                <a:lnTo>
                  <a:pt x="7109586" y="331901"/>
                </a:lnTo>
                <a:lnTo>
                  <a:pt x="0" y="331901"/>
                </a:lnTo>
                <a:lnTo>
                  <a:pt x="0" y="513283"/>
                </a:lnTo>
                <a:lnTo>
                  <a:pt x="9144000" y="513283"/>
                </a:lnTo>
                <a:lnTo>
                  <a:pt x="9145524" y="8166"/>
                </a:lnTo>
                <a:lnTo>
                  <a:pt x="7612888" y="0"/>
                </a:lnTo>
                <a:close/>
              </a:path>
            </a:pathLst>
          </a:custGeom>
          <a:solidFill>
            <a:srgbClr val="00756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9520" y="1124711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4">
                <a:moveTo>
                  <a:pt x="0" y="0"/>
                </a:moveTo>
                <a:lnTo>
                  <a:pt x="1567560" y="0"/>
                </a:lnTo>
              </a:path>
            </a:pathLst>
          </a:custGeom>
          <a:ln w="63500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Google Shape;2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5492" y="6407887"/>
            <a:ext cx="1296423" cy="3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data:image/png;base64,iVBORw0KGgoAAAANSUhEUgAABCkAAAJuCAIAAAASGc/eAAAAAXNSR0IArs4c6QAAAARnQU1BAACxjwv8YQUAAAAJcEhZcwAADsMAAA7DAcdvqGQAAI8pSURBVHhe7b1fyC3JWe+fn8awnSgOkj9DAjLIEZJgJHiRAxFlbhwTlIN6oUckh7mKA04yh9wk4KDxxrlQTBCTgXixYYvkQiS4L2ZgJ2TYuYmCmwiCk0zYJHvQxD+TzKAzzkxyYn5P1/N0dfXTVb26e3Wv1b368+HLZr21qquqV1U99XzXWvt9X/U9AAAAAACA5cF7AAAAAADAKcB7AAAAAADAKcB7AAAAAADAKcB7AAAAAADAKcB7AAAAAADAKcB7AAAAAADAKcB7AAAAAADAKcB7AAAAAADAKcB7AAAAAADAKcB7AAAAAADAKcB7AAAAAADAKcB7AAAAAADAKcB7AGyD/wYAgMFY6ASAlYH3AFgpdn7+939/t+b/AQDAACxofve7FkaxIgCrAe8BsDr0pJRTU07Q73znO9/+9rdfeeWVl19++aWa/wIAgA4WIl96SQKmhE0JnhJC1YpoXLUgCwDnA+8BsCL0dFTXIaemHJ8vvvjif/7nfz7//PPf+ta3vvnNbz777LP/DgAABSRISqiUgClhU4KnhFAJpBJOcSAAKwHvAbAW9FBU1/HSSy/Jqfncc8/927/92z//8z/fuXPn9u3bTz/99Je//OUvfelLTwEAQAcJjxIkJVRKwJSwKcFTQqgEUgmnElTVgWiktbALACcH7wGwCvQ4lHPxlVdeefHFF+Ww/MY3vvHVr35VTtMvfvGLf/M3f/P5z3/+c5/73Gc/+9nPfOYzNwAAoIOERwmSEiolYErYlOApIVQCqYRTCaoSWiXAYj8AzgveA2AVROPxwgsvPPvss88888w//uM//u3f/q2co3/913/9qU996urVq5/85Ccfe+yxj3/8438KAAAdJDxKkJRQKQFTwqYETwmhEkglnEpQldAqATbaDwu+AHBa8B4A50dOwe9+97vf/va3X3zxRTkdv/a1r/393//95z73ub/8y7/8sz/7sz/6oz/6/d///Q9/+MMf/OAHP/CBD7z//e9/6KGHfhsAABIkMEp4lCApoVICpoRNCZ4SQiWQSjiVoCqhVQKshFkJtvp/PywEA8AJwXsAnB/90OPll19+7rnnnnnmGTkjb9y4ce3atT/8wz/80Ic+9Fu/9Vu/+Zu/+au/+qu/9Eu/9J73vOcXfuEX7g/8PAAABDQqSniUICmhUgKmhE0JnhJCJZBKOJWgKqFVAqyEWQm2fPQBcC7wHgDnRz/0eOGFF/71X//1qaeeevLJJ//8z//8D/7gDx566KFf+7VfkwP1Xe9610//9E+//e1vf9vb3vbWt771LQAA0EHCowRJCZUSMCVsSvCUECqBVMKpBFUJrRJgJcxKsNWPPiwEA8AJwXsAnBn9wtXLL7/8/PPPP/PMM3/3d3/36U9/+o//+I/f//73/8qv/MrP/MzP/ORP/uSP//iPv/nNb77nnnve8IY3vP71r38dAAB0kPAoQVJCpQRMCZsSPCWESiCVcCpBVUKrBFgJsxJsJeTytSuAs4D3ADgz+oWr//qv/3r22WeffvrpmzdvXr169Xd+53d+4zd+42d/9mff8pa3vOlNb/rRH/3RH/7hH37ta1971113/SAAABSQICmhUgKmhE0JnhJCJZBKOJWgKqFVAqyEWQm2EnL52hXAWcB7AJwZOfy+853vvPDCC//yL//yD//wD48//vif/MmfPPTQQ+95z3t+6qd+6s1vfvPdd98tB+prXvOaVwe+HwAACmiclIApYVOCp4RQCaQSTiWoSmiVACthVoKthFwJvHgPgNOD9wA4M/qfPf7jP/7jn/7pn27duvVXf/VXjz766AMPPPBzP/dzP/ETP/G6173urrvu+oEf+IHv+77v+/8AAGAAEjAlbErwlBAqgVTCqQRVCa0SYCXMSrCVkMt/+QA4C3gPgHPy3+E/e7zyyivPP//81772tS984Qt/8Rd/8bu/+7u//uu//s53vvPHfuzHfuRHfuQ1r3mNGo9XAQDAANR+SPCUECqBVMKpBFUJrRJgJcxKsJWQK4GX//IBcHrwHgDnRL3Hyy+//K1vfev27duf//znr169+qEPfeiXf/mX3/GOd7zpTW/6oR/6If3Qw05UAAAYgH70ISFUAqmEUwmqElolwEqYlWArIZf/bg5wFvAeAOdEjr3/9//+30svvfTNb37z6aeffvLJJz/5yU9+8IMf/MVf/MW3v/3tb3zjG1/72te++tWv5kMPAIBRSNiU4CkhVAKphFMJqhJaJcBKmJVgKyFXAi//3Rzg9OA9AM6Jeg/9JVdf/vKXP/vZzz722GMf+MAH3v3ud7/tbW97wxvecNddd33/938/3gMAYBQSNiV4SgiVQCrhVIKqhFYJsBJmJdjyq64AzgXeA+CcRO/x7//+71/60pc+85nPfPzjH3/ooYfuv//+t771ra9//et/8Ad/EO8BADAW9R4SQiWQSjiVoCqhVQKshFkJthJy8R4AZwHvAXBOUu/x1FNP3bhx40//9E9/+7d/++d//uff8pa3vO51r8N7AABMIHoPCaQSTiWoSmiVACthVoIt3gPgXOA9AM4J3gMAYAnwHgDrBO8BcE7wHgAAS4D3AFgneA+Ac4L3AABYArwHwDrBewCcE7wHAMAS4D0A1gneA+Cc4D0AAJYA7wGwTvAeAOcE7wEAsAR4D4B1gvcAOCd4DwCAJcB7AKwTvAfAOcF7AAAsAd4DYJ3gPQDOCd4DAGAJ8B4A6wTvAXBO8B4AAEuA9wBYJ3gPgHOC9wAAWAK8B8A6wXsAnBO8BwDAEuA9ANYJ3gPgnOA9AACWAO8BsE7wHgDnBO8BALAEeA+AdYL3ADgneA8AgCXAewCsE7wHwDnBewAALAHeA2Cd4D0AzgneAwBgCfAeAOsE7wFwTvAeAABLgPcAWCd4D4BzgvcAAFgCvAfAOsF7AJwTvAcAwBLgPQDWCd4D4JzgPQAAlgDvAbBO8B4A5wTvMQ/v+thX7BX93uPvs7K0sMNXPvYurfS+x62kQ9NQjmzj/Zdk6PbumigPT4g30RlN80wXV7en6lpewHbVTJ04Bh1V74vWoA0Ne4WTIST9z3PvfZOV6aK/aWjAewCsE7wHwDnBe8xDNjXMZrc1Vq23jpBL9A6ktr2pZEO556TPA8OLNbtDKo2i22J5vGt5AX39Tpuxgl56oP2a0MzAVzip1vQ+5d4r/HWFGSg3X2oYWuA9ANYJ3gPgnOA95mF0aline4fSR5/nHa5fUU7na/rS4+Tq/u6aipnm8mPINFge7FpewM7d+dx7Me8Rx5FUG7bAFD/QQPey3BQMXCFQBu8BsE7wHgDnBO8xD4dSw2wOWFGokyZ+SXk7a+xLkIsdKknlVs1Qnu+wt8Wmva98pb4il6DG9r7y+ON99ZS1vID1M82g3Zjjpbl7SdrN3MXAVzhbbdy918SreuegNOpQ3jdSiOA9ANYJ3gPgnOA95mFMatiiWKfJ/Zq88EBSmTaWzYIjQ0YWGFqxGdnjH4uX9CS0X/nY+3qq1azlBYyXJTfXujy5r+69JJ1m+hz4Cmerjbr3mniRPFXufOCwoA+8B8A6wXsAnBO8xzyMSw0TSnVy5UkSm8txKwZUqUha76036BYqmn4ff19zjW861mqlveUBDOm9VCdXPvUFjIXSUnoP9nT7xqyoIWkycxdD7lHIVhtz7zXxuTDUYs3kieJrBQfAewCsE7wHwDnBe8xDNofrSwFr8nWymV9SWMwG0wuLfQppvYpSg75eStp+k19LaXJRWqcprnpr/5Sn0FCLfJ2kdIYXMPUeSY2mv3m8R4f8DTWl2cJWi53xxCftmXwTQtpKRfEVgyJ4D4B1gvcAOCd4j3nIpnA+fUupa/XVqUhSvv4c1hhUqSKp2NC5ZMgtVDSthVL3Y6BpKpQ1P5az2rW8gLFMS+KPse1uSUJ/twNf4aRaUzri3o14RXwq23AgGXdD5g6gBN4DYJ3gPQDOCd5jHkanhnWtvjoudezPYY1BlYxC3+l1Q26houlWS/3PaUta0vycy9eVIb331ZnrBYxlVuLvpamQu5f+bofco5BUa0pH3LuSG2e2ZaPQQeY2IAPeA2Cd4D0AzgneYx7GpoYx9xuRPvbnsMagSi0yI2g6zt5XhqZbq9YUaGOdCk3L7jYT1vICxrJYEnt1d5e7l/5uB77C2Woj7j2QH+bBEWS6ybUOHrwHwDrBewCcE7zHPBxKDYtpZbdOmumVcsRi6jekTp4kQxbq8Q65hYrm6rpaU1INpPt803J5oEN679ZJSmZ6AePok1G0yuIPuXabe8/dxZB7FLLVuoVJSXcsyUBK9A2hfXlfTVDwHgDrBO8BcE7wHvMwMDXskq1TyFb7k9jAgCplkrHUeeuQW6ho+o3VmqKvfOxj9eMmH25azuXrylpewFiYXhU7lsJY4dzeQyh2lzxRpm8MrQ7LswY1eA+AdYL3ADgneI95GJ4aOvJ1kjQxyfGSuvnUL80u+5PIPM319dVDbqGie2U2183eTDmLXcsLGIvbo6iLkz9Wkms1aTRzFwNf4Wy1Mffeurce+gaRNtJfDyrwHgDrBO8BcE7wHvMwIjVsU6iTFJfzx1ajyRVCNrOOaF1XJ20gPlUYXodsTtoekpD22DxZHuuQ3gt1kuK0/WkvYLzKjSJeEv+Ye+5ekj4zdzHkHoVstcK1SXEznuwMRfwl+rO7m6RS9kbBgfcAWCd4D4BzgveYh2wWmC10lOqkeV7yRFpc5lBieKiV7C3kiBXzma27ujWs5rnyaJPrWy9OSqlO2nfyhBtSATekkvdo+YpA7l4Ge48c9RXZ2xxx7/3Wo3VJdQ8HRlVoBNrgPQDWCd4D4JzgPeZhVGqYUqyTZn+tZ2ZIC3ubKDiELLGvQmrburx0f8t4j1bf5UFl6HZV9h6+sXV4j1aj4ZlD1qM1SrmJ3lGVJwxa4D0A1gneA+Cc4D3mYVxqmNBTpzdnzSWHo3LCpPVIZpS5ag3xgljNjaF8e80z5WGv5QWMDeVGkTaUbeDAnQ57hbO3Ofjem59yd6B0Xq3cwMqXQxe8B8A6wXsAnBO8BwDAEuA9ANYJ3gPgnOA9AACWAO8BsE7wHgDnBO8BALAEeA+AdYL3ADgneA8AgCXAewCsE7wHwDnBewAALAHeA2Cd4D0AzgneAwBgCfAeAOsE7wFwTvAeAABLgPcAWCd4D4BzgvcAAFgCvAfAOsF7AJwTvAcAwBLgPQDWCd4D4JzgPQAAlgDvAbBO8B4A5wTvAQCwBHgPgHWC9wA4J3gPAIAlwHsArBO8B8A5wXsAACwB3gNgneA9AM4J3gMAYAnwHgDrBO8BcE7wHgAAS4D3AFgneA+Ac4L3AABYArwHwDrBewCcE7wHAMAS4D0A1gneA+Cc4D0AAJYA7wGwTvAeAOcE7wEAsAR4D4B1gvcAOCd4DwCAJcB7AKwTvAfAOcF7AAAsAd4DYJ3gPQDOCd4DAGAJ8B4A6wTvAXBO8B4AAEuA9wBYJ3gPgHOSeo8vfelLn/nMZz7+8Y8/9NBD999//1vf+tbXv/71eA8AgAlE7yGBVMKpBFUJrRJgJcxKsMV7AJwLvAfAOYne49lnn/3yl7/82c9+9rHHHvvABz7w7ne/+21ve9sb3vCGu+66C+8BADAW9R4SQiWQSjiVoCqhVQKshFkJthJy8R4AZwHvAXBO1Hu89NJL3/zmN59++uknn3zyk5/85Ac/+MFf/MVffPvb3/7GN77xta997atf/Wq8BwDAKCRsSvCUECqBVMKpBFUJrRJgJcxKsJWQK4EX7wFwevAeAOdEjr3vfve7L7/88re+9a3bt29//vOfv3r16oc+9KFf/uVffsc73vGmN73ph37oh37gB37g+77v++w4BQCAAUjYlOApIVQCqYRTCaoSWiXASpiVYCshVwKvhF+8B8CJwXsAnBP1Hq+88srzzz//ta997Qtf+MJf/MVf/O7v/u6v//qvv/Od7/yxH/uxH/mRH3nNa14jhygffQAADEfCpgRPCaESSCWcSlCV0CoBVsKsBFsJuRJ48R4ApwfvAXBm5PD79re//R//8R//9E//dOvWrb/6q7969NFHH3jggZ/7uZ/7iZ/4ide97nV33XWXfvQh9gNghUieZ48A1oF+6CHBU0KoBFIJpxJUJbRKgJUwK8FWQq4EXgm/FogB4FTgPQDOzH//939/5zvfeeGFF/7lX/7lH/7hHx5//PE/+ZM/eeihh97znvf81E/91Jvf/Oa77777B3/wB1/zmte8OvD9ACtDvIc9Ajg3GiclYErYlOApIVQCqYRTCaoSWiXASpiVYCshVwIvH3oAnB68B8CZkcMv/qqrp59++ubNm1evXv2d3/md3/iN3/jZn/3Zt7zlLW9605t+9Ed/9Id/+Idf+9rX3nXXXXKgAqwK8R72CODcSJCUUCkBU8KmBE8JoRJIJZxKUJXQKgFWwiy/5ArgjOA9AM6MHH7fDf/d/Pnnn3/mmWf+7u/+7tOf/vQf//Efv//97/+VX/mVn/mZn/nJn/zJH//xH3/zm998zz33vOENb3j961//OoA1Id7DHgGcFQmPEiQlVErAlLApwVNCqARSCacSVCW0SoCVMCvBlv9oDnAu8B4A50f/y8cLL7zwr//6r0899dSTTz7553/+53/wB3/w0EMP/dqv/dr999//rne966d/+qff/va3v+1tb3vrW9/6FoA1Id7DHgGcFQmPEiQlVErAlLApwVNCqARSCacSVCW0SoCVMCvBlv/sAXAu8B4A50e/dvXyyy8/99xzzzzzzN///d/fuHHj2rVrf/iHf/ihD33ot37rt37zN3/zV3/1V3/pl37pPe95zy/8wi/IgSr8PMA6EO9hjwDOhEZFCY8SJCVUSsCUsCnBU0KoBFIJpxJUJbRKgJUwK8GWL1wBnAu8B8D50a9dffvb337xxRefffbZr33ta3JGfu5zn/vLv/zLP/uzP/ujP/qj3//93//whz/8wQ9+8AMf+MD73//+hx566LcBVoN4D3sEcD4kMEp4lCApoVICpoRNCZ4SQiWQSjiVoCqhVQKshFn90APvAXAW8B4Aq0A/+njllVdeeOEFOR2feeaZf/zHf/zbv/3bz372s3/913/9qU996urVq5/85Ccfe+yxj3/8438KsCbEe9gjgLMi4VGCpIRKCZgSNiV4SgiVQCrhVIKqhFYJsBJm+dAD4IzgPQBWgRyE0X68+OKLzz333De+8Y2vfvWrTz311Be/+MW/+Zu/+fznP/+5z31OztHPfOYzNwDWhHgPewRwViQ8SpCUUCkBU8KmBE8JoRJIJZxKUJXQGo2HYMEXAE4L3gNgLehxKOfit7/97Zdeeuk///M/5bD8t3/7t3/+53++c+fO7du3n3766S9/+ctf+tKX5DQFWA/iPewRwFmR8ChBUkKlBEwJmxI8JYRKIJVwKkFVQivGA+Ds4D0AVoQeit/97nfVgbz88ssvvviinJrPP//8t771rW9+85vPPvvsvwOsDPEe9gjg3EiQlFApAVPCpgRPCaESSNV16P/xECzgAsA5wHsArA49HdWBfOc735FT85VXXpHj86Wa/wJYE+I97BHAWbEQ+dJLEjAlbErwlBCK6wBYFXgPgJWiJ6Ugp6YiJyjAChHvYY8A1oEFzdpyCBZYAeDc4D0AtoGdnwDrQ7yHPQJYDRY6AWBl4D0AAOAoxHvYIwAAgF44MAAA4CjwHgAAMBAODAAAOAq8BwAADIQDAwAAjgLvAQAAA+HAAACAo8B7AADAQDgwAADgKPAeAAAwEA4MAAA4CrwHAAAMhAMDAACOAu8BAAAD4cAAAICjwHsAAMBAODBG8z/+x/+4DwAAau655574LwDAZfO//tf/sowQJoH3GM2rXvWqJwEAoA2xEQD2AJ/0Hgkv32hYcwAAXYiNALAHiHVHwss3GtYcAEAXYiMA7AFi3ZHw8o2GNQcA0IXYCAB7gFh3JLx8o2HNAQB0ITYCwB4g1h0JL99oWHMAAF2IjQCwB4h1R8LLNxrWHABAF2IjAOwBYt2R8PKNhjUHANCF2AgAe4BYdyS8fKNhzQEAdCE2AsAeINYdCS/faFhzAABdiI0AsAeIdUfCyzca1hwAQBdiIwDsAWLdkfDyjYY1BwDQhdgIAHuAWHckvHyjYc0BAHQhNgLAHiDWHQkv32hYcwAAXYiNALAHiHVHwss3GtYcAEAXYiMA7AFi3ZHw8o2GNQcA0IXYCAB7gFh3JLx8o2HNAQB0ITYCwB4g1h0JL99oWHMAAF2IjQCwB4h1R8LLNxrWHABAF2IjAOwBYt2R8PKNhjUHANCF2AgAe4BYdyS8fKNhzQEAdCE2AsAeINYdCS/faFhzAABdiI0AsAeIdUfCyzca1hwAQBdiIwDsAWLdkfDyjYY1BwDQhdgIAHuAWHcks758TzzxvXvvlTm5bFVrbm+Sab161WYZYD/sI6bNpT3GxlTESYBRbDbA7j3WpZoU92b1Hvfc48d0iXqgU7ILXbliswywH/YR0+bSpzsluxNxEmA4mw2wO80DSxof92b1Hm406MIE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R4DzRYAHvDbQGEDgoABuL2DtquRoL3QIMFsDfcFkDooABgIG7voO1qJHgPNFgAe8NtAYQOCgAG4vYO2q5GgvdAgwWwN9wWQOigAGAgbu+g7WokeA80WAB7w20BhA4KAAbi9g7arkaC90CDBbA33BZA6KAAYCBu76DtaiQ78B6P2+gavvKx773qXd/7iv3kqZ4NF77rY1YiTcTWVN02H39fq0LPtU7W1KFqaxDA3nBbYHNab/Rrj8G1sGkBwEDc3kHb1UjwHh3i6fuxpMbH3tU0KOq2KcQLRT3XRr0vbQXvAbA+3BbYnFYa/d5nz6ZcjP0AgIG4vXNeTY6WvFMjGsluvEfPbOUr6GQ/bg4hPVlF7pLoIt6nFXqvjZIn5Sm7Fu8BsD7cFticXKTqKl9h6egn3uMr33tXfKxsIQYOEQAMxO2d86qOZA1V+Grn/SkxuPFOjWgkeI9CBTWj1RLRiY8nZZC/pF4cevr2X+uE9wBYLW4LbE4rj36V4tGO9wDYGW7vnFfTouVJ36mpo2W+5lk1kt14jxSb9XYFt57UjKoN1QqpJXWXmHOt10f/tU54D4DV4rbA5qTRJWVV0a9SbV3cGLYrABiI2zvnVTYYpspWOMs7NQeC6jk0ErxHdj2110HXknbbFKyFQ9c64T0AVovbAptTN1KtKvqJrLVL+dBDBAADcXvnvOpGtpW8U6MWJbJC4yEayW68h1suqboV3JEZJz4uRL0kJT518FonvAfAanFbYHPqBjenboVTRj93El+GAGAgbu+cVz2RLa3QCqcneafGeQ9hhfZjJHiPXIXschFinZ42D17rhPcAWC1uC2xOPZFK1a1wMIL1tHnw2lRW+bKMhwgABuL2znnVE9lU3QqnfKemUvzfcesLmyPBe3QrqBnNUjuEYpsDrnXCewCsFrcFNqfVRj9tpFt+AQKAgbi9c16NjpYxjnWIdXraPHhtVpYx9luUc2gku/EeLdoHnlsczoyqnCV1l0QNuTYqM7B1vwUIsDfcFticMkFmBdEvFjrWdppOEwAMxO2d86oU2aJ8hZO8UyPRsgmqfO6RxQ1lJdK5b9F7+uqP/ut09ZRrtdJ6GnJtVGZgeA+ANeG2wOaUCTIriH54DwAQ3N45r8ZGyzO+U9Nt8OwayQ68B5pLAHvDbQGEDgoABuL2znk11nvojyd4n9rZj3W+RzMSvAcaLIC94bYAQgcFAANxewdtVyPBe6DBAtgbbgsgdFAAMBC3d9B2NRK8BxosgL3htgBCBwUAA3F7B21XI8F7oMEC2BtuCyB0UAAwELd30HY1ErwHGiyAveG2AEIHBQADcXsHbVcjwXugwQLYG24LIHRQADAQt3fQdjUSvAcaLIC94bYAQgcFAANxewdNVP2XCvUPhnzsK2f4AyAjwXugwQLYG24LIHRQADAQt3fQNInZcPi/HLK8RoL3QIMFsDfcFkDooABgIG7voGl6XM1G/acJ5WdX4QQayQq8h/59x5T006LSX4VUNX/usfNax2ZT/6d/xz621u06/RP3aiVLf/S+p0eZ/3e1n4qfiAlDej8w+LjCOnTHH3E3MkEAe8NtgUHKbU8XwfojT+vZJM5Mjxh1BTcMUTfK9ceNbjtDWnZ19MeKFYRK4iTAuXB7B21XI1ml9xDc0dI92FTpsZGePaKm2eTwPt57DOqx85T2q4w6UPODP3igJud3i+5JP0YAe8NtgUEqbc9k9xX3fq9vmR4xYghy75jU3Vm8GhA3rJl6SKIhLbur9EflnKGSOAlwVtzeOUbuTYT3tZ8d9K5xTRrfRD3Xqkpda8uHA1GofLCXNDYKw29Q5EYYO51RI1mN94iTHV9ffWXdsy3pdD5ul7hXUy/8SnjF4/HWnElJnXzjWe8xuEf5oXmqXnb61JDe06ZKg1dlG9FCIa7OuC6PWXMAe8NtgUGq93vcud3dV9r7VjPJfSUKzRMx6jw7PbGsuzpYDYkbmTEMbtndyNlDpZYIxEmAs+D2zkTVcaNF+x2ENPmOgUIV40BKGgF6ru3vuok52WqB2NHkXlTFy5d5h6WrkazPe7iTrHtgROk5Uc2cXtJ+KfXC9+lT9fF2pPcY0uPH6tPLn2ePW4NDeh8yeFWmkfoFdMvXluYRCw5gb7gtMEj1OZFuQN28cfeV9n7MfdM8Pqp0lUifGhvuWiXD4kZ2DAdaLvx45lBJnAQ4N27vTJPt2XQvy+5Ot7DG5N53jWNksFgd41Lvtf1d+5hTLjyml0rly7U7wYfZTi9HaiTr8x4u9OfnKUhr6mRotfQU0RJ5udNqOjGxNa2Tkh75emE6PUN6lBKt5noplafE3vWp/sGnNdNCrdZal0H9ac0QAewNtwUGKec9Yqaru6+49+trFbdVi1cNixgWGeLnDO0hDYwb1kY7CvW3LHJX6Y/nDZUD73eCAGAgbu9MUR1t3H5PpZu6yuW0cnvXu8jgwlfftYe69i2XC4/pRVS8vL62dRjV0bIb/Y7RSFbjPRzxVc7OU6X2S6wHSeoT9MJq9WjNcC66M6nbdXre6PQ0bQ7rUebYTi+tmVw14UDtGXxaMy3kTAWYC7cFBinrPepC3X09e9/ZD8GFhRT3VPVjT8TQp+qrLFDUhmFg3LCL2lGov2WRu0p/PG+oHHi/EwQAA3F7Z4KGbNj0jQnd92lwdpHB5eU91x7s2rXcU3hML6LS5ctFua5Gskrvkb4c2XkS6WsaU//uS6kX6o9xYtyZVGpcpVfFLgb2WE15knykjejjIb3rU/2DT2umhQdWW6d8uAD2htsCg5T1Hu3svGfvR+nGr6j3bM9V+tTBiJG2oI/jIAfGjbSFVD0tu2dbFc4XKomTAGfH7Z0JOrxhkzc15Efd+DGRE2kkcFig6L32YNcu5hQLj+ul5/IDUS5JX4/XSFbjPdz0RJWe1fIusaZWsFdWT7j6y3CuTqnr9CwUDexRT9w45aGN1tE4pHd9qn/wac20sLSqtHe5IC0cJYC94bbAIOW8hzsDevZ+S4Mdiz51MGLYMCQItI8r0cC4URpDT8sid5X+eN5QSZwEODtu70zQwTRao4FP5ZP6GhlS4lP91x7s2sWcUuGRvfRcrk+5aNzU6ZQfo5Fs1HvUR3KG9hkZZ8umZ/CRJmo9O7hHSzjS+nWFiQdqYfCqTCN16pMuLFuChe4GCmBvuC0wSB3vEQ8D90ZGdzNW+zTJet2pU7pKpE8djhh1XNKn4ngqDYsbxTH0tNy5Sn88c6gkTgKcG7d3pqgOIKU9W+9pT6zvI0OiA9cO69o92y2cpZcuUr/kW45/h6WrkWzEe6RITTtg2sdb9pxuXvF40iR9ZeZMJiM9C9tvzg3pMSYcsfHYXfZAbVEvBX2qf/AqrekK48A8xy01gL3htsAgJbu1RbL7SnvfjoQ2zrG0mBoxlBisVEPiRncM2YDmWtanXM2zh0riJMB5cXtnmmJ8aOKAZHH6nkI7nWvRjiEuXFQafK2Q6brQsi88spf+y2M8nPsdlq5Gsk3voYXueIuvsjaldZqpSk6a2Fe3cSlK59Kd+kN6jHVsgpMpn36g5gav0pqusFJyBit+8OMFsDfcFhikztYT3O7r2fvOfqQXzhIxmoS7vralQ3GjO4bYfk/LLkzpj6sIlcRJgPPh9s5EZfPvEE+Gv2vsI8Owa3u6lmezLbvCI3s5eHl87MnG/yM0khV4D7QVAewNtwUQOigAGIjbO8dIc/pI6iv8Gwq5d4273mPItaps17G833sc2cugyxd4h6WrkeA90GAB7A23BRA6KAAYiNs76KDEbLhPOVaikeA90GAB7A23BRA6KAAYiNs7qEfN13GTr6euRyPBe6DBAtgbbgsgdFAAMBC3d1CPovfgcw+PGwq6MAHsDbcFEDooABiI2ztouxoJ3gMNFsDecFsAoYMCgIG4vYO2q5HgPdBgAewNtwUQOigAGIjbO2i7GgneAw0WwN5wWwChgwKAgbi9g7arkeA90GAB7A23BRA6KAAYiNs7aLsaCd4DDRbA3nBbAKGDAoCBuL2DtquR4D3QYAHsDbcFEDooABiI2ztouxoJ3gMNFsDecFsAoYMCgIG4vYO2q5HgPdBgAewNtwUQOigAGIjbO2i7GgneAw0WwN5wWwChgwKAgbi9g7arkeA90GAB7A23BRA6KAAYiNs7aLsaCd4DDRbA3nBbAKGDAoCBuL2DtquR4D3QYAHsDbcFEDooABiI2ztouxoJ3gMNFsDecFsAoYMCgIG4vYO2q5HMGiivXPGjuVx99VWvutopvHAB7I09xbTh+uKrXvXpTiEyAcBA3N7ZiJ4McoV710hmDZSPPupHc7mSlXdfp/CS9eCDNssA+2FPMW24rr7qVQ90ClEl4iTAcLb55s7vBbnCvWskvEkzkSeffPK+++6zHwAAdsPVq1cfeOAB+wEAYBrbfHMH7+E1/j0XvMdE8B4AsE/wHgCwW34vYD/AJPAeE8F7AMA+wXsAwG7BexwP3mMieA8A2Cd4DwDYLXiP48F7TATvAQD7BO8BALsF73E8eI+J4D0AYJ/gPQBgt+A9jgfvMRG8BwDsE7wHAOwWvMfx4D0mgvcAgH2C9wCA3YL3OB68x0TwHgCwT/AeALBb8B7Hg/eYCN4DAPYJ3gMAdgve43jwHhPBewDAPsF7AMBuwXscD95jIngPANgneA8A2C14j+PBe0wE7wEA+wTvAQC7Be9xPHiPieA9AGCf4D0AYLfgPY4H7zERvAcA7BO8BwDsFrzH8eA9JoL3AIB9gvcAgN2C9zgevMdE8B4AsE/wHgCwW/Aex4P3mAjeAwD2Cd4DAHYL3uN48B4TwXsAwD7BewDAbsF7HA/eYyJ4DwDYJ3gPANgteI/jwXtMBO8BAPsE7wEAuwXvcTx4j4ngPQBgn+A9AGC34D2OB+8xEbwHAOwTvAcA7Ba8x/HgPSaC9wCAfYL3AIDdgvc4HrzHRPAeALBP8B4AsFvwHseD95gI3gMA9gneAwB2C97jePAeE8F7AMA+wXsAwG7BexwP3mMieA+A7fLUU0/JFoZpfPjDH8Z7AMA+wXscD95jInIA4z0ANsqVK1dk/8JknnjiCXspAQD2BN7jePAeE8F7AGyXV72K0AcAAKPBexwPB/BE8B4A2wXvAQAAE8B7HA8H8ETwHgDbBe8BAAATwHscDwfwRPAeANsF7wEAABPAexwPB/BE8B4A2wXvAQAAE8B7HA8H8ETwHgDbBe8BAAATwHscDwfwRPAeANsF7wEAABPAexzPlAOYP8slfPSjH8V7AGwUvAcAAEwA73E8Uw5g/iyXIvbDXhEA2BR4DwAAmADe43imHMAc2wCwaQhiAAAwAbzH8eA9AGB3EMQAAGACeI/jwXsAwO4giAEAwATwHseD9wCA3UEQAwCACeA9jgfvAQC7gyAGAAATwHscD94DAHYHQQwAACaA9zgevAcA7A6CGAAATADvcTx4DwDYHQQxAACYAN7jePAeALA7CGIAADABvMfx4D0AYHcQxAAAYAJ4j+PBewDA7iCIAQDABPAex4P3AIDdQRADAIAJ4D2OB+8BALuDIAYAABPAexwP3gMAdse8QeyJJ5649957pU24SGRyr169apMNAPsG73E8eA8A2B3zBrF77rkn5KhwsVy5csUmGwD2Dd7jePAeALA75g1iITuFC8cmGwC+9713vOMdtjF2yUc/+lF7IWASeA8A2B3zBrFwGFW88X/+H3Rhsqnl1ANIYEfAMeA9AGB3zBvEqsw04NJWdAGyqeXUA0hgR8Ax4D0AYHfMG8SqzDTg0lZ0AbKp5dQDSGBHwDHgPQBgd8wbxKrMNODSVnQBsqnl1ANIYEfAMeA9AGB3zBvEqsw04NJWdAGyqeXUA0hgR8Ax4D0AYHfMG8SqzDTg0lZ0AbKp5dQDSGBHwDHgPQBgd8wbxKrMNODSVnQBsqnl1ANIYEfAMeA9AGB3zBvEqsw04NJWdAGyqeXUA0hgR8Ax4D0AYHfMG8SqzDTg0lZ0AbKp5dQDSGBHwDGc2Xs88cQT9957bwjssHlkKq9evWpTC7BiZLnaoznQ9S+4tBVdgGxqybQAEtgRcAxn9h733HNPiOpwIVy5csWmFmDFyFq1R3Ogi19waSu6ANnUkmkBJLAj4BjO7D1CSIeLwqYWYMXMu1B15QsubUUXIJtaIhtAAjsCjmHK6plxzYWQXuHCPdqcbCKJR7AF5l2ouvIFtynQBcimlsgGkMCOgGOYsnpmXHMhpFe4cI82J5tI4hFsgXkXqq58wW0KdAGyqSWyASSM3RH8595LZdp/9J0ST6Uze3Q0OnTBhXu0OdlEckLDFph3oerKF9ymOIM+ckuHdOMjnafmVehoVC/3X/t6NbKbj73xnY/d+N6th9/pK/TpnY984o5cPPKqOWRTS2QDSBi7I/jPvRfMhP/oOyWeSk/26Gh03IIL96vT2IN2/MF8Ii12hNtEckLDFph3oerKF9ymmEFVmt6iL6ro7r5z/f4TJOhjQ1w1tirsPHwz3IY4EFehX3gPgDUxdkfoJoJLxaZ5MFPi6YRuSuigBRfux8reUQvMk/G3jzptv2p52BHY1O88dWYtdoTbRHJCwxaYd6HqyhfcpphB6j3UThzcvFp5bFo/TSd+ewXvAbAmxu4I3USC219o07JJHR8ep8TTCd2U0EEL7n5GSd9Is1Nwwqf5WZWOuvMdgfMI7wEwaxATdOULblPMoNR7WKz7+ifeG5567/XboXchvC2SfkIS6nRL6qtuXAvXSrPpj0mJcPvaI80A1M+k0SP1HuGx0riRZnh1tMlWyw4yKjZy59aNNHD1XzWrbGqJbAAJY3eEbiLB7S+0admkjg+PU+LphG5K6KAFdz8jpIdT962+7OEUCm9feyycoBXxCLRvAgjV15H1iK2REjtoO+UHD+b0aE++C9F0F8jVLLRcuoXs/UaVjvBYHtuZKptITmjYAvMuVF35gtsUM0j3tYYO2+NNHND4ED5lDVs+KWxfmAQQ2/J1iLAfq6fs0+NwSWNyWm0WQly3l/Sqj9yqbExPtW65XOVuwXzLgKvmlk0tkQ0gYeyO0E0kuP2FNi2b1PHhcUo8ndBNCR204O5nuPS8tLfookqHk5bbmRrKk4NNk++HbybPxiMtVnDl2mD/wSyPnBmonu2c665mqWW7BTeYUDjtCA9dNOmLXjJeNpGc0LAF5l2ouvIFtylmUL3fDd3FUp6ELA0dVQxMdrRWaAKji0haJ722fUnBz+RCnLYT1DiW3LNRrlpmkMmP9myn6+JVc8umlsgGkDB2R+gmEtz+QpuWTer48Dglnk7opoQOWnD3M1zqPfzBUzqc0nPUjsDmMGvOY5HL4JsW2uUHD2Z30quqZzvnuqtZarl9C3b7N6vuph3hVi1NQSbJJpITGrbAvAtVV77gNsUM0v0eLEca6/RxSrV5k+DgA2MMAgt4j/anuNVVvvegw9XSSFX/aM8mXR+4am7Z1BLZABLG7gjdRILbX2jTskkdHx6nxNMJ3ZTQQQvufoYre8gVD6d24t54j/RczH56EE9BV37wYM56D73KqJs6wnvcvjP9CE855vy2ieSEhi0w70LVlS+4TTGDdL9bUGoeZ+NeKziUgsDc3iMdSYii4ao05gT1VMtHqvpHe7bTdfGquWVTS2QDSBi7I3QTCW5/oU3LJnV8eJwSTyd0U0IHLbj7GaFscl86nNqJe+o9VHpAVhemR12rhXb5oYM5O7zQS6vfSkd4j2mfe6TZwPGyieSEhi0w70LVlS+4TTGDdL/XX7XSt0hKgaUdNJIL0wDiLgw/WnBIAkUIDon30HZCBRfimjBivYSr0l7ee/3GtUfy1UqD1LGVuu6/am7Z1BLZABLG7gjdRILbXyNkQWC2pOWcquOnLx8sjahVjK3i4YIBsF82qePD45R4OqGbEjpowd3PCNnZU89i9aNMQ+Fw0vL63I3eQ2axe/o2b87V5dpFq7x0Osb6uRTBFk2Nde1qllrWcm28ubXC/fY3lRvbZNlEckLDFph3oerKF9ymmEHp5pUfdf/qnrW9rCSpfNzRusGNOiC4XR9+7PMedXnFnesPV+WhqVCYRKGK8CZI5yqtX6qWHWRUtuuDV80qm1oiG0DC2B2hm0hw+6urVoIUQ58GkPjjQXUToTVJ77Gdxfk6faquqi7Rd6PmyuImyCZ1fHicEk8ndFNCBy24+xkrm4CAOoT84dQ+m6P3iAl9RffklpJ40Lpy+bH/YNbKbmVU3dnR2ziZbs1sy3YL1+uD/LgjPJZX1E1Nkk0kJzRsgXkXqq58wW2KvasKSp1YtDXZ1BLZABLG7gjdRILbX06t93Y1q7E3VdtvrBzUur1Ho62MsyCb1PHhcUo8ndBNCR204O7nslXtrtq+N/a3Uy2vsTvwVLKJ5ISGLTDvQtWVL7hNsXeFYDUiuK1SNrVENoCEsTtCN5Hg9ldLnXdg6wQppD1G8l5tIH1TuP4rBfq3BGq0weSd1twlyScqTeOZd2nt2hDcsn+wIVNZ5NoMdTJ/tmHg5aVqmh8anXeTm0bqS9JXQJAXoa5jH4Yfkk3q+PA4JZ5O6KaEDlpw93PJSm3uBMuL9wA4mnkXqq58wW2KPav+4sSY4LZK2dQS2QASxu4I3USC21+pMm/Fhgy7yoPTzCd5HC5J3UidcLvkSp61z0+ScneJKu3o4N8m0tG6NkuV0zbNe7SrybMDL++p1i2Xq0RJI50XrapmETtc3vr0qVc2qePD45R4OqGbEjpowd3PhcvmWxk0wY3SVbgm2URyQsMWmHeh6soX3KZAFyCbWiIbQMLYHaGbSHD7K9VQ7xETd3kcsilLx2MFUTf5rtX3RXdR2nhHzbXtTCwz8rRyt82S90jUd3kiV616KfQpd1X6Y/tFs0uSyxtzoteWZZM6PjxOiacTuimhgxbc/aDNySaSExq2wLwLVVe+4DYFugDZ1BLZABLG7gjdRILbX6kGeg97hz4hptE93iPk6JGQWOe8R9lFRMK1Ze/RrVy6r6pkwDgHDslXS7yESJ9NiS+a1cF7oC3KJpITGrbAvAtVV77gNgW6ANnUEtkAEsbuCN1EgttfLYX0NzUDIcP2uX42F+/3HuklTZs579G4grokf23Be+Qrd9psSoaMc+CQQrVoNtxV6SWN8B7uftDmZBPJCQ1bYN6FqitfcJtiG+ocbKtT+WsJJ5BNLZENIGHsjtBNJLj91ZLt9DrrTb1BmutnPUOnsEnK08w77eJgOwf/NlGrvApQhzsKbaZRd9w4J/+5pPLN4j3WqrbBPaC4pEZdtX3ZRHJCwxaYd6HqyhfcpphT9VEX0XNrBp3Se3RPxCGadtVMsqklsgEkjN0RuokEt7+8bLPXxAzKJVQhatV0EnSVlmhh0mzz94Wy6bioaTzEnOy1Np7OXzvIVu62mUbdg+McOKS0qYpOwCy8aHiPk8jmbMwxhvcYIJtITmjYAvMuVF35gtsUc0rjSek9rWOUnoJLa9rI573fkbKpJbIBJIzdEbqJBLe/tqrTJ3iVTzhPDOyRTer48Dglnk7opoQOWnD3s6DwHsvIJpITGrbAvAtVV77gNsWcSr1H+2P69L2uaCFChQYfkdIwmHqP8FixktD4gV8A3x1A6Mv/8nvrtMZGEkZltN9pi83ab+uvg3bufpeTTS2RDSBh7I7QTSS4/bVVnT7BCz2eIOKNkk3q+PA4JZ5O6KaEDlpw97OUuodferLqud49fW2RxQ/XkunvVvbeI3dVz3Ebnhr6B2uGDP5UsonkhIYtMO9C1ZUvuE0xpzRo2OceGkBCLm5xpjoCmw/KqzgQHiTPth/nvIfEE2s/edYS/eqxfslYx9CYn+wAbIT6OLTWbdnfVPkpC2vhqWx3Un8x2dQS2QASxu4I3USC219bVRKITiCLvTE8rkY2qePD45R4OqGbEjpowd3PgnInnJ2s9QGWPX3tHA3Hc1qerRwPcruqe/omZ6obTDW8MX0NGbw2u7xsIjmhYZXcd999tkCXxG2KOVVHBkN3upTHgCOPQ0CoPo6Y5j2kvFZjLWKbUh5q+i8EZweQ9mWthb5caEoajD9aU+lTpdGmY1tMNrVENoCEsTtCN5Hg9hfatGxS8R6H5Q6/cHplzWv2jT2RGtDiUR2PxtLp23Pcikb1NWTwnacWkk0kJzRsgXkXqq58wW2KOaWRIViONCzU74c1NKm/Uce6NLYUsvkQNyJNkLF4lcSu6D36BtCNfu3w6+NbGhvTwJhcle9OL19GNrVENoCEsTtCN5Hg9hfatGxSx4fHKfF0QjcldNCCu58Fdch7ZE7fsh/IVI5HZuH07TtuRaP6GjL4+qmlZRPJCQ1bYN6FqitfcJtiTmlksA82m8c+ngSFwjrERaWxJec9OtGmCTKpH9DHoXJVITuAUvTz4ddFvxg83VMd7+G7W1I2tUQ2gISxO0I3keD2F9q0bFLHh8cp8XRCNyV00IK7nwXV6z3yp2/BD+Qrx+OzdPr2HLeiUX0NGbw2u7xsIjmhYQvMu1B15QtuU8wpjQz1V63CBg+bvfMGhEhDQaTO4JMWQthJI1IryFiQbIKMtZDErlA5E4VMpejnQlM6JBeZS6PNdrekbGqJbAAJY3eEbiLB7a/Z5ALIRergPbp8cogmXJLIJnV8eJwSTyd0U0IHLbj7WVStw6+Uvqenr56CrfJq7vOV40SWTt+e41Y0qq8hg9dml5dNJCc0bIF5F6qufMFtijmVxg35UdNx3fuWmisxZNn2b4W7WPPO9YercBEiTxOyNG5UuF+B3+c9igPIRT/5UaNWfDb+WJFEQlF2tGl5RT2GxWRTS2QDSBi7I3QTCW5/tdSKBnXYGSgNXzFCdpUkVP6ps2jCeA5eEoO5Ky+ryRs7Tw2RTer48Dglnk7opoQOWnD3s6zSw08f12dk/vQN52jyu6fq0y5bOc79kNO3or2M7Kphf7BmyOD1qeVlE8kJDVtg3oWqK19wm+JcqqJNfQYfebQgm1oiG0DC2B2hm0hw+6ulJKXRwDXOfvTrYOJ+Yk0Yz8FLxnuPI2WTOj48TomnE7opoYMW3P3sV23HsiHZRHJCwxaYd6HqyhfcpjiP0vNpbcftBmVTS2QDSBi7I3QTCW5/tZS+nRofhwetvyWgaZLh3p+tY51eHgjvBeuzNdpFth17pzjgMjHXZrt83B9BGjOe5lr3l4669VPvcfDuAuF96vqS5CPl1g2WZZM6PjxOiacTuimhgxbc/exXulzcit+CbCI5oWELzLtQdeULblOcTck51zrD0HjZ1BLZABLG7gjdRILbXy1p4NL8Jz62aFbHMc2RzIQU3mdJ8qjm26HOnJTaSdL3h28mwTPbpj5lI6wu149rtNmQ5WvXR4wnLTdv0CmP9ePgS61VFdpDipfIXXTr6w2WZZM6PjxOiacTuimhgxbc/exXcUG48tXLJpITGrbAvAtVV77gNgW6ANnUEtkAEsbuCN1EgttfLSXeQ5N4y4nrwkohV24+T2iybZdhm3/Qy6v6LqUutRMeZHKwbJv6VPpj0mxjM7LXjhmPlXfu0dePH2L0tVbwHlozqHFNSWFWNqnjw+OUeDqhmxI6aMHdD9qcbCI5oWELzLtQdeULblOgC5BNLZENIGHsjtBNJLj91ZLajJo0WY9moPEkeklMspO83D58SHAV+tpJv5WknwMk/aY0mf0h73HUeFJv0LlHX/+OFRZbU8thNB5Ga7a/joX3QFuQTSQnNGyBeReqrnzBbQp0AbKpJbIBJIzdEbqJBLe/WmrbjHxhTKOTH6vUuScvV7Vz/WI7+mNtBmKFfJuqYd5j4njS8vSSbP1Dn3uEkdQ9Zp6yQfK5B9qMbCI5oWELzLtQdeULblMspdI3M+tTJPMgrebOvH6NqryEjh9A/6txSDa1RDaAhLE7QjeR4PZXS0O8h0a/7v9MSB9n23EpdaEdScEtZQ/hoknfC21WOuQ9jhlPqzw0nimP9WOIK9+dPIpU46wvabyH1T+397jvvvus7SVx93Mi2USOPo1GKy4IV16WLRFZrNUaCkutU6eodOG6pxaTTSQnNGyBeReqrnzBbYo+6dlQkexT27lCb9zXazsnWXN4dI+TtOao+DCwcnM7SmH8E0LT0Zd0X5ZW5UOyqSWyASSM3RG6iQS3v1rK5ujdQi0x6sjgAkWd3QXqcBQv1Nby7SShzI0k26YotNPnPUrXDhlPeq37S0fd+qGmhbji3Vnv5nyu1ZfYC1gx/I802KQu4T26TOimhA5acPdzCukLrb7QPTW70gUxRNXYqrViX79zG+Cg3CY8iWwiOaFhC8y7UHXlC25T9ElPuDtfbw4tUXVafP12tXl7437BezTqDzij4sPAynY7h8LphNA04yVj43CQTS2RDSBh7I7QTSS4/TWbJgSK/alKKesonX9naqRsUseHxynxdEI3JXTQgrufU+jg+T2jJp1503WOTWgTyQkNW2DehaorX3Cbok8Wf8JfEU0PgzvXP9H9IN5oFzZ/gbSOLTHOdB/Is/FtMPdL4kMdpYlRpcrJe2lNZVHBe9i7J4JEWotLNVVJEoRd1MoOoDvU0ELyh1+lvNNL9tUYLJtaIhtAwtgdoZtIcPtrNhVCEGqUxtiZskSb1PHhcUo8ndBNCR204O7nWIVzq/XHaNyRqcvUCCd6t6TbTvpjUiLYO5elozQ98/pP+rgUstWyg4yKjRz8AzTpVTPJJpITGrbAvAtVV77gNkWf6ljRfC4fSiSSNF8C1joawVrHhu3oEMpycab7IG3KYku4RIJGqf1uZS0P8a31dYJ4O3pJvMfYe2VC9I7aB17S4OEB9AzVXq5QXtVp9xKHkYxnuGxqiWwACbYrxuP21zyyODB6d+9OTaopJAF8qmxS8R4me33rVzY54dxJXx97yVGXnluuHfuxeko/rtJLfK7Q4z16jk+96iO3KhvTU61bLle5W4in9cGr5pNNJCc0bIF5F6qufMFtij7FXR+iSrXrq21bhZEmnoSN3HwjK4aRNGKkH53HCoUH9Vsk+TiQ7zetHFuT8jhsvVyHFKmjWfPYqrW7Tm+k01HPaPMh18qlZvuSOOx0/INlU0tkA0gYuyN0Ewluf6FNyyZ1fHicEk8ndFNCBy24+zlWahLimZc9MtNDKz3q0vqunfS4TS4p+JnCmV3LnfSlE/FwIpL8aM+WTvHuVfPJJpITGrbAvAtVV77gNkWfYqzQ3Wpftar2bNzyjanQS+Jebifcw72HNdVOzUN3kU5ESirbGy4JTWDRIel7HFoS1DSefftjSMBMyjNDbb8UoYLUbPeSfREGy6aWyAaQMHZH6CYS3P5Cm5ZN6vjwOCWeTuimhA5acPdzrNqeIX9kJodW8YxfwHt0j0/fe9DhaskA4o/2bNL1gavmk00kJzRsgXkXqq58wW2KPiWxotnszY+NB8js8XbC3ezxWKHwwJoqxId8vz3BJJUOqeM9VHph1aBzBb0B0w3gE9mhtl+KUC4ttHvpvhqh8kDZ1BLZABLG7gjdRILbX2jTskkdHx6nxNMJ3ZTQQQvufo5Vznv4Iyc9tNKjrv6xqj+39+g56dPh9VTLDDL50Z3W/hTvXjWfbCI5oWELzLtQdeULblP0qRN/BL/ltU73EwMt1/q5OJN5kDZl3VWXNKHG2un0m1T28TBVekldKI13o2Vzd+6qtKNceeM9ukOth1R7j3YvoYXWqxEqD5RNLZENIGHsjtBNJLj9NZvSSOieOpmy0djVuSzZpI4Pj1Pi6YRuSuigBXc/xyrnGfyRmR5a6VGXrp5p3qN7lNarMH/Sp7289/qNa48cTgi626zUdf9V88kmkhMatsC8C1VXvuA2RZ90Y6bxp96YrbxZg4NR79xQP/nlTuUkOz6on61If0m8xYSK1u90z1ZOyyvqyiK7hUgSspR2FG1KDnbUlOeGmr6Mifdo9RKa8q/GYNnUEtkAEsbuCN1Egttfs+mY9Gau1Chpp8niXJ0jNddQZ5JN6vjwOCWeTuimhA5acPdzrNJsXtU9MtuHVv6Md+2EH/u8R11ekR6l8czLHp/pVVq/VC07yKhs1wevmkk2kZzQsAXmXai68gW3KdAFyKaWyAaQMHZH6CYS3P6aTcck5XMl9CcwBifoYoxsUseHxynxdEI3JXTQgrufPapyCGtZTxNkE8kJDVtg3oWqK19wmwJdgGxqiWwACWN3hG4iwe2vYxXfWh34l4hEzVu9/h3hCn2vuXu5/7Q5aTY7hviOc3i2728zDO8uO9T04+X4PrXK3Wksn082qePD45R4OqGbEjpowd3PHhUW0ELr4wSyieSEhi0w70LVlS+4TYEuQDa1RDaAhLE7QjeR4PbXUdK0u/RV85Cat76WIpIsv/sVdPdhQvZyS/H1cahv7RTG0PYeWqhfxNLKzXdrx3WXG2r2qeyd6oswn2xSx4fHKfF0QjcldNCCu5+9yVbkMovjNLKJ5ISGLTDvQtWVL7hNgS5ANrVENoCEsTtCN5Hg9tdRCvm9fXqQZtgx75fykPo3nzAkSrL/dnaevTxxCPW1TV99Y0gHkFRubMao7nJDtcbrH62pRM2dtsuPl03q+PA4JZ5O6KaEDlpw94M2J5tITmjYAvMuVF35gtsU6AJkU0tkA0gYuyN0Ewlufx2lNNVOkvL6zdyGJju3RDyS8R75y3u9R3cMTfkh7zGuu9xQG7ORtF9fFcF7JOigBXc/aHOyieSEhi0w70LVlS+4TYEuQDa1RDaAhLE7QjeR4PbXUUpT7Y736L79L0qfaj4N6E/oVYt97jGuu/ZQndloOi3dqVabTzap48PjlHg6oZsSOmjB3Q/anGwiOaFhC8y7UHXlC25ToAuQTS2RDSBh7I7QTSS4/XWUNEHv/l+LkO7HxD1Vk5FbEm8ZeSs7z15eNAOFMUQbcMh7jOvODTXtveSg2nc6r2xSx4fHKfF0QjcldNCCu59VK3GWK5VzxieRTSQnNGyBeReqrnzBbQp0AbKpJbIBJIzdEbqJBLe/jpWl+1X+PewvEWl2VJH/Awaa7ncvL5uB/BhionjQe4ztzg01/liRZH2lO51VNqnjw+OUeDqhmxI6aMHdzwzSmUuYzS3EJeXKl9A0F4H3AOhl3oWqK19wmwJdgGxqiWwACWN3hG4iwe0vtGnZpI4Pj1Pi6YRuSuigBXc/M6j8UdSxwnvkZBPJCQ1bYN6FqitfcJsCXYBsaolsAAljd4RuIsHtL7Rp2aSOD49T4umEbkrooAV3PzMo9R7uG3LJR1TRQoQKDVV5+plXms2n3iP5pMxKQuPn+Tsysdnhf2RnPtlEckLDFph3oerKF9ymQBcgm1oiG0DC2B2hm0hw+wttWjap48PjlHg6oZsSOmjB3c8Man3uofl6yMUTR9F8366yEJ3v2LUe57yH5PTdz1Us0a8e6//10TE05ic7ABuhPg6tdVv2N1V+yhxReCrbndSfWzaRnNCwBeZdqLryBbcp0AXIppbIBpAwdkfoJhLc/kKblk3q+PA4JZ5O6KaEDlpw9zODLJuv0aRcytNPLYJPqD6OmOY9pLxWYy1im1Ieavr/V5QdQNpX+v+KnMFIGow/WlPpU6XRpmObWzaRnNCwBeZdqLryBbcp0AXIppbIBpAwdkfoJhLc/kKblk3q+PA4JZ5O6KaEDlpw9zODNJsPlkM/f9D82z6LSGhSf6NO9Ad4j/Y3tQZ5j74BHPIe6Y1USv1G6jGSq/Ld6eWzyiaSExq2wLwLVVe+4DYFugDZ1BLZABLG7gjdRILbX2jTskkdHx6nxNMJ3ZTQQQvufmZQ4j1KPiQqFNaWI+qQ90ibGv65R3YAA71Hy2zUP1pT6VMd7+G7W0A2kZzQsAXmXai68gW3KdAFyKaWyAaQMHZH6CYS3P4aqjTb2aHWevs2qePD45R4OqGbEjpowd3PDEq9R/0BRTVzwRvELF+lCXqkzuCTFsLEF72H5fqDvEd2AEXvkbqaWM0MVduWlEab7W4B2URyQsMWmHeh6sqHy8YmGwDGh1DdRILLHIZqbcm3S8AW1sneRB4rm9Tx4XFKPJ3QTQkdtODuZwa1vYel45qCW2quhLS+qmz5fSvXjzWzfzLGFl9F86dbDnqP4gDy3sPMQ3w2/ljRXvfZ0ablFfUY5pZNJCc0bIF5F+qVK1d08cMFY5MNAONDqG4iwWUOQxXzLld+Lp3We6xWNqnjw+OUeDqhmxI6aMHdz4lV5fq1S1mtv1y5bCI5oWELzLtQH330UV38cKk8+OCDNtkAMD6E6j4SXOaQV/KGqSVj0Xukb9SmBiCU+z9UoK3pJUbz9mt4kzfgvhiSvMMbG2lVTt53rpCScIn9cYXW108qrJHCCJuWA1bZjSHefrej4Xc3/iU6KJtUvMcUtZYvXnaibCLxHrAFWKgAAJMZG0JDdlDhMoeMJL22rDrJx4Z5j/qLJKE8Tc17GqzS9CTbTtpvvq7SrexyRbMKdTvZW8iOsGpZS9L76ozhWst7NB2NurvsAOLAuo3IJYdkk4r3mCibTqWeJzRGNpGkdLAFWKgAAJMZG0JDdlDhMod+hTfvQ0o20HtouV3YZOH2NXhRbCc8iPUbJVm7ZobVtd3KLkfXHLLbWnoL2RFWLXee7Y7hTv19HNdRqDn07sa+RPpjr2xS8R7oXLKJJKWDLcBCBQCYzNgQGrKDCpc5ZBXS4shR3sN/iz7Js5te9C3/UEHrp+QrH/IemVvIjzAUGtZaZgwF7zHu7sa/RAdlk4r3QOeSTSQpHWwBFioAwGTGhtCQHVS4zKGrNBUO+fEyn3voj3V3sYJPxNtqKvd6j/wt5Eb4iapm3UitzBjisAd+7qE/urub+hL1yCYV74HOJZtIUjrYAixUAIDJjA2hITuocJlDV03mbfl9znvoe/mh0BLoUmKd1k8Mg/Ri2bbLvDufYIiylRtT0bkqfwtF79FgvXTHEG/fPTXq7ka+RFqtXzapeI+82q94ozid3QdptVGTMXLm5tfxA+h/NQqyiSSlgy3AQgUAmMzYEBqygwqXOWRkOUxF89cL0mwkPK5I/5xAKbGWHzVfN+pCra+45DC2X5HYBiVWjs1KibcEuVvIj1AKzcC0zIwbg/u/5umAh99dfgDlRgbIJvWSvUfzUiavSzPB9YRl1X7FoxpvWi/rpiStOSqbH1g5XRkVhfGP6lp19CXdl6VVuSCbSFI62AIsVACAyYwNoSE7qHCZw85VGYD6/2Pk8891yyb18r3Hna+LObPPj0SVV/v67SpvnuI9GvUn2ct5j3rNFXUO79EI7wEXCgsVAGAyY0NoyA4qXOawa6Wp14TMbQWySb1873HzejU9qU28c/0T6QdVrc8T2oV6bcDy6Zhbdx/Is/FDqDu3bqRrItRRmry8VDn5JKupLCp4j/ApWECckq3FmqpEbySYKLdSswPoDjW00P7jMp1esq/GIdlEktLBFmChAgBMZmwIDdlBhcsc9q4kRTzwHvoqZZO6A+/xWPhYKsyQpdGPNF+SSxP6lqEM5ZpGp+XdJDs+SJsKhXaJLJRS+93KWh6sQjPs9Hac94i9VyZE76htMJIGDw+gZ6j2coXyqk67lziMZDwHZRNJSgdbgIUKADCZsSE0ZAcVLnNAm5ZN6h68h9rE6mtXVWZc5dCN9wi5cvONrJg6pyl79v8zFB7UvxygnZrXyvebVo6tSXkctl5uHqBGxxbqx3GGau2u0xvpdNQzWm/P6i5CudRsXxKHnY7/kGwiSelgC7BQAQAmMzaEhuygwmUOaNOySd2F99BE2b5qVaXLMbH2/1MnZuRTvYc11U7NQ3eRxnt0K2tHKd57uM890sa7H1nEqwreozuAzFDxHgCzBjEAgL0xNoSG7KDCZQ5o07JJ3YX3SBP05sfO5w+imDpP9R7dTxJSe5Pvt1DZq+A9VHphcE1tV9DrPdwA9PdG+6HiPQBmDWIAAHtjbAgN2UGFyxzQpmWTuhPvoTmxkE+si//JIdTvpOytJDs+SJuy7qpLGjth7XT6TSrb/yKqE/2W0kvqQmnc/ENoRB83d+euSjvKlTfeoztU7z3avYQWWq9GqNwvm0hSOtgCLFQAgMmMDaEhO6hwmcPGlCaQmuBFqgQs5FcJafqk2aPRzv22K5vUvXgPm+Aw/S47b60Gq6D1k1/uVE6y02w7PK5o/f0aXXkVzZ+MKVVOyyvqyiK/RsNTaWF0LPGO2r6r2FFTnhtq+jIm3qPVS2jKvxqHZBNJSgdbgIUKADCZsSE0ZAcVLnPYmLreI6Zq1bMhv1JfkdbMpqkXYT9sUi/Ze6B1yyaSlA62AAsVAGAyY0NoyA4qXOawMQ33Hqnf6NTs+0L+pmSTivdA55JNJCkdbAEWKgDAZMaG0JAdVLjMYWMa8bmHfo2lqplxGuFLJfYd+y3LJhXvgc4lm0hSOtgCLFQAgMmMDaEhO6hwmcPG1PUeETEh5jdq6g9A8B5dphzAE7opoYMW3P2gzckmkpQOtgALFQBgMmNDaMgOKlzmsDEN/twj9Rt4jy5TDuAJ3ZTQQQvuftDmZBNJSgdbgIUKADCZsSE0ZAcVLnPYmMZ+50ofB6eR1mz91/MtyyYV74HOJZtIUjrYAixUAIDJjA2hITuocJnDxjT6/5qHjzvsqvbvuUov3KxsUrfrPeBisKkFWDEsVACAyYwNoSE7qHDJ68Y0xnu0Pu6wC2suwniIbFI35z2uXLmi44aLwaYWYMUstFCfeOKJe++9VzcCbBqZx6tXr9q8AkAb2SP2aBi6rQSXvKJNyyZ1c97j0Ucf1XHDZfDggw/a1AKsGFmr9mhW7rnnHt0IcAFcuXLF5hUA2sgGsUfD0D0luOQVbVo2qZvzHgAAp2ehIBaCMFwONq8A0Gbs7tANJbjkFW1aNql4DwCAgywUxEIQrnABGm1LNoucdAAFxu4O3VCC22to07JJxXsAABxkoSAWgnCFC9BoW7JZ5KQDKDB2d+iGEtxeQ5uWTSreAwDgIAsFsRCEK1yARtuSzSInHUCBsbtDN5Tg9hratGxS8R4AAAdZKIiFIFzhAjTalmwWOekACozdHbqhBLfX0KZlk4r3AAA4yEJBLAThCheg0bZks8hJB1Bg7O7QDSW4vYY2LZvUjXoPfin+ZcBvxIetIMvVHs2KbgTBBWi0Ldks4j0ACozdHbqh4FKxaR7MlNg6oZt++KX4FwO/ER82gaxVezQrugsEl8uibclmEe8BUGDs7uAPSV82Ns2DmRJbJ3TTjw4dLgObVIAVs9BC1S0guFwWbUs2i0QzgAJjdwd/SPqCmfBHpafEVunJHs2Ejl5wBwDakGwKOa1hCyy0UHULCG53oG3JZpFoBlCA3QHHMGX1zL7mQpCvcAcA2pBsColHsAUWWqi6BQS3O9C2ZLNINAMowO6AY5iyemZfcyHIV7gDAG1INoXEI9gCCy1U3QKC2x1oW7JZJJoBFGB3wDFMWT2zr7kQ5CvcAYA2JJtC4hFsgYUWqm4Bwe0OtC3ZLBLNAAqwO+AYpqye2ddcCPIV7gBAG5JNIfEItsBCC1W3gOB2B9qWbBaJZgAF2B1wDFNWz+xrLgT5CncAoA3JppB4BFtgoYWqW0BwuwNtSzaLRDOAAuwOOIYpq2f2NReCfIU7ANCGZFNIPIItsNBC1S0guN2BtiWbRaIZQAF2BxzDlNUz+5oLQb7CHQBoQ7IpJB7BFlhooeoWENzuQNuSzSLRDKAAuwOOYcrqmX3NhSBf4Q4AtCHZFBKPYAsstFB1Cwhud6BtyWaRaAZQgN0BxzBl9cy+5kKQr3AHANqQbAqJR7AFFlqougUEtzvQtmSzSDQDKMDugGOYsnpmX3MhyFe4AwBtSDaFxCPYAgstVN0Cgtsd8+sjt6S7Gx/plJd1/7WvV0O8+dgb3/nYje/devidvkKf3vnIJ+7IxSOvGqix97LoYIJsFolmAAXYHXAMU1bP7GsuBPkKdwCgDcmmkHgEW2ChhapbQHC7Y4LMKgS6ebk+OzJfr5L1h2+GFsWBuAr9Gpvuv/f67dCPcvvaI75Cokn3IlfgPQDOBrsDjmHK6pl9zYUgX+EOALQh2RQSj2ALLLRQdQsIbneMlToES8cnfEwxu8ak+80HLFpSjf/rn3hvq85RwnsAnBt2BxzDlNUz+5oLQb7CHQBoQ7IpJB7BFlhooeoWENzuGCf90MB9NBEKb1wLT925fn/6PaXwWGk+PWg+eahz9Gy1yhhEOg4hNnLn1o003e+5Si+REXaNgV6l95X6h4P3opowmKmyWSSaARRgd8AxTFk9s6+5EOQr3AGANiSbQuIRbIGFFqpuAcHtjlHSzw3895Qs865z65ivS7km+mk2n2b5H7lVNdVTrVuuPabPmiUYcFWomf+SVTqqrPfIDjK9duxgpspmkWgGUIDdAccwZfXMvuZCkK9wBwDakGwKiUewBRZaqLoFBLc7Rin//x/Ue8QPQ2K+HivYN7WCOck9G+WqNT7BXZU+27EKpavSwdv/LakI3R30HtpgUDNILZk0mMmyWSSaARRgd8AxTFk9s6+5EOQr3AGwIo090mY6AufXfG8NOtkUEo9gCyy0UHULCG53jNJY75Gk+EKVr2dbOFytJ49P4kb/Vd2uGxcxwHt0B2ntTBrMZNksEs0ACrA74BimrJ7Z11wI8hXuABguPYGU9NibrnaO3pxww3L37gG8Fg0b/wTZFBKPYAsstFB1Cwhud4yTsxnZwjoXT0NNk+WnmXpQT7Xihwbpsx2rULyqM/jh3iM/SG1n2mCmymaRaAZQgN0BxzBl9cy+5kKQr3AHwEDpW2V23lTH2xyJdSlHXyx3P5EWG79NIfEItsBCC1W3gOB2xzjZJo0xTX689fBB72FXhXw9rfze6zeuPZKv1v+fJdJnQ3f2bP9Vtc+JfsB7j26D/fdy3GCmyWaRaAZQgN0BxzBl9cy+5kKQr3AHwCBl3yMU6Zlk1GdYKLx97bFwRFVU51yorwamQpqyM6xGSux07JRrL9p7evLVp6kOr/ntNPWh2HQXyNUstFy6hez9RumrJLhfERPLYztTZVNIPIItsNBC1S0guN0xQWmIiPHBAoIoRpgkWN24KYX13rcEXdC4UaiWRIBM1h4buXP94coYZOJG5ipR03sghr5sgwfvxbU5djDjZbNINAMoMHl3PPHEE/fee6/uL7gkZFqvXr1q03yIKatH+rBHM6HjFtwBMETuPTaTJuLdN8MsQQ9HmpZrnXj4VUd+8mw8yfzpWJeXHEKsb+di9xDVXpLLXc1Sy3YLbjChsHu/2l36rJ3fSVOhi/Aytgc5UjaFnNawBRZaqLoFBLc7zqMqpCRxAA2WzSLRDKDA5N1xzz336OaCy+PKlSs2zYeYsnqkA3s0EzpowR0AQ9R8TJ+Whww78yXgNKG3dxbD2awZeV1eyWXwTQvt8rTB9KlYXx1F2rKoerbgPWLNUsvtW7Dbr94jzN1v8qM9mx2klIfevYUbI5tCTmvYAgstVN0Cgtsd51GIFU0cQINls0g0AygweXfozoJLxab5EIfr3XfffdbkAjzwwAPShf0wn/fwhTH5bifujfdIv+GQ/fQgpumzeA+9yqibOsJ73L5TuN/kR3s2aUqvTcF7wE5YaKHqFhDc7ji96t1dhxc0RjaLRDOAApN3h+4swW06tGnZpM7oPboMb30gOmLB3cwgFT9YyCXfZe+hslS+cikLeo/QSycnOMJ7TPvcw66N1Y6TTSGnNaySRd9D6eJ2B9qWbBaJZgAFJu8O3VmC23Ro07JJ3ZH3sGS6zqGrHyWxDgl66f971Il79B6ShVtqnqTp4dn6v0Ak2XyrPO0o1LGOYv2i92iwrrPeo/SfNLTx5tYK99vfVNa2TZVNIac1bIGFFqpuAcHtDrQt2SwSzQAKTN4durMEt+nQpmWTOnhVTFk9w1sfiI5YcDczXM03pqIJ0cTaqBNxzcI73iMm9BUxF48tSEniPVrl8qNl81Vyn/nNLdn8vurO3EvjZLo1sy3bLVxXx9W4oOz99jeVllfUTU2STSGnNWyBhRaqbgHB7Q60LdksEs0ACkzeHbqzBLfp0KZlkzp4VUxZPcNbH4iOWHA3c6mq/IZ+ChG/NKWuZoja9mk9sinktIYtsNBC1S0guN0xm+KbGq78UnWm+7VZJJoBFJi8O3RnCW7TjVD9nuklRMKjQ5x9j0Zywio57LzvfCrZpA5eFVNWz/DWB6IjFtzNXKZa3wHrfD/qoPAeAEez0ELVLSC43TGbzus9JsSr4zTv/0kbLptFohlAgcm7Q3eW4DZdV61vp9dv11oUij8e1Mmj1ig1IW7aOKurqkvsuz/nywxtUgeviimrZ3jrA9ERC+5mLlat70eN/KYT3gPgaBZaqLoFBLc7ZtPOvMe5ZLNINAMoMHl36M4S3KZzar6OLj9qymT/o3VkCrSVqLXx6GqTOnhVTFk9w1sfiI5YcDeDNiSbQk5r2AILLVTdAoLbHRNVf7VAML8RvUd6AKeHVii/fe2xUFLRGBW9xOi85ZG8IRIvsffSBOnIeqmRknDJjWtJWtAdcHk8TeOBqrw7hni/3b76b+c42SwSzQAKTN4durMEt+la0lCQGIz684HOru8GjVasuHXDRS2p0A1T3fCi/TaN15ZgTIjLVBa5Ni3EdaLrwMtL1cZG+/QVEORFqOs0v0C1Vzapg1fFlNUzvPWB6IgFdzNoQ7Ip5LSGLbDQQtUtILjdMUUS+i3JTqyFHVT10aJHVMd72GGj5Wmm3m1Q+0paC2d8uDz2VfmEpMF4oR1O9cGWHXBpPFXjWlh33T8G11f/7Rwtm0WiGUCBybtDd5bgNl2q5ptIsTCEgioPTgJFPmj4WNGJWt244S5RpR195FbVdV+I07DcbrNUOW2zCekDxjlqSN1yuUqUNNJ50apq+uLr5a1Pn3plkzp4VUxZPcNbH4iOWHA3gzYkm0JOa9gCCy1U3QKC2x1HqjkAmoMqOYRKh5NdGMrjya1txna6P4ZDKB6KsalK3dPRVajVDLhvPO0K5TFUha6vUF68naNls0g0AygweXfozhLcpks11Htkg4aLFd3ku1YTprKhrDeqlEJcZuRp5W6bsWTIOAcOKVQrhsf0x/aLZpcklzfmRK8tyyZ18KqYsnqGtz4QHbHgbmYetVfGAcVZGXXV2eXW1gCZtZUbrO40s9zHyqaQ0xq2wEILVbeA4HbHNIWzJNI+e9IANcB7+BMxOV1EFg0S9KlmANm30DoHdmbAhfFYudGMMKUaQ7zfdl/9t3O8bBaJZgAFJu8O3VmC23Sp/AYXxT2ehJR80HBxqZPTZ8JUJ5SJMmMYEOLSq7qVS/dVlQwY58Ah+WpDoj3e44DK1rCo9so4oGYdjLnq3MquyD5VL2P1GtqqneM2bQo5rWELLLRQdQsIbndMULqpwz4NB0A2QKVRsR24woWhvH38NO10+upKn62udeG37AeaARfGEyrX7XQubxTH6ZKD3ts5XjaLRDOAApN3h+4swW26lsKObvZ7IaTkg0av98iHqZz36EaVISEu1slX7kaqWDJknAOHFKqNi/Z4jwNyh98QtVfGATXrYMxViNMaNsVCC1W3gOB2xwQ1J4QFvfbZowFKP44IhRYV24ErnEZJeekbwLmjVwbQPYqa461zVX7AhfFo5UjVeP/x757tv52jZbNINAMoMHl36M4S3KZrKY0h8mO6/dOQkg0ancI0auXD1MF23nv9xrVH+kJcq7wJcX0dhTabEDd2nAeHNCbaayHeoyB7EWvktQuv15BftJL8IfC6XNStHNdBz1X1Ugu0ZyU8NfQ3HgwZfJQul4qwhty1cdhSM9uIu7xUrefWDsmmkNMatsBCC1W3gOB2xxQl4e7GTdmtYT9md/qd6w9XJ0TY2ha47FxpvIf82AQBITmKVElAaB1gSjyoYiN1+G2eyg64NJ6q3CJMc+J2xxDv1/Ul6r+d42SzSDQDKDB5d+jOEtym8+rme1beCimZoNETK6QwG6a6l6iaxjVq9YS4mCuGQrk2W7nbZgxx8tTBcQ4cUtpURSc8Fl40vEdZ9kLXL6W9vsnL3bV69QlazW5anq0c14FdFVrWClY5lHcvtOGN6WvI4NNmdWPEX26QXhuHnW0ke3mpWmkMh2RTyGkNW2ChhapbQHC7AzlVfkNDTfoOX6fauWSzSDQDKDB5d+jOEtym26rS/Oo0qtK/EbnZaWSTOnhVTFk9w1sfiI5YcDeTkcuJNQXPzXrzXlp7ZWTPOffGW+M96quat+sSR1gp1tcfR/U1ZPBa4noRuWu7FbI3lTwb5aoVb+2QbAo5rWELLLRQdQsIbnegllpveYx+m+MEslkkmgEUmLw7dGcJbtNtVaf3HqHH4bnZaWSTOnhVTFk9w1sfiI5YcDeT0SHvETLpSEipy34gUzkm3AXv4e2Ey9dH9TVk8J12TGXv0W2kbIEiuWru1g7JppDTGrbAQgtVt4Dgdgfy0ghmNLFuJbJZJJoBFJi8O3RnCW7TbVWn9R6ap63tzRqRTergVTFl9QxvfSA6YsHdTEa93qOT64cjreAH8pUPeQ+fkSdJf6VRfQ0ZvDbrehEVvMeBm6ov76nG5x6wBxZaqLoFBLc70LZks0g0AygweXfozhLcpkOblk3q4FUxZfUMb30gOmLB3UxWrby8lL6bRQnV1A+0ytufYKSVY8Jd8h5a3v8fMwb2NWTw2mxaU383wkHvUepo8u9GOCSbQk5r2AILLVTdAoLbHWhbslkkmgEUmLw7dGcJbtOhTcsmdfCqmLJ6hrc+EB2x4G4mL82kBUmmXQpuGXOF+y0Eye+eqnP6bOWD3iMdQEU7O7erhv3GgyGD16dEYWCB0KO7thl2oRF3ealaz60dkk0hpzVsgYUWqm4Bwe0OtC3ZLBLNAApM3h26swS36dCmZZM6eFVMWT3DWx+IjlhwN7M9tR3LulT5inF2YpRsCjmtYQsstFB1Cwhud6BtyWaRaAZQYPLu0J0luE2HstJvqVRZZZVeLpjCHSmb1MGrYsrqGd76QHTEgruZ7WnN3iOMrfpsxJXPJJtCTmvYAgstVN0CgtsdaFuyWSSaARSYvDt0Zwlu051eltYHlkuNjlL1FZXKb4Sv3qw1twyySR28KqasnuGtD0RHLLib2Z7W6j3qPcbnHgAVCy1U3QKC2x1oW7JZJJoBFJi8O3RnCW7TnViazZvlWPdHCpuQTergVTFl9QxvfSA6YsHdDNqQbAo5rWELLLRQdQsIbnegbclmkWgGUGDy7tCdJbhNd1K5/zEbpW8fG8n/uc2Wh8Lk/xInH54k/3XWCkPJjWuhXH+jT/O/cLMX1l4oW600zvPJJnXwqpiyeoa3PhAdseBuBm1INoWc1rAFFlqougUEtzvQtmSzSDQDKDB5d+jOEtymO6X0myD+z5dpQt/9VZ/95WoJuuXB2ISOgjcwU5H8Xp9Sg+qIPnKrGl5PtW55vJFzyCZ18KqYsnqGtz4QHbHgbgZtSDaFnNawBRZaqLoFBLc70LZks0g0AygweXfozhLcpjul1Hs0HyOowicMmT9xVipPrULaZqwg5cFymItIKqdq/m5EemFHrlpmPEnl08smdfCqmLJ6hrc+EB2x4G5mBi1qCsdO+ZGDWccKK8mmkNMatsBCC1W3gOB2B9qWbBaJZgAFJu8O3VmC23SnVNZ7+MI6xS+Vl7yHPkjJeg/77+NGZSqyozpcLY4nuer0skkdvCqmrJ7hrQ9ERyy4m5lBY9N9XR81/dOZXSh9wnsArIOFFqpuAcHtDrQt2SwSzQAKTN4durMEt+lOquynEC6JjxlXqbzXe/hUrd1jWqfnc4+eapnx1FedRTapg1fFlNUzvPWB6IgFdzMzaEy6r9PcLMdqYYWZTuocJbwHwDpYaKHqFhDc7kDbks0i0QygwOTdoTtLcJvupLJkrE6oqh8lMSv8P4r+cm0kLc8am5L3sAtDqpnWee/1G+lHLmm10nhiX+eQTergVTFl9QxvfSA6YsHdzHTpFAp3bt1IJ6ZeK4G2r9BLdDpjoUqv0gWRznRqBsJjxUqiJgxG1G0wdlcaTyjP/9aF/r7mkE0hpzVsgYUWqm4Bwe0OtC3ZLBLNAApM3h26swS36U6v9OtMlizFbK0iSeiz5ZaJXa8zriSzSvI3K9cWoiGxzK3ixk2pXF/bXKhJXaFaaZznk03q4FUxZfUMb30gOmLB3cxE6YJQF2ET2aTmRbMYaua/ZGUrrOw9ZB2Ump02mGyDsbvSeLRcV6eWWyO9fc0km0JOa9gCCy1U3QKC2x1oW7JZJJoBFJi8O3RnCW7TbU9pJjajKl8xf4a2tGxSB6+KKatneOsD0REL7mYmKnURndy99CW5zvfqFM3jC7l+uwVV8508LZk0mFSZ7wL2e496J4QLx/V1jGwKOa1hCyy0UHULCG53oG3JZpFoBlBg8u7QnSW4Tbc9LeQ9QrOzZ2hLyyZ18KqYsnqGtz4QHbHgbmai0tw6Sc1TdxGrxYzcP5sm/QO8R2JXBO89xg5GlGkwNjXSexzsaxbZFHJawxZYaKHqFhDc7kDbks0i0QygwOTdoTtLcJtue1rAe2i2Zhld59k1yyZ18KqYsnqGtz4QHbHgbmai0ty6YxWKb/+7b+ON8R5pct9cpe1MGky+wVhnpPfo72su2RRyWsMWWGih6haAi8HmFQDaTN4durMEl0KgTcsmdfCqmLJ6hrc+EB2x4G5mojQFH/tfLOqMP+bo3nt0G6yT+MYqWLOJ95g0mHyD0TP0t9n1Hr19zSWbQk5r2AILLdQrV67oLoDLwOYVANrcfffd903Cthbe47Jkk7pr7yGyjLxKuB+u8vg61T74ywHihYrm62l52mBjBjShr2j9LgLX5vDBZBuM3ZXaLHkP+fHgjR8tm0JOa9gCCy3URx99VHcBXAAPPvigzSsAtPnqV7/65CRsd+E9Lks2qXv3HujksinEe8AWYKECAJwezRMEl0KsS4t9Q6RS+j7ykZqxqeNkk4r3QCeWTSEpHWwBFioAwOnRPEFwKcRJpV8SaWh/V6WqsKD3SP9D77HCexyDjlhwN4M2JJtCUjrYAixUAIDTo3mC4FKIkyr9T7DuKdWin3vMKLzHMeiIBXczaEOyKSSlgy3AQgUAOD2aJwguhTipSt4j/s/YO7duRO+R/k9a50ma/0lbl8T/i5taAlctNQytT2Dqj19C4e1rjzX/71crdxvHexyDjlhwN4M2JJtCUjrYAixUAIDTo3mC4FKIkyrrPdJCy/J7vUda/pFb1a9IFY+hl/dXi4Yh7bF7iVoRLZc62cbxHsegIxbczaANyaaQlA62AAsVAOD0aJ4guBTipLLkvqY2BvLQ/spCyTwMzvszf5ktPhtL0h7T8rRH9ztLm5JC42eSTSre40K0moV1UDaFpHSwBVioAACnR/MEwaUQJ1X6gUMsTNOtAd4j+1/GgyuIVPYgU63uyD8VyisrUvAe3cbxHkehIxbczaxL6Vp0Ty2mOX8fwsKyKSSlgy3AQgUAOD2aJwguhTipyt7jmM890oSt76OJWJL2mJbnvMcnBjZ+Jtmk4j3m1zm8x4ZkU0hKB1uAhQoAcHo0TxBcCnFSZb1HWhhy+pb36Jbr/yBXh/De6zeuPdJ4D0sXgz3oVPMeQ1suuZ2u90gbx3scg45YcDdzOjW/haCZxebjLVkBNtk1UhIuuXEtXNhalBXWSFhAmV9WkDYesPLuMOLC6nanq9MIqzC0fC7ZFJLSwRZgoQIAnB7NEwSXQpxUrfRJqDOomMXduf5wlevX7zUfLDfP0CSKN27KU51mtVrM6+SpJOtrms15j4ezjadNnVU2qXiPEUqmOdhWP6MP3wwlqSuVq2zF1GtLfiyZV62j5Y1L0cJkhfUPw3Wnlbs9ylNnkk0hKR1sARYqAMDp0TxBcCkE2rRsUvEeI9TxoNXX70Jh9J2Vst4jrVCr+Speai0a81rwHuVhNN4jdhfKM18T1B/PIZtCUjrYAixUAIDTo3mC4FIItGnZpOI9hku/opeiOX3ztajsxwsd79H+GlWv99BywxrMD6PgPZqvFWrvzoqcQzaFpHSwBVioAACnR/MEwaUQaNOyScV7DJfP49vSZ6u0vtd7pI0c/NwjVK7bqZUfBp97ACwACxUA4PRoniC4FAJtWjapeI8R6nyCIRInYJl9kuU3pqJzVeMczKIc9B4N1lFuGEXvoS3z/z0AJsFCBQA4PZonCC6FQJuWTSreY5xCil+T2AYlZvxqALTEmwE1ABXNryAoeI9Qbh6m5We6wyh5D1EcTMWZjYfIppCUDrYACxUA4PRoniC4FAJtWjapeI81q/Ib+pFF6atWG5RNISkdbAEWKgDA6dE8QXApBMoovvvsytcnm1S8x3qVfkVqHV+XmkU2haR0sAVYqAAAp0fzBMGlEGtX65smzdvH0zUg/dvQe9M2qXiPVau1iOsvXG1cNoWkdLAFWKgAAKdH8wTBpRBrV/d770fqgt56Ftmk4j3QiWVTSEoHW4CFCgBwejRPEFwKcVKF/4t7+9pjzX/TjZ8tJP/ttvWBQ+H/3N64FsrtF/8k/084vq2c7Sv5H8IV2mzyrrR13f4fv62+SuM8k2xS8R7oxLIpJKWDLTDvQn3iiSfuvfdeXf+wXWQSr169apMKAAtgm20F3qP+nUDBBmhCLym+uYjOhxIF7+E8Rm1CkstLfbkutFpoP3zVKtR3v20o9tUzzjPJJhXvgU4sm0K8B2yBeRfqPffco4sfts6VK1dsUgFgAWynrcF71Eai+R2kSZ3W7yAVWfZfI9c6NxJ8QuavrpX6crYh1pfHoeWqKec9Yl+J/DjPJJtUvAc6sWwK8R6wBeZdqLry4TKwSQWABbBttlbvER5HOt4jzf7bJf7/hUcrMsx7uD/7JvR7j+I4zySbVLwHOrFsCjm5YQvMu1B15QtuU6ANyaaQCAawJLbNVuk9Uv8QCkd4j8ZsJD9WTY3xHo11cY2UfY4f55lkk4r3QCeWTSEnN2yBeReqrnzBbQq0IdkUEsEAlsS22cq9hxmDMd5D2yz9f4+u93C2odu+6KD36I7zTLJJxXugE8umkJMbtsC8C1VXvuA2BdqQbAqJYABLYttsld6jTuUrbtyUvH+M94glhhmMHu/R1Ndng9OoCV0XvEffOM8km1S8BzqxbAo5uWELzLtQdeULblOgDcmmkAgGsCS2zYiWlyWbVLwHOrFsCjm5YQvMu1B15QtuU6ANyaaQCAawJLbNiJaXJZtUvAc6sWwKOblhC8y7UHXlC25ToA3JppAIBrAkts2Ilpclm1S8BzqxbAo5uWELzLtQdeULblOgDcmmkAgGsCS2zYiWlyWbVLwHOrFsCjm5YQvMu1B15QtuU6ANyaaQCAawJLbNiJaXJZtUvAc6sWwKOblhC8y7UHXlC25TrFTxd6e48rL0VzpWv2Wl+p0t9S9pGaj01026p9Ykm0IiGMCS2DYj37ss2aTiPdCJZVPIyQ1bYN6FqitfcJviXDKrEOh6jPTvUg1SZR4q5xB+O2T7d0oOEd4DAGpsm5HvXZZsUjfqPeACsEkFWDHzLlRd+YILx2eROgSzFhM+pphdeA8AqLFtBheKTfMhpsTZ4a0P5MqVKzpouABsUgFWzLwLVVe+4NLZM6j7567qwhvXwlN3rt+ffucq+WtWzSchzV/Iqg1Dtpr+zSyj88etYiN3bt1IvUf/VeeTTSERDGBJyPcuG5vmQ0yJs8NbH8ijjz6qg4at8+CDD9qkAqwYWav2aA508QsunT299PtUt6890io3G1An+unfyhUrIpYg/Wgi/Su8H7lVNdVTrVuuPabPmm8ZcNVZZVOI9wBYEvK9C2Z4BrgK7wEAcErmDWIh6la4dPb0yv9fDvUe8cOQ9HOPWuGbWsGc5J6NctUak+OuSp9NPUb/VWeVTSGnGwDAwuA9AGB3zBvEQspa4dLZ02us97D/Pm5UpiLbwuFqPaYi8R4HrjqrbAo53QAAFgbvAQC7Y94gFlLWCpfOnkHOZmQLa2OQOoGezz16qvG5BwAAjAXvAQC7Y94gFlLWCpfOnkGW6NcJffXjrYcPeg+7KpiKtPJ7r9+49ki+Gv/fAwAAJoH3AIDdMW8QCylrhUtnz6X0K1KVZyh958qy/4obN6UwmIq6QkANQ6GaNmt0LERs5M71hyv3Ulfov+p8sinkdAMAWBi8BwDsjnmDWEhZK1w6u2FVDmFFxuAEsinkdAMAWBi8BwDsjnmDWEhZK1w6u2GFL0dVn4248suVTSGnGwDAwuA9AGB3zBvEQspa4dLZjUr/g8eqvhB1AtkUcroBACwM3gMAdse8QSykrBUunUUbkk0hpxsAwMLgPQBgd8wbxELKWuHSWbQh2RRyugEALAzeAwB2x7xBLKSsFS6dRRuSTSGnGwDAwuA9AGB3zBvEQspa4dLZ9Sr+ml1Xvh6d/K9/2BRyugEALAzeAwB2x7xBLKSsFS6dPVb6l/gSZnMLp/Qe01wE3gMA4ELBewDA7pg3iIWUtcKls8dqub8CjvfoyKaQ0w0AYGHwHgCwO+YNYiFlrXDp7LFKvYf9tfLM3xSPFiL9c+ZCVa4t6F80T7P51HvEP0AeS0LjN67VXcgA6u5uX3tE+8oMIPR1+9pjoZe63DqtsZGkn+fUd+SavXPrRuo9cvc7r2wKOd0AABbm/N7jiSeeuPfeezXow3aRSbx69apNKsC6kRVrj+ZAt4Dg0tlj1frcQ/P1kIsnjiL8LY6QvlcWIjxInm0/znkPyem7n6tYol89tr/1Eeo05ic7ABuhPg6tdVv2N1V+yhxReCrbndSfVTaFeA8AgIU5v/e45557NOLD1rly5YpNKsC6keVqj+ZA17/g0tljZdl8jSblUp5+ahF8QvVxxDTvIeW1GmsR25TyUFMft31OZwBpX9aaOoe2wUgajD9aU+lTpdGmY5tVNoV4DwCAhTm/99BwD5eBTSrAupl3reriF1w6e6w0mw+WQz9/0PzbPotIaFJ/o070B3iP9je1BnmPvgEc8h7pjVRK/UbqMZKr8t3p5fPJppAgBgCwMCvyHu4kQBuSTSHHNmyEedeqLn7B7YtjlXiPkg+JCoW15Yg65D3SpoZ/7pEdwEDv0TIb9Y/WVPpUx3v47uaWTSFBDABgYfAeaAbZFHJsw0aYd63q4hfcvjhWqfeoP6CoUvDgDWKWr9IEPVJn8EkLIbMveg/L9Qd5j+wAit4jdTWxmhmqti0pjTbb3dyyKSSIAQAsDN4DzSCbQo5t2AjzrlVd/ILbF8eq7T0sHdcU3FJzJaT1VWXL71u5fqx55/rDlXloeY86+6+4cVMKG2vR5z2KA8h7DzMP8dn4Y0VdR5UdbVpeUY9hVtkUEsQAABYG74FmkE0hxzZshHnXqi5+we2LU6rK9WuXcpovKV2YbAoJYgAAC4P3QDPIppBjGzbCvGtVF7/g9sXplH55yX2RCQ2TTSFBDABgYfAeaAbZFHJsw0aYd63q4hfcvjipWl9kWuRbSZctm0KCGADAwuA9Bih+N9qVlzS2/sm02BuiNoUc27AR5l2ruvgFty/QhmRTSBADAFiYS/Ae6S94mSfjb+fonV8FcyB3X++XrfEeAIF516oufsHtC7Qh2RQSxAAAFmbz3iP8NpU60a9+0cociXUpR18sdz+R8B4AgXnXqi5+we0LtCHZFBLEAAAWZuPeo/R73/W3PRr1V59D4e1rj4X8uyJ+NKEGpkKasgS9RkrsO1Sd8vR3SqZpffzOVRjejWthkPEXZabdBXI1Cy2XbiF7v1Hxi+B3bt2ITaXlsZ2psink2IaNMGGtPvDAA48++qj90EYXv+D2xWxKA0KqGGq6D9Jqo950WOwdCq/sUCfr6NZsCgliAAALs23vod9ust9DH6XntOb6ncS9/lX0oVzrJIfWwzeTZ+PpGyu48jQhSJ+K9S25b5uB6lntJbnc1Sy1bLfgBhMKu/er3aXPhoG1mgpdhJexPciRsink2IaNMGGtfvGLX7zvvvve8pa3PPHEE1ZUo4tfcPuipXrztrenblihdwMmuzVV8/XOOubkv/DZDQs9Glg53k49qrFhJD/UyYpR15UPlk0hQQwAYGEuwXv48yYcQo0hiWdS+/xu/vSVZuTpue5O36aFdnnaYPpUrK+OwmUM1bMF7xFrllpu34LdfvUXwXL3m/xoz2YHKeWhd2/hxsimkGMbNsLktfrpT3/63nvvffe73/3Vr37VikZ5jztfb+21aut9/Xa1K6d4j0Zu1zu5wNWvgZV1SBU28rHeY2b1vwIDZFNIEAMAWJgL9B6+MCbf7fO78R7pl6Cynx7EU82Vpw1m0/qs92jObKFu6gjvcftO4X6TH+3ZpCm9NgXvAfvhmLX60ksv/d7v/d7dd9/94Q9/+LnnnpMSXfyC2xct2ea9Xu1BjTO6he9c/0QVf+qsvRUf2oV6bcB2dNzd3QfyrEYVwX3ZMtRRrGZP5VieVhaFId2+eUue1dARQko94P4utPF0qOW7zn5LNtN+2pqqNPKCbAoJYgAAC7Nt72Gni0vuwyGUSb7t/LbKqfdQWSpfuZQFvUfopdVvJVez1HL7FnTA0z73sGsHHMlDZFPIsQ0b4fi1+o1vfON//+//fc8993zqU5/SxS+4fdFSvXmbHD2UyN4MsagpybwDouXdKBQ3e/dB2lQotEsk1JTa71bW8hBwmmEnt1Mbg6pyU6GnC41dH7lVRaTsUDN3ra9MKNc62fZja+1XWx77kRdkU0gQAwBYmI17Dzt76iOn+lHOod6TrE7co/eQk8lS83B66eMmG6jLtYtWedpRemDH+kXv0WBdZ71Ht2UttwM73lrhfvubyo1tsmwKObZhI8havW8OxHvoylfcvmhJd6LsuLD16uS7CiZNVAk71GKCKEaSeG0o1xhSlccKhQfWVDcsBOX7TSvH1qQ8DlsvD0Oq76J6kE3xXRfWlCqWpL2n5e27Dk0duIWm/fRHN/KCbAoJYgAAC7Nx7xEUjh8jPWxq6uOqdJJpuRJz8diClHSOMSuXH8NTFXeuP1wdve0DWyvHNlVVd3ZCNwdnt2a2ZbuF+NWL+qTP3m9/U2l5Rd3UJNkUcmzDRvjiF7/45NE88cQT7373u69cuWKrf6D30OTevmpVbcYYBxpToZeEHVolze3YNdx7WFNt75EGzEzinlR2b5QITQYfhhTGZvU/UVW2MNLtwt+aqO504F03EfvgLXTe4hHwHgAAK+ESvMe2VJ2a+ilEmkN0quXVPozXI5tCjm3YDel/OrfVP9B7pKlz82OTQDdZcsynp3oPa6pjJ6oKpX4Llb2i95DHenn1H8+8zXBdtJrKDjUtL3iPIe33jbwgm0KCGADAwuA9Tqv0Dcj0satWEt4D4Nw89dRT97V/2a6t/sHeQxNlwSfQWqf7/Uktt4w8KW+n760HaVPWXTtxt3Y6/SaV85/cqsIlbbsitL1H2kXa1Huv35ALs0Pt3nWP90jbj63p8HpGXpBNIUEMAGBh8B4nV+v7UeHUdBV61D6M1yObQo5tuGiee+65//t//+/dd9/t/sigrf7h3kMfa4adeg95Kvv9yVA/+Y1PdeWYcHcf1M9WtL63GX2C/pqKVlMVA7+ZaUNqfVhhFQ52oY2HH22o5bvueo98+2lrqtLIC7IpJIgBACwM3gPNIJtCjm24XK5evSqu48EHH/zGN75hRTW2+gliW5ZNIUEMAGBh8B5oBtkUcmzD5fLRj370C1/4gv3QxlY/QWzLsikkiAEALAzeA80gm0KObdgltvoJYluWTSFBDABgYS7de7S/MXxA8RvDo646u7pfdD4k/c+a1Q1Wd1p/u/oI2RRybMMusdWP99iybAoJYgAAC7Mp75H+ChT3VEk78B6jf5tk9TJWr2H4v5vz3KZNIcc27BJb/XiPLcumkCAGALAweI9EG/3cYwWyKeTYhl1iqx/vsWXZFBLEAAAWZjveI/m9ihViDMKvZbxxLfxyxtZvpq+wzwHMRcQ/BJ58PtCt7L1H7ip9ymj/3sbwVPJ7MHv7GjL4qOYXUAbf5a6Nw5aa2Ubc5aVqPbd2SDaFHNuwS2z178R7pAHnSPU0NeGdpuNkU0gQAwBYmO14D5E7jSylrrNk+bH016n0eEvLs5XjQWhXhZa1glUO5d0LbXhj+hoy+LRZ/RDmI7eqX6jvro3DzjaSvbxUrTSGQ7Ip5NiGXWKrf3bvMWQnjt+tR2r0lzx7hPcAANgf2/ceuW9G+b8TXNfJnppNZec96quav2kVKrg/p9W0NqqvIYPXku7x7K7Nnd+Zm0qejXLVird2SDaFHNuwS2z178N7zKmeOIP3AAC4UC7Ke4RMOhJS6rIfyFSOB2HBe3g74fL1UX0NGXynHVPZe3QbKVugSK6au7VDsink2IZdYqt/Ue8Rwov/SqdVqNGYoPEhYDs6lCTf8Mw1pT2Gja80hU2DYSRJwLGgZ9RRq9R+t/G0KVXs686tG/He03JXfz7ZFBLEAAAW5nK8RyfXDwdhwQ/kK8eDsH1VqNAcumM/98j3NWTw2mzpeK6vjRUO3FR9eU81PvcAmICt/uW9h+1WLc9+QzKJQmGnJ9EmRpVSU1Kt9G1MjTb6pc0YHPSp0iWu/WzjLs6kDYanumNobkovmU82hQQxAICF2ZT3cHl5KX23s01PPj0F0/LqMMtXdmdq3XLoNDkCuyeoDm9UX0MGr82mNd97/Yac/e1r47APdxQu73uhSrd2SDaFHNuwS2z1n8B7ZIJSe7em2XzY+5VbcBGj1JQ+2xS2o2J8NpaEB5k3LA61X2w8bTC9r7RavCm9ZD7ZFBLEAAAWZmPeww5RQQ42f6DqWVVx46acVU1KnXz6HwpLlYecnXEAFe0D266Kvx2rt68hg9enRGFggdCju7YZdqERd3mpWs+tHZJNIcc27BJb/SvwHvrOQsoo7xEeR6rI0LxVodeK6oDjnwrlVXeF9ruNN7Gr3XL1OLmv/E3pJfPJppAgBgCwMFvzHmtW+8Rdl6rkw9KLJWRTyLENu8RW/2q8R8sqiIZ5j/TaUJizB6JYEs2GK8+1/4khjacNdrxHawwLyKaQIAYAsDB4j/m0Zu8Rxrbc4W1TyLENu8RW/1m8R5rKy1POZqjGeg/rN7SZXqvf+XQeo/tFzVz7jfdIG3feI20wPGUNZm9qbtkUEsQAABYG7zGf2ifuelR/Y8EylSVkU8ixDbvEVv+ZvIel5vFZy9qVjn+omi00Zd1V9H1pMzUMseuKejz59nONO+8hin3duf5wFbjqNrs3FS+ZSTaFBDEAgIXBe6AZZFPIsQ27xFY/QWzLsikkiAEALAzeA80gm0KObdgltvoJYluWTSFBDABgYfAeaAbZFHJswy6x1U8Q27JsCgliAAALcyneI/1itHvqZOp+d3ltWuxVsink2IZdYqsf77Fl2RQSxAAAFmZ/3kP/H2TCbG7hlN5jmovAewAsgK1+vMeWZVNIEAMAWJi9eo+pf8C7T3gPjm3YJbb68R5blk0hQQwAYGE27j3ib3i8c+tGmlW3Ptxo/0LG1HvY73+sKyS/LzJaiFChoSpPf4Nkms2n3iP5jZBWEhq/cS0O+Pr9dXfNH+fqDiD0lfxddh2AdlpjIynfculVyt3vNNkUcmzDLrHVf3neI/t+ymJvYZxXNoUEMQCAhdmy90hdhOX64ThMy7vHZOtZzdeTq0IeH/4gRvz18+FB8mz7cc57SE7f7d0S/eqx/cGNUKcxP9kB2Aj1cWgte19a7eBT3VfJdSf1J8mmkGMbdomt/pV4D9vmFUe+p6CRCu8BAAAzsmXvEY5Y+9AgPQ7T8rpac3xaNl+jSbmrFnxC1UJVON57SHmtxlrENqU8GWHb53QGkPaV+Stg9fGfNBh/tKbSp0qjTcc2STaFHNuwS2z1r8F76HscTaSqQ8SMwnsAAMARbN57WPacHIf+vTqXl2s2HyxHWlMfpzSpv1GftQO8R/ubWoO8R98ADnmPvlvufZVSrP4k2RRybMMusdW/Bu/hwl2UepKARYNQYt8CzX5nVYJkGj1iC0O+4NpqPLy/0x1AGifrEHdG2RQSxAAAFmbz3sNO2Y4HaE7f9PisatbHqtRMHvv0PSgU1kdsVOoHct4jbWr45x7ZAbT6mvVzj3x3U2VTyLENu8RW/3o+9xDSbD4JIzHg1DXNLbQCQgwaMZKkYTMU1oEoKU+DUrvx/ACSMPXwzbrm+WRTSBADAFiYLXuPscdh96r6jbfq/NPDMj2w6/M4UmfwhX7ro7Q5xa335qS3FkJNfexTgfYA0jNb1HiP1NXEatlbLo02291U2RRybMMusdW/Bu8hsm0e0A1eh6bqcQxELgIkPzaxJV6YhKxWhEnLRbG+azw7gFA4Vwg6XjaFBDEAgIXZsvcQ6ekl3Ln+cJXE1wm3nnxGXahqe4/W+RdbqwhHb1XZ8vtWrp/tNxQmlqPixk0pDFfFE7e+XB833qM4gOZ4Tr1Hc4/6bM8tZ0ebllfUY5gkm0KObdgltvpX4j1UGjpCnHHvoQhV8NGIEVN/jVpVYExiToxp8UGsGcJI8z6LNhKqdRvPD8ACWiAG5PPJppAgBgCwMBv3HgurOhrrQ9GfsiiRTSHHNuwSW/1rC2K1E8jHLuc96rdXbtxMKre9hxqGCZ979AdPfbZp5EyyKSSIAQAsDN6jrPSITR+7aohjG/aNrf4VBDHJ42MS33xU27EZlbqFwTkEWh+NVp4h/bjYqmlgTMrTIOkazw2gGaozMGeSTSFBDABgYfAevdIj0zjqW0mXLZtCjm3YJbb61xDEzAAoSchqfIVQMCT117Sawug96scVQ77g2m28O4DYndC2JWeRTSFBDABgYfAeaAbZFHJswy6x1U8Q27JsCgliAAALMyXO3n333RakZ8WdBGhDsink2IZdYqufILZl2RQSxAAAFub8cdbiPcf2lmVTyLENu8RWP0Fsy7IpJIgBACzMpXuP9PdFporfY+4+SKuN+i/mJ/v/6NmhTtYcrdkUcmzDLrHVj/fYsmwKCWIAAAuzBe/R/JfEJK1v/ktl738BL3iP5nc+1pl3/rdALuE9Ov+hM3Q94j+y54c6WXgPgOOw1Y/32LJsCgliAAALsx3vcefrt9Pfw1j9HpWv365y/Sneo1F/5r2o96hHPtZ7zCy8B8Bx2OrHe2xZNoUEMQCAhdmO97h5vcrs07/0d+f6J+IvsI/VjHahXhuwJDsm3N0H8mz8rZF3bt1I7USoozTJeqly8qsnm8qiMKTbN29FK9XyHv1daOPpUMt3ffvaY/6uRd3209ZUpZGXZVPIsQ27xFY/3mPLsikkiAEALMyGvMdjTY5uufUjzR/P0jrdP3FVp+ZVDp2Wx4S7+yBtyjL1cIlk5KX2u5W1PHze4j/WCE/VxqCq3FTo6UI/uvnIrcquZIeauWt9ZUK51sm2H1trv9ry2I+8LJtCjm3YJbb68R5blk0hQQwAYGG25D30/fg6+a5y4sZ7hAS6+UaWy87r71yFZLrtNAoPrKk0R9eWg/L9lhL6OGy9PAypvovqQTbFd11YU6pYkvaelrfvOjR14Baa9tMf3cjLsink2IZdYqsf77Fl2RQSxAAAFmZT3qN+Cz981apKpmMC3ZgKvSQm5VO9hzXV9h6hu0gncU8qa0cpTQYfvUdd/xOJ9+h24W9NVHc68K5T73HgFuqXKAXvAdCPrX64CGxSAQBgGTblPdLUufmxSaCbLDnm01O9hzXVsRNVhVK/hcpe0XvIY738jlT2NsN10WoqO9S0vOA9hrTfN/KybAo5tmGXXLlyxTYAbB+bVAAAWIaNeQ9NlAWfQGud4v980Iw8KW+n760HaVPWXTtxt3Y6/SaV9dtKMftvKVzStitC23ukXaRNvff6DbkwO9TuXfd4j7T92JoOr2fkZdkUcmzDLnn00UdtA8DGefDBB21SAQBgGbbmPfSxZtip95CnNGk2rEKd6Mff+FRXjgl390H9bMWd6w9X+bom9NEnfO/GTanQaqoirZyWV9SVRTak1ocVVuFgF9p4+NGGWr7rrvfIt5+2piqNvCybQrwHAAAAAJTZgvdAq5dNId4DAAAAAMrgPdAMsinEewAAAABAGbwHmkE2hXgPAAAAACiD90AzyKYQ7wEAAAAAZfAeaAbZFOI9AAAAAKAM3gPNIJtCvAcAAAAAlMF7nFDd32Y7WT1NpX/owz21mGwK8R4AAAAAUOZCvceQ/PvkOfq0PxmeF94DAAAAALYG3uOkOfpswnsAAAAAwNbYgffwf9o8pOxWoUb/BHjyN8ItrQ8lN66F8jvX7882pT0mfwu8KWwaDCNJDYP+6XGj/tvhpfa7jXe9R+zrzq0b8d7Tcld/VtkU4j0AAAAAoMxevIfl91peuYh2neqSUC2YkPDlqFDfEveWN8g0JdW6bSYNilW4fe2RxjDoU6VLXPvZxp33SBs0o+LH0NyUXjKrbArxHgAAAABQZjfeQz3A//w/D9+M5UkdeSrN5oPlqNyCeo/62mJT+mxTGFL87kcTsSQ8qNp35YfaLzaeNliyKPGm9JJZZVOI9wAAAACAMngPS+71P4KnjPIe4XGksgeZ/1leOwH/VHQOhfa7jWe9h/2Y3Ff+pvSSWWVTiPcAAAAAgDJ4DzMPGasgGuY90mtD4Zyfe3xiSONpgx3v0RrDMrIpxHsAAAAAQJkde480lZennM1QjfUe1m9oM732vddviDFwHqP/v4h0vUfauPMeaYPhKWswe1MLyKYQ7wEAAAAAZXbtPSw1j89a1q50/EPVbKEp667ixk1ppPYzTYOhWmoYYtcV9Xjy7ecad95DFPu6c/3hyq7UbXZvKl4yn2wK8R4AAAAAUOZCvQc6rWwK8R4AAAAAUAbvgWaQTSHeAwAAAADK4D3QDLIpxHsAAAAAQBm8B5pBNoV4DwAAAAAog/dAM8imEO8BAAAAAGXwHmgG2RTiPQAAAACgDN4DzSCbQrwHAAAAAJTBeyyj7t/fEKV/dSQt375sCvEeAAAAAFAG75Eo+TN83jaMVPOXztNyvAcAAAAA7Bi8R630T5hXf198AYeA9wAAAACAHYP3qBU+9Lh97RFfrp4kYJ9jhJIb10L5nVs3UjtRmRYpvH5/+p2r2EK2svH1T7y32/j1+6VmdwD/8/88fNNKzCydWzaFeA8AAAAAKIP3qBVT/DSbV3sQSsLXqIJDsJrmFlpfr4oGJnqP6EbERdh3uoL3SMvTz0PajecHkBibh2/WNc8qm0K8BwAAAACUwXskMm8QUAeSZPnqCipfofYgWpTkx/BxRNsehAf2cUrqMdJyUazvGs8OIBQ2dVYgm0K8BwAAAACUwXt0VH8VSrJ8/UwjJeM91FFUn2A0n1E0niE1D4n38P8ZPVTrNp4fQPqdK/3kRBs5n2wK8R4AAAAAUAbvkVPtBLxDUDnvUX/cceNmUrntPdQwTPjcIz+AWvps08j5ZFOI9wAAAACAMngPk+TxMYlvvjrVsRmVuoXBOQSCr6hLKs8w7f97xMZzA2iG6gzM+WRTiPcAAAAAgDJ4j1pmAJTkP3A3vkIoGJL6a1pNYfQe9eOKO9cfrj6pqP2JtmO0C/PGRggDiN0JbVtyLtkU4j0AAAAAoAzeA80gm0K8BwAAAACUwXugGWRTiPcAAAAAgDJ4DzSDbArxHgAAAABQBu+BZpBNId4DAAAAAMrgPdAMsinEewAAAABAGbwHmkE2hXgPAAAAACiD90AzyKYQ7wEAAAAAZfAeaAbZFOI9AAAAAKDMirwHXAA2qQAAAAAAHc6fLF65csXyVtg+NqkAAAAAAB3Onyw++uijlrfCxnnwwQdtUgEAAAAAOvBGNQAAAAAAnAK8BwAAAAAAnAK8BwAAAAAAnAK8BwAAAAAAnAK8BwAAAAAAnAK8BwAAAAAAnAK8BwAAAAAAnAK8BwAAAAAAnAK8BwAAAAAAnAK8BwAAAAAAnAK8BwAAAAAAnAK8BwAAAAAAnAK8BwAAAAAAnAK8BwAAAAAAnAK8BwAAAAAAnAK8BwAAAAAAnAK8BwAAAAAAnAK8BwAAAAAAnAK8BwAAAAAAnAK8BwAAAAAAnAK8BwAAAAAAnAK8BwAAAAAAnAK8BwAAAAAALM/3vvf/A+HekHuzKm6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pt-BR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7976" y="1382286"/>
            <a:ext cx="86539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endParaRPr lang="pt-BR" sz="2000" b="1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Através do Sistema </a:t>
            </a:r>
            <a:r>
              <a:rPr lang="pt-BR" sz="2000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Redmine</a:t>
            </a: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</a:t>
            </a: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://projetos.ifro.edu.br/redmine</a:t>
            </a:r>
            <a:r>
              <a:rPr lang="pt-BR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/</a:t>
            </a:r>
            <a:endParaRPr lang="pt-BR" sz="20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Extração de dados Trimestrais, nas seguintes datas:</a:t>
            </a: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01/07/2019</a:t>
            </a: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01/10/2019</a:t>
            </a: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b="1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06/01/2020</a:t>
            </a:r>
            <a:endParaRPr lang="pt-BR" sz="2000" b="1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000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Publicização</a:t>
            </a:r>
            <a:r>
              <a:rPr lang="pt-BR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 acompanhamento pela comunidade disponibilizado através do link </a:t>
            </a:r>
            <a:r>
              <a:rPr lang="pt-BR" sz="20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4"/>
              </a:rPr>
              <a:t>https://</a:t>
            </a:r>
            <a:r>
              <a:rPr lang="pt-BR" sz="20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/>
              </a:rPr>
              <a:t>www.ifro.edu.br/planejamentoestrategico-nav</a:t>
            </a: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1" indent="-45720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1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28650" y="278729"/>
            <a:ext cx="7886700" cy="120505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Gráfico de tarefas inseridas pela</a:t>
            </a:r>
            <a:r>
              <a:rPr lang="pt-BR" sz="4000" b="1" dirty="0"/>
              <a:t> </a:t>
            </a:r>
            <a:r>
              <a:rPr lang="pt-BR" sz="4000" b="1" dirty="0" smtClean="0"/>
              <a:t>Reitoria</a:t>
            </a:r>
            <a:endParaRPr lang="pt-BR" sz="4000" b="1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1B293282-780E-4EC1-B16B-BAC427DDA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77753"/>
              </p:ext>
            </p:extLst>
          </p:nvPr>
        </p:nvGraphicFramePr>
        <p:xfrm>
          <a:off x="741872" y="1578677"/>
          <a:ext cx="7910422" cy="459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41872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624486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3444"/>
            <a:ext cx="1802011" cy="200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25568" y="3517290"/>
            <a:ext cx="8492864" cy="101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959"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</a:br>
            <a:endParaRPr sz="2800" b="1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327884" y="2872597"/>
            <a:ext cx="8348572" cy="25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charset="0"/>
              <a:ea typeface="Open Sans" charset="0"/>
              <a:cs typeface="Open Sans" charset="0"/>
            </a:endParaRPr>
          </a:p>
          <a:p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charset="0"/>
              <a:ea typeface="Open Sans" charset="0"/>
              <a:cs typeface="Open Sans" charset="0"/>
            </a:endParaRPr>
          </a:p>
          <a:p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charset="0"/>
              <a:ea typeface="Open Sans" charset="0"/>
              <a:cs typeface="Open Sans" charset="0"/>
            </a:endParaRPr>
          </a:p>
          <a:p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charset="0"/>
              <a:ea typeface="Open Sans" charset="0"/>
              <a:cs typeface="Open Sans" charset="0"/>
            </a:endParaRPr>
          </a:p>
          <a:p>
            <a:r>
              <a:rPr lang="pt-B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Pró-Reitoria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de Desenvolvimento Institucional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Diretoria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de planejamento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prodin@ifro.edu.br</a:t>
            </a:r>
            <a:r>
              <a:rPr lang="pt-BR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/ (69) 2182-9615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5"/>
              </a:rPr>
              <a:t>dplan@ifro.edu.br</a:t>
            </a:r>
            <a:endParaRPr lang="pt-BR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552" y="370271"/>
            <a:ext cx="1499559" cy="17884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Shape 120"/>
          <p:cNvCxnSpPr/>
          <p:nvPr/>
        </p:nvCxnSpPr>
        <p:spPr>
          <a:xfrm rot="10800000" flipH="1">
            <a:off x="323529" y="3429000"/>
            <a:ext cx="4354" cy="2869474"/>
          </a:xfrm>
          <a:prstGeom prst="straightConnector1">
            <a:avLst/>
          </a:prstGeom>
          <a:noFill/>
          <a:ln w="635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C2269609-BCDE-4957-8508-49E9A76833AB}"/>
              </a:ext>
            </a:extLst>
          </p:cNvPr>
          <p:cNvSpPr/>
          <p:nvPr/>
        </p:nvSpPr>
        <p:spPr>
          <a:xfrm>
            <a:off x="2039111" y="2313588"/>
            <a:ext cx="4909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4400" dirty="0">
                <a:solidFill>
                  <a:prstClr val="black"/>
                </a:solidFill>
                <a:ea typeface="+mj-ea"/>
                <a:cs typeface="Arial"/>
                <a:sym typeface="Arial"/>
              </a:rPr>
              <a:t>    Muito Obrigada!</a:t>
            </a:r>
            <a:endParaRPr lang="pt-BR" kern="0" dirty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3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95254"/>
            <a:ext cx="7772400" cy="2227216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6ª </a:t>
            </a:r>
            <a:r>
              <a:rPr lang="pt-BR" sz="5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Reunião de Avaliação</a:t>
            </a:r>
            <a:br>
              <a:rPr lang="pt-BR" sz="5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5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da Estratégia - R.A.E.</a:t>
            </a:r>
            <a:endParaRPr lang="pt-BR" sz="5400" b="1" dirty="0">
              <a:latin typeface="+mn-lt"/>
              <a:ea typeface="Open Sans Extrabold" charset="0"/>
              <a:cs typeface="Open Sans Extrabold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05" y="3775159"/>
            <a:ext cx="4536684" cy="12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29" y="495446"/>
            <a:ext cx="5132018" cy="6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4" y="1401511"/>
            <a:ext cx="7173007" cy="48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4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2905569" y="2030769"/>
            <a:ext cx="1851711" cy="668174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1: Desenvolvimento regional sustentável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363431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3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1.1 - Taxa de Inserção no Mundo do Trabalho (Egressos dos Cursos Técnicos)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sz="1800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PROEX</a:t>
                      </a:r>
                      <a:endParaRPr lang="pt-BR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868101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Obs.: Onde se lê “estudantes egressos”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leia-se “estudantes egressos que </a:t>
                      </a: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responderam à Pesquisa de Egressos”.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699320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3358496"/>
            <a:ext cx="8808091" cy="16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Chart 3" descr="Chart 0" title="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39214"/>
              </p:ext>
            </p:extLst>
          </p:nvPr>
        </p:nvGraphicFramePr>
        <p:xfrm>
          <a:off x="153826" y="1770411"/>
          <a:ext cx="8808090" cy="158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05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1: Desenvolvimento regional sustentável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451596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3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1.1 - Taxa de Inserção no Mundo do Trabalho (Egressos da Graduação)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PROEX</a:t>
                      </a:r>
                      <a:endParaRPr lang="pt-BR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572079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Obs.: Onde se lê “estudantes egressos” leia-se “estudantes egressos que responderam à Pesquisa de Egressos”.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204681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6" y="3358496"/>
            <a:ext cx="8819305" cy="16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Chart 5" title="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978964"/>
              </p:ext>
            </p:extLst>
          </p:nvPr>
        </p:nvGraphicFramePr>
        <p:xfrm>
          <a:off x="153827" y="1773342"/>
          <a:ext cx="8808090" cy="158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31" y="1251792"/>
            <a:ext cx="6889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3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1: Desenvolvimento regional sustentável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893234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3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1.2 Taxa de Efetividade dos Cursos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PROEX</a:t>
                      </a:r>
                      <a:endParaRPr lang="pt-BR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3" y="1787502"/>
            <a:ext cx="8789410" cy="450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5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1: Desenvolvimento regional sustentável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061716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3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1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1.2 Taxa de Efetividade dos Cursos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PROEX</a:t>
                      </a:r>
                      <a:endParaRPr lang="pt-BR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795030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259228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79551"/>
              </p:ext>
            </p:extLst>
          </p:nvPr>
        </p:nvGraphicFramePr>
        <p:xfrm>
          <a:off x="153825" y="1785365"/>
          <a:ext cx="8808091" cy="325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77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4666045" y="2030769"/>
            <a:ext cx="1851711" cy="668174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8650" y="2616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de ações inseridas pela</a:t>
            </a:r>
            <a:b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Campi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4839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25007"/>
              </p:ext>
            </p:extLst>
          </p:nvPr>
        </p:nvGraphicFramePr>
        <p:xfrm>
          <a:off x="534839" y="1699404"/>
          <a:ext cx="8134708" cy="443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7516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2: Formação de cidadãos capazes de transformar a realidade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40036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2.1 - Índice de Êxito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PI/PRODIN</a:t>
                      </a:r>
                      <a:endParaRPr lang="pt-BR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441378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595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Chart 1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759507"/>
              </p:ext>
            </p:extLst>
          </p:nvPr>
        </p:nvGraphicFramePr>
        <p:xfrm>
          <a:off x="153825" y="1770411"/>
          <a:ext cx="8808091" cy="327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17" y="1251792"/>
            <a:ext cx="6889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2: Formação de cidadãos capazes de transformar a realidade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309326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2.1 - Índice de Êxito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PI/PRODIN</a:t>
                      </a:r>
                      <a:endParaRPr lang="pt-BR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854217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821134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1796049"/>
            <a:ext cx="8808092" cy="321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17" y="1251792"/>
            <a:ext cx="6889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4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2: Formação de cidadãos capazes de transformar a realidade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977488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2.2 - Índice de Evasão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PI/PRODIN</a:t>
                      </a:r>
                      <a:endParaRPr lang="pt-BR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493252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870840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Chart 3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058153"/>
              </p:ext>
            </p:extLst>
          </p:nvPr>
        </p:nvGraphicFramePr>
        <p:xfrm>
          <a:off x="153825" y="1770411"/>
          <a:ext cx="8808091" cy="327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76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2: Formação de cidadãos capazes de transformar a realidade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939030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2.2 - Índice de Evasão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PI/PRODIN</a:t>
                      </a:r>
                      <a:endParaRPr lang="pt-BR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860970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358136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5" y="1805579"/>
            <a:ext cx="8808091" cy="320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3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2: Formação de cidadãos capazes de transformar a realidade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651067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2.3 - Índice de Retenção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PI/PRODIN</a:t>
                      </a:r>
                      <a:endParaRPr lang="pt-BR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Chart 2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360080"/>
              </p:ext>
            </p:extLst>
          </p:nvPr>
        </p:nvGraphicFramePr>
        <p:xfrm>
          <a:off x="153825" y="1770411"/>
          <a:ext cx="8808091" cy="327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9213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5a RAE foi sugerida a alteração para Retenção por Ciclo, usando como fonte da informação a PNP (SISTEC).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331527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17" y="1251792"/>
            <a:ext cx="6889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2: Formação de cidadãos capazes de transformar a realidade social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567545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2.3 - Índice de Retenção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PI/PRODIN</a:t>
                      </a:r>
                      <a:endParaRPr lang="pt-BR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5" y="1796788"/>
            <a:ext cx="8833729" cy="320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771504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5a RAE foi sugerida a alteração para Retenção por Ciclo, usando como fonte da informação a PNP (SISTEC).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534340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17" y="1251792"/>
            <a:ext cx="6889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6460705" y="2030769"/>
            <a:ext cx="1851711" cy="668174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3: Soluções inovadoras para o avanço científico, tecnológico e produtivo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493892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3.3 - Taxa de Tecnologias Transferidas para a Sociedade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NIT/PROPESP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701424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Fórmula de Cálculo: 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Somatório de número de pedidos de propriedade intelectual transferidos para sociedade através de contratos + Somatório de Intercâmbio de Conhecimento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605261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Semestral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anual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4306125"/>
            <a:ext cx="8808092" cy="7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Chart 11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314600"/>
              </p:ext>
            </p:extLst>
          </p:nvPr>
        </p:nvGraphicFramePr>
        <p:xfrm>
          <a:off x="153825" y="1770411"/>
          <a:ext cx="8808092" cy="253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47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7221195" y="2902460"/>
            <a:ext cx="1076795" cy="1020059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5: Desenvolver parcerias com o setor produtivo e instituições de ensino e pesquisa, nacionais e internacionais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364154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036767"/>
              </p:ext>
            </p:extLst>
          </p:nvPr>
        </p:nvGraphicFramePr>
        <p:xfrm>
          <a:off x="153824" y="1561945"/>
          <a:ext cx="883373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5.1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-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Índice de Relação entre Entrada e Saída de Recursos dos Projetos estabelecidos por meio de parcerias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DOF/PROAD</a:t>
                      </a:r>
                      <a:endParaRPr lang="pt-BR" sz="16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367464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Obs.: O resultado apresentado no 2º semestre é anual. Propõe-se a alteração da periodicidade do indicador de semestral para anual, em virtude da anualidade do orçamento.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7256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Alteração da fórmula ou do nome do indicador, para que a fórmula fique coerente com o nome, visto que o termo “relação” pressupõe proporcionalidade (divisão). Da forma como está, o indicador mede a diferença (saldo) entre entrada e saída.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3437350"/>
            <a:ext cx="8808092" cy="157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Chart 4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642864"/>
              </p:ext>
            </p:extLst>
          </p:nvPr>
        </p:nvGraphicFramePr>
        <p:xfrm>
          <a:off x="153825" y="2126411"/>
          <a:ext cx="8808091" cy="131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67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de tarefas atrasadas - Reitoria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748454CE-7E62-4826-8E19-00D9A5539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302747"/>
              </p:ext>
            </p:extLst>
          </p:nvPr>
        </p:nvGraphicFramePr>
        <p:xfrm>
          <a:off x="772064" y="1662145"/>
          <a:ext cx="7880230" cy="455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81481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9180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6024859" y="2902460"/>
            <a:ext cx="1213428" cy="1020059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364154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104274"/>
              </p:ext>
            </p:extLst>
          </p:nvPr>
        </p:nvGraphicFramePr>
        <p:xfrm>
          <a:off x="153824" y="1561945"/>
          <a:ext cx="883373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6.2 - Número de Registros de Propriedade Intelectual de Tecnologias Educacionais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NIT/PROPESP</a:t>
                      </a:r>
                      <a:endParaRPr lang="pt-BR" sz="1600" b="1" dirty="0" smtClean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499073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Fórmula de Cálculo: </a:t>
                      </a:r>
                      <a:r>
                        <a:rPr kumimoji="0" lang="pt-B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Somatório do número de registros de propriedade intelectual de tecnologias educacionais desenvolvidos pelo IFRO + Número de inovações de produto ou processo implementadas nas ações implementadas nas atividades de ensino, pesquisa e extensão pelo IFRO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97994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628650" y="365127"/>
            <a:ext cx="7886700" cy="819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smtClean="0">
                <a:solidFill>
                  <a:prstClr val="black"/>
                </a:solidFill>
                <a:latin typeface="Calibri"/>
                <a:ea typeface="Open Sans" charset="0"/>
                <a:cs typeface="Open Sans" charset="0"/>
              </a:rPr>
              <a:t>Objetivo 6: Aprimorar e intensificar o desenvolvimento e o uso de tecnologias e metodologias educacionais</a:t>
            </a:r>
            <a:endParaRPr lang="pt-BR" sz="2800" b="1" dirty="0">
              <a:solidFill>
                <a:prstClr val="black"/>
              </a:solidFill>
              <a:latin typeface="Calibri"/>
              <a:ea typeface="Open Sans" charset="0"/>
              <a:cs typeface="Open Sans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4297333"/>
            <a:ext cx="8808092" cy="7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Chart 18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912803"/>
              </p:ext>
            </p:extLst>
          </p:nvPr>
        </p:nvGraphicFramePr>
        <p:xfrm>
          <a:off x="157123" y="2117619"/>
          <a:ext cx="8804793" cy="217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04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4939517" y="2902460"/>
            <a:ext cx="1145089" cy="1020059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+mn-lt"/>
                <a:ea typeface="Open Sans" charset="0"/>
                <a:cs typeface="Open Sans" charset="0"/>
              </a:rPr>
              <a:t>Objetivo 7: Fortalecer e integrar as ações de ensino, pesquisa, extensão e inovação tecnológica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328812"/>
              </p:ext>
            </p:extLst>
          </p:nvPr>
        </p:nvGraphicFramePr>
        <p:xfrm>
          <a:off x="153824" y="1399571"/>
          <a:ext cx="883373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7.1 - Taxa de estudantes Participantes de Projetos de Ensino, Pesquisa, Extensão e Inovação Tecnológica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PRODIN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226830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5ª R.A.E. foi sugerido o cálculo desconsiderando os alunos FIC. Definir as metas para 2019 a 2022.</a:t>
                      </a: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198641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ações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melhorar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indicador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3441573"/>
            <a:ext cx="8808091" cy="157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Chart 1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421840"/>
              </p:ext>
            </p:extLst>
          </p:nvPr>
        </p:nvGraphicFramePr>
        <p:xfrm>
          <a:off x="153826" y="1978692"/>
          <a:ext cx="8808090" cy="146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99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3760169" y="2902460"/>
            <a:ext cx="1213483" cy="1020059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364154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304561"/>
              </p:ext>
            </p:extLst>
          </p:nvPr>
        </p:nvGraphicFramePr>
        <p:xfrm>
          <a:off x="153824" y="1561945"/>
          <a:ext cx="883373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9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6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8.2 - Taxa de matrícula em cursos voltados aos arranjos produtivos, culturais e sociais locais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PRODIN</a:t>
                      </a:r>
                      <a:endParaRPr lang="pt-BR" sz="16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628650" y="365127"/>
            <a:ext cx="7886700" cy="819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en-US" sz="2800" b="1" dirty="0">
                <a:solidFill>
                  <a:prstClr val="black"/>
                </a:solidFill>
                <a:latin typeface="Calibri" pitchFamily="34" charset="0"/>
              </a:rPr>
              <a:t>Objetivo 8:</a:t>
            </a:r>
            <a:r>
              <a:rPr lang="pt-BR" altLang="en-US" sz="25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pt-BR" altLang="en-US" sz="2800" b="1" dirty="0">
                <a:solidFill>
                  <a:prstClr val="black"/>
                </a:solidFill>
                <a:latin typeface="Calibri" pitchFamily="34" charset="0"/>
              </a:rPr>
              <a:t>Consolidar e expandir cursos em consonância com os arranjos produtivos, culturais e sociais locais</a:t>
            </a:r>
            <a:endParaRPr lang="pt-BR" sz="2800" b="1" dirty="0">
              <a:solidFill>
                <a:prstClr val="black"/>
              </a:solidFill>
              <a:latin typeface="Calibri"/>
              <a:ea typeface="Open Sans" charset="0"/>
              <a:cs typeface="Open Sans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7" y="2175835"/>
            <a:ext cx="8808091" cy="345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4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364154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729312"/>
              </p:ext>
            </p:extLst>
          </p:nvPr>
        </p:nvGraphicFramePr>
        <p:xfrm>
          <a:off x="153824" y="1561945"/>
          <a:ext cx="883373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9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6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8.2 - Taxa de matrícula em cursos voltados aos arranjos produtivos, culturais e sociais locais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PRODIN</a:t>
                      </a:r>
                      <a:endParaRPr lang="pt-BR" sz="16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306277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769554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as metas.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628650" y="365127"/>
            <a:ext cx="7886700" cy="819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en-US" sz="2800" b="1" dirty="0">
                <a:solidFill>
                  <a:prstClr val="black"/>
                </a:solidFill>
                <a:latin typeface="Calibri" pitchFamily="34" charset="0"/>
              </a:rPr>
              <a:t>Objetivo 8:</a:t>
            </a:r>
            <a:r>
              <a:rPr lang="pt-BR" altLang="en-US" sz="25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pt-BR" altLang="en-US" sz="2800" b="1" dirty="0">
                <a:solidFill>
                  <a:prstClr val="black"/>
                </a:solidFill>
                <a:latin typeface="Calibri" pitchFamily="34" charset="0"/>
              </a:rPr>
              <a:t>Consolidar e expandir cursos em consonância com os arranjos produtivos, culturais e sociais locais</a:t>
            </a:r>
            <a:endParaRPr lang="pt-BR" sz="2800" b="1" dirty="0">
              <a:solidFill>
                <a:prstClr val="black"/>
              </a:solidFill>
              <a:latin typeface="Calibri"/>
              <a:ea typeface="Open Sans" charset="0"/>
              <a:cs typeface="Open Sans" charset="0"/>
            </a:endParaRPr>
          </a:p>
        </p:txBody>
      </p:sp>
      <p:graphicFrame>
        <p:nvGraphicFramePr>
          <p:cNvPr id="17" name="Chart 1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257451"/>
              </p:ext>
            </p:extLst>
          </p:nvPr>
        </p:nvGraphicFramePr>
        <p:xfrm>
          <a:off x="153825" y="2107104"/>
          <a:ext cx="8808091" cy="293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45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4486574" y="4477996"/>
            <a:ext cx="1162230" cy="589660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9: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Aprimorar e integrar as ações de planejamento e gestão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248222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9.1 - Índice de Execução de Projetos Estratégicos Integrados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358270"/>
              </p:ext>
            </p:extLst>
          </p:nvPr>
        </p:nvGraphicFramePr>
        <p:xfrm>
          <a:off x="153825" y="5045877"/>
          <a:ext cx="4368964" cy="1516468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Manter o indicador como trimestral e consolidar o conceito do indicador como dados do período em questão, ou seja, planejados e concluídos dentro do período.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Dados da programação estratégica do portfólio de projetos 2019.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*Devido a alteração na programação de execução do Portfólio de Projetos o projeto previsto para encerrar em 2018 será encerrado no 2º Trimestre/2019.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726170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3410387"/>
            <a:ext cx="8808092" cy="1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Chart 3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518348"/>
              </p:ext>
            </p:extLst>
          </p:nvPr>
        </p:nvGraphicFramePr>
        <p:xfrm>
          <a:off x="153825" y="1770688"/>
          <a:ext cx="8808091" cy="163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59" y="1251792"/>
            <a:ext cx="6889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8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9: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Aprimorar e integrar as ações de planejamento e gestão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98108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9.2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-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Índice de Metas Alcançadas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221618"/>
              </p:ext>
            </p:extLst>
          </p:nvPr>
        </p:nvGraphicFramePr>
        <p:xfrm>
          <a:off x="153825" y="5045877"/>
          <a:ext cx="4368964" cy="1569808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 R.A.E. anteriores, o indicador não vinha sendo calculado porque havia o entendimento de que o cálculo só seria possível quando todos os demais indicadores possuíssem dados coletados e metas estabelecidas. Entretanto, a partir desta R.A.E., optou-se por considerar as metas alcançadas dentre os indicadores com metas estabelecidas para o período. Por uma questão de metodologia, o próprio indicador não entra no cálculo dele mesmo.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698020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5" y="3402923"/>
            <a:ext cx="8808091" cy="16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Chart 1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201183"/>
              </p:ext>
            </p:extLst>
          </p:nvPr>
        </p:nvGraphicFramePr>
        <p:xfrm>
          <a:off x="145033" y="1770411"/>
          <a:ext cx="8816884" cy="163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02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556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rlito" panose="020F0502020204030204" pitchFamily="34" charset="0"/>
                <a:cs typeface="Carlito" panose="020F0502020204030204" pitchFamily="34" charset="0"/>
              </a:rPr>
              <a:t>Gráfico de tarefas atrasadas </a:t>
            </a:r>
            <a:r>
              <a:rPr lang="pt-BR" sz="4000" dirty="0" smtClean="0">
                <a:latin typeface="Carlito" panose="020F0502020204030204" pitchFamily="34" charset="0"/>
                <a:cs typeface="Carlito" panose="020F0502020204030204" pitchFamily="34" charset="0"/>
              </a:rPr>
              <a:t>–</a:t>
            </a:r>
            <a:br>
              <a:rPr lang="pt-BR" sz="4000" dirty="0" smtClean="0"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pt-BR" sz="4000" dirty="0" smtClean="0">
                <a:latin typeface="Carlito" panose="020F0502020204030204" pitchFamily="34" charset="0"/>
                <a:cs typeface="Carlito" panose="020F0502020204030204" pitchFamily="34" charset="0"/>
              </a:rPr>
              <a:t>Campi</a:t>
            </a:r>
            <a:endParaRPr lang="pt-BR" sz="40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24198"/>
              </p:ext>
            </p:extLst>
          </p:nvPr>
        </p:nvGraphicFramePr>
        <p:xfrm>
          <a:off x="628649" y="1500996"/>
          <a:ext cx="8118535" cy="449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4839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8922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9: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Aprimorar e integrar as ações de planejamento e gestão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455679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9.3 - Cultura de gestão estratégica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093682"/>
              </p:ext>
            </p:extLst>
          </p:nvPr>
        </p:nvGraphicFramePr>
        <p:xfrm>
          <a:off x="153825" y="5045877"/>
          <a:ext cx="8793622" cy="1234528"/>
        </p:xfrm>
        <a:graphic>
          <a:graphicData uri="http://schemas.openxmlformats.org/drawingml/2006/table">
            <a:tbl>
              <a:tblPr/>
              <a:tblGrid>
                <a:gridCol w="8793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1 </a:t>
                      </a: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Projetos Estratégicos, faixa de avaliação: Nota 3 (acima de 30% dos projetos estratégicos utilizam algum método de gestão de projetos).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2 </a:t>
                      </a: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Mensuração dos indicadores, faixa de avaliação: Nota 3 (acima de 50% dos indicadores estratégicos foram mensurados).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3 </a:t>
                      </a: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Reuniões de Avaliação da Estratégia, faixa de avaliação: Nota 3 (foram realizadas 100% das reuniões previstas).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4 </a:t>
                      </a: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Comunicação dos resultados, faixa de avaliação: Nota 3 (trimestralmente são divulgados formalmente os resultados dos projetos e dos indicadores).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3624595"/>
            <a:ext cx="8793623" cy="13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2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950611"/>
              </p:ext>
            </p:extLst>
          </p:nvPr>
        </p:nvGraphicFramePr>
        <p:xfrm>
          <a:off x="153826" y="1770411"/>
          <a:ext cx="8793622" cy="185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59" y="1251792"/>
            <a:ext cx="6889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9: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Aprimorar e integrar as ações de planejamento e gestão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301585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9.3 - Cultura de gestão estratégica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599830"/>
              </p:ext>
            </p:extLst>
          </p:nvPr>
        </p:nvGraphicFramePr>
        <p:xfrm>
          <a:off x="175927" y="1791355"/>
          <a:ext cx="8793622" cy="4396828"/>
        </p:xfrm>
        <a:graphic>
          <a:graphicData uri="http://schemas.openxmlformats.org/drawingml/2006/table">
            <a:tbl>
              <a:tblPr/>
              <a:tblGrid>
                <a:gridCol w="8793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Proposta de Reformulação do Indicador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Fórmula de cálculo: </a:t>
                      </a: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(Total de pontos atribuídos aos critérios / Total de pontos possíveis dos critérios) x 100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1 – Projetos Estratégicos, faixa de avaliação: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0: Nenhum projeto estratégico em execução cumpriu os prazos estabelecidos;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1: Até 50% dos projetos estratégicos em execução cumpriram os prazos estabelecidos;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2: De 50% a 90% dos projetos estratégicos em execução cumpriram os prazos estabelecidos;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3: Acima de 90% dos projetos estratégicos em execução cumpriram os prazos estabelecidos.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2 – Mensuração dos indicadores, faixa de avaliação: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0: Ainda não foram medidos os indicadores estratégicos;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1: Até 50% dos indicadores estratégicos foram mensurados dentro do prazo;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2: De 50% a 90% dos indicadores estratégicos foram mensurados dentro do prazo;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3: Acima de 90% dos indicadores estratégicos foram mensurados dentro do prazo.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3 – Planos Anuais de Trabalho (</a:t>
                      </a:r>
                      <a:r>
                        <a:rPr kumimoji="0" lang="pt-BR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PATs</a:t>
                      </a: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faixa de avaliação: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0: Somatório das tarefas lançadas no PAT não atualizadas (atrasadas e/ou não gerenciáveis) superior a 90% das tarefas;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1: Somatório das tarefas lançadas no PAT não atualizadas (atrasadas e/ou não gerenciáveis) entre 50% e 90% das tarefas;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2: Somatório das tarefas lançadas no PAT não atualizadas (atrasadas e/ou não gerenciáveis) entre 10% e 50% das tarefas;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3: Somatório das tarefas lançadas no PAT não atualizadas (atrasadas e/ou não gerenciáveis) inferior a 10% das tarefas.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 4 – Comunicação dos resultados, faixa de avaliação: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0: Não foram divulgados formalmente os resultados dos projetos ou dos indicadores;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1: Foram divulgados formalmente os resultados dos projetos e dos indicadores para o CODIR, fora do prazo;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2: Foram divulgados formalmente os resultados dos projetos e dos indicadores para o CODIR e para a comunidade externa, fora do prazo;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 3: Foram divulgados formalmente os resultados dos projetos e dos indicadores para o CODIR e para a comunidade externa, dentro do prazo.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6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9: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Aprimorar e integrar as ações de planejamento e gestão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375724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9.4 - Índice de Esforço de Implantação do Plano de Logística Sustentável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66134"/>
              </p:ext>
            </p:extLst>
          </p:nvPr>
        </p:nvGraphicFramePr>
        <p:xfrm>
          <a:off x="153824" y="5045877"/>
          <a:ext cx="8808091" cy="1219591"/>
        </p:xfrm>
        <a:graphic>
          <a:graphicData uri="http://schemas.openxmlformats.org/drawingml/2006/table">
            <a:tbl>
              <a:tblPr/>
              <a:tblGrid>
                <a:gridCol w="8808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indicadores 9.4 e 9.5 são indicadores novos, criados para mensurar a execução do Plano de Logística Sustentável, o qual ainda não entrou em execução. Esses indicadores ficarão fora das R.A.E. e não serão computados para efeito de mensuração de outros indicadores, até que a execução do PLS possa ser mensurada.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635736"/>
              </p:ext>
            </p:extLst>
          </p:nvPr>
        </p:nvGraphicFramePr>
        <p:xfrm>
          <a:off x="152396" y="321844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9.5 - Índice de Cultura de Gestão Sustentável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5640224" y="4477996"/>
            <a:ext cx="1059738" cy="589660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10: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Otimizar e sistematizar </a:t>
            </a:r>
            <a:r>
              <a:rPr lang="pt-BR" altLang="en-US" sz="2800" b="1" dirty="0" smtClean="0">
                <a:latin typeface="Calibri" pitchFamily="34" charset="0"/>
              </a:rPr>
              <a:t>os </a:t>
            </a:r>
            <a:br>
              <a:rPr lang="pt-BR" altLang="en-US" sz="2800" b="1" dirty="0" smtClean="0">
                <a:latin typeface="Calibri" pitchFamily="34" charset="0"/>
              </a:rPr>
            </a:br>
            <a:r>
              <a:rPr lang="pt-BR" altLang="en-US" sz="2800" b="1" dirty="0" smtClean="0">
                <a:latin typeface="Calibri" pitchFamily="34" charset="0"/>
              </a:rPr>
              <a:t>processos </a:t>
            </a:r>
            <a:r>
              <a:rPr lang="pt-BR" altLang="en-US" sz="2800" b="1" dirty="0">
                <a:latin typeface="Calibri" pitchFamily="34" charset="0"/>
              </a:rPr>
              <a:t>de trabalho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831304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10.1 Índice de padronização dos processos e métodos de trabalho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93639"/>
              </p:ext>
            </p:extLst>
          </p:nvPr>
        </p:nvGraphicFramePr>
        <p:xfrm>
          <a:off x="153825" y="2667356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10.2 - Índice de desenvolvimento de sistemas e modernização de rotinas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646782"/>
              </p:ext>
            </p:extLst>
          </p:nvPr>
        </p:nvGraphicFramePr>
        <p:xfrm>
          <a:off x="164989" y="3906982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10.3 - Índice de otimização dos processos críticos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DPLAN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560272"/>
              </p:ext>
            </p:extLst>
          </p:nvPr>
        </p:nvGraphicFramePr>
        <p:xfrm>
          <a:off x="153824" y="5045877"/>
          <a:ext cx="8808091" cy="1219591"/>
        </p:xfrm>
        <a:graphic>
          <a:graphicData uri="http://schemas.openxmlformats.org/drawingml/2006/table">
            <a:tbl>
              <a:tblPr/>
              <a:tblGrid>
                <a:gridCol w="8808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indicadores 10.1, 10.2 e 10.3 foram criados para mensurar a execução de projetos que ainda não entraram em execução (respectivamente: padronização dos processos e métodos de trabalho, desenvolvimento de sistemas e modernização de rotinas, e otimização dos processos críticos). Esses indicadores ficarão fora das R.A.E. e não serão computados para efeito de mensuração de outros indicadores, até que a execução dos referidos projetos possa ser mensurada.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3076484" y="4264351"/>
            <a:ext cx="1162230" cy="803305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Objetivo11: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Fortalecer a comunicação institucional junto aos públicos estratégicos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447508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11.1 - Índice de esforço de comunicação interna e externa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ASCOM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1802606"/>
            <a:ext cx="8808091" cy="319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330194"/>
              </p:ext>
            </p:extLst>
          </p:nvPr>
        </p:nvGraphicFramePr>
        <p:xfrm>
          <a:off x="153825" y="5045877"/>
          <a:ext cx="4368964" cy="1402168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Critérios: 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Produções web/gráficas; 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Eventos realizados; 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notícias e roteiros produzidos; 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Revisão Textual; 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publicações de documentos nos portais IFRO e Seleção.</a:t>
                      </a:r>
                      <a:endParaRPr kumimoji="0" lang="pt-B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708769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9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Objetivo11: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Fortalecer a comunicação institucional junto aos públicos estratégicos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644239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11.1 - Índice de esforço de comunicação interna e externa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ASCOM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Chart 2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566705"/>
              </p:ext>
            </p:extLst>
          </p:nvPr>
        </p:nvGraphicFramePr>
        <p:xfrm>
          <a:off x="153824" y="1770411"/>
          <a:ext cx="8808091" cy="167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3" descr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790578"/>
              </p:ext>
            </p:extLst>
          </p:nvPr>
        </p:nvGraphicFramePr>
        <p:xfrm>
          <a:off x="156630" y="3429000"/>
          <a:ext cx="8805286" cy="161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86399"/>
              </p:ext>
            </p:extLst>
          </p:nvPr>
        </p:nvGraphicFramePr>
        <p:xfrm>
          <a:off x="153825" y="5045877"/>
          <a:ext cx="4368964" cy="1402168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Critérios: 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Produções web/gráficas; 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Eventos realizados; 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notícias e roteiros produzidos; 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Revisão Textual; 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publicações de documentos nos portais IFRO e Seleção.</a:t>
                      </a:r>
                      <a:endParaRPr kumimoji="0" lang="pt-B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996727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59" y="1251792"/>
            <a:ext cx="6889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Objetivo11: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Fortalecer a comunicação institucional junto aos públicos estratégicos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5398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11.1 - Índice de esforço de comunicação interna e externa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ASCOM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Chart 6" descr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159397"/>
              </p:ext>
            </p:extLst>
          </p:nvPr>
        </p:nvGraphicFramePr>
        <p:xfrm>
          <a:off x="153824" y="5042316"/>
          <a:ext cx="8808091" cy="162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4" descr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16099"/>
              </p:ext>
            </p:extLst>
          </p:nvPr>
        </p:nvGraphicFramePr>
        <p:xfrm>
          <a:off x="156630" y="1770411"/>
          <a:ext cx="8805285" cy="165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5" descr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754077"/>
              </p:ext>
            </p:extLst>
          </p:nvPr>
        </p:nvGraphicFramePr>
        <p:xfrm>
          <a:off x="156630" y="3442531"/>
          <a:ext cx="8805285" cy="159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187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6973368" y="4264351"/>
            <a:ext cx="1085408" cy="803305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2443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Gráfico – tarefas para atualizar - Reitoria</a:t>
            </a:r>
            <a:endParaRPr lang="pt-BR" sz="4000" b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41824"/>
              </p:ext>
            </p:extLst>
          </p:nvPr>
        </p:nvGraphicFramePr>
        <p:xfrm>
          <a:off x="628651" y="1569919"/>
          <a:ext cx="8127160" cy="464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34839" y="6280929"/>
            <a:ext cx="45071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Fonte</a:t>
            </a:r>
            <a:r>
              <a:rPr lang="pt-BR" sz="1050" dirty="0" smtClean="0"/>
              <a:t>: PDI 2018-2022.  Sist. Integrado de Planejamento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4728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12: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Fortalecer a identidade institucional e o relacionamento interinstitucional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358346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12.1 - Índice de conhecimento da imagem institucional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ASCOM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334191"/>
              </p:ext>
            </p:extLst>
          </p:nvPr>
        </p:nvGraphicFramePr>
        <p:xfrm>
          <a:off x="153824" y="5045877"/>
          <a:ext cx="8808091" cy="1219591"/>
        </p:xfrm>
        <a:graphic>
          <a:graphicData uri="http://schemas.openxmlformats.org/drawingml/2006/table">
            <a:tbl>
              <a:tblPr/>
              <a:tblGrid>
                <a:gridCol w="8808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não informado para o período.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4031600"/>
            <a:ext cx="8808091" cy="98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Chart 1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832359"/>
              </p:ext>
            </p:extLst>
          </p:nvPr>
        </p:nvGraphicFramePr>
        <p:xfrm>
          <a:off x="153823" y="1770411"/>
          <a:ext cx="8808091" cy="226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82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8" y="511276"/>
            <a:ext cx="7729179" cy="57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5101837" y="5281300"/>
            <a:ext cx="1085318" cy="940038"/>
          </a:xfrm>
          <a:custGeom>
            <a:avLst/>
            <a:gdLst>
              <a:gd name="connsiteX0" fmla="*/ 0 w 2657740"/>
              <a:gd name="connsiteY0" fmla="*/ 111365 h 668174"/>
              <a:gd name="connsiteX1" fmla="*/ 111365 w 2657740"/>
              <a:gd name="connsiteY1" fmla="*/ 0 h 668174"/>
              <a:gd name="connsiteX2" fmla="*/ 2546375 w 2657740"/>
              <a:gd name="connsiteY2" fmla="*/ 0 h 668174"/>
              <a:gd name="connsiteX3" fmla="*/ 2657740 w 2657740"/>
              <a:gd name="connsiteY3" fmla="*/ 111365 h 668174"/>
              <a:gd name="connsiteX4" fmla="*/ 2657740 w 2657740"/>
              <a:gd name="connsiteY4" fmla="*/ 556809 h 668174"/>
              <a:gd name="connsiteX5" fmla="*/ 2546375 w 2657740"/>
              <a:gd name="connsiteY5" fmla="*/ 668174 h 668174"/>
              <a:gd name="connsiteX6" fmla="*/ 111365 w 2657740"/>
              <a:gd name="connsiteY6" fmla="*/ 668174 h 668174"/>
              <a:gd name="connsiteX7" fmla="*/ 0 w 2657740"/>
              <a:gd name="connsiteY7" fmla="*/ 556809 h 668174"/>
              <a:gd name="connsiteX8" fmla="*/ 0 w 2657740"/>
              <a:gd name="connsiteY8" fmla="*/ 111365 h 668174"/>
              <a:gd name="connsiteX0" fmla="*/ 0 w 2658336"/>
              <a:gd name="connsiteY0" fmla="*/ 111365 h 668174"/>
              <a:gd name="connsiteX1" fmla="*/ 111365 w 2658336"/>
              <a:gd name="connsiteY1" fmla="*/ 0 h 668174"/>
              <a:gd name="connsiteX2" fmla="*/ 2606196 w 2658336"/>
              <a:gd name="connsiteY2" fmla="*/ 0 h 668174"/>
              <a:gd name="connsiteX3" fmla="*/ 2657740 w 2658336"/>
              <a:gd name="connsiteY3" fmla="*/ 111365 h 668174"/>
              <a:gd name="connsiteX4" fmla="*/ 2657740 w 2658336"/>
              <a:gd name="connsiteY4" fmla="*/ 556809 h 668174"/>
              <a:gd name="connsiteX5" fmla="*/ 2546375 w 2658336"/>
              <a:gd name="connsiteY5" fmla="*/ 668174 h 668174"/>
              <a:gd name="connsiteX6" fmla="*/ 111365 w 2658336"/>
              <a:gd name="connsiteY6" fmla="*/ 668174 h 668174"/>
              <a:gd name="connsiteX7" fmla="*/ 0 w 2658336"/>
              <a:gd name="connsiteY7" fmla="*/ 556809 h 668174"/>
              <a:gd name="connsiteX8" fmla="*/ 0 w 2658336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111367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546377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  <a:gd name="connsiteX0" fmla="*/ 2 w 2658338"/>
              <a:gd name="connsiteY0" fmla="*/ 111365 h 668174"/>
              <a:gd name="connsiteX1" fmla="*/ 60092 w 2658338"/>
              <a:gd name="connsiteY1" fmla="*/ 0 h 668174"/>
              <a:gd name="connsiteX2" fmla="*/ 2606198 w 2658338"/>
              <a:gd name="connsiteY2" fmla="*/ 0 h 668174"/>
              <a:gd name="connsiteX3" fmla="*/ 2657742 w 2658338"/>
              <a:gd name="connsiteY3" fmla="*/ 111365 h 668174"/>
              <a:gd name="connsiteX4" fmla="*/ 2657742 w 2658338"/>
              <a:gd name="connsiteY4" fmla="*/ 556809 h 668174"/>
              <a:gd name="connsiteX5" fmla="*/ 2606198 w 2658338"/>
              <a:gd name="connsiteY5" fmla="*/ 668174 h 668174"/>
              <a:gd name="connsiteX6" fmla="*/ 68638 w 2658338"/>
              <a:gd name="connsiteY6" fmla="*/ 668174 h 668174"/>
              <a:gd name="connsiteX7" fmla="*/ 2 w 2658338"/>
              <a:gd name="connsiteY7" fmla="*/ 556809 h 668174"/>
              <a:gd name="connsiteX8" fmla="*/ 2 w 2658338"/>
              <a:gd name="connsiteY8" fmla="*/ 111365 h 66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8338" h="668174">
                <a:moveTo>
                  <a:pt x="2" y="111365"/>
                </a:moveTo>
                <a:cubicBezTo>
                  <a:pt x="2" y="49860"/>
                  <a:pt x="-1413" y="0"/>
                  <a:pt x="60092" y="0"/>
                </a:cubicBezTo>
                <a:lnTo>
                  <a:pt x="2606198" y="0"/>
                </a:lnTo>
                <a:cubicBezTo>
                  <a:pt x="2667703" y="0"/>
                  <a:pt x="2657742" y="49860"/>
                  <a:pt x="2657742" y="111365"/>
                </a:cubicBezTo>
                <a:lnTo>
                  <a:pt x="2657742" y="556809"/>
                </a:lnTo>
                <a:cubicBezTo>
                  <a:pt x="2657742" y="618314"/>
                  <a:pt x="2667703" y="668174"/>
                  <a:pt x="2606198" y="668174"/>
                </a:cubicBezTo>
                <a:lnTo>
                  <a:pt x="68638" y="668174"/>
                </a:lnTo>
                <a:cubicBezTo>
                  <a:pt x="7133" y="668174"/>
                  <a:pt x="2" y="618314"/>
                  <a:pt x="2" y="556809"/>
                </a:cubicBezTo>
                <a:lnTo>
                  <a:pt x="2" y="111365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15: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Ampliar e consolidar a infraestrutura acadêmica, administrativa e tecnológica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926585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0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51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79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15.4 - Índice da infraestrutura tecnológica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DGTI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53825" y="3869161"/>
            <a:ext cx="8808091" cy="1167219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Média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ponderada dos critérios: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1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computadores modernizados (5 anos ou inferior)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2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setores atendidos por impressora em rede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3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(20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</a:t>
            </a:r>
            <a:r>
              <a:rPr lang="pt-BR" altLang="en-US" sz="1050" b="1" dirty="0" smtClean="0">
                <a:solidFill>
                  <a:prstClr val="black"/>
                </a:solidFill>
              </a:rPr>
              <a:t>: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área coberta por internet sem fio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4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(20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</a:t>
            </a:r>
            <a:r>
              <a:rPr lang="pt-BR" altLang="en-US" sz="1050" b="1" dirty="0" smtClean="0">
                <a:solidFill>
                  <a:prstClr val="black"/>
                </a:solidFill>
              </a:rPr>
              <a:t>: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Relação entre o número de computadores (desktops e notebooks) e o número de </a:t>
            </a:r>
            <a:r>
              <a:rPr lang="pt-BR" altLang="en-US" sz="1050" dirty="0" smtClean="0">
                <a:solidFill>
                  <a:prstClr val="black"/>
                </a:solidFill>
                <a:latin typeface="Calibri"/>
              </a:rPr>
              <a:t>servidores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pt-BR" altLang="en-US" sz="1050" dirty="0">
              <a:solidFill>
                <a:prstClr val="black"/>
              </a:solidFill>
              <a:latin typeface="Calibri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5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setores com a quantidade de telefones adequada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6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salas de aula com sistema de multimídia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7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campi com sala de videoconferência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8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laboratório didáticos com computadores </a:t>
            </a:r>
            <a:r>
              <a:rPr lang="pt-BR" altLang="en-US" sz="1050" dirty="0" smtClean="0">
                <a:solidFill>
                  <a:prstClr val="black"/>
                </a:solidFill>
                <a:latin typeface="Calibri"/>
              </a:rPr>
              <a:t>adequados</a:t>
            </a:r>
            <a:endParaRPr lang="pt-BR" sz="10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3" y="1784867"/>
            <a:ext cx="8833730" cy="20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440975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555238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netas.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5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Autofit/>
          </a:bodyPr>
          <a:lstStyle/>
          <a:p>
            <a:pPr algn="ctr"/>
            <a:r>
              <a:rPr lang="pt-BR" altLang="en-US" sz="2800" b="1" dirty="0">
                <a:latin typeface="Calibri" pitchFamily="34" charset="0"/>
              </a:rPr>
              <a:t>Objetivo 15:</a:t>
            </a:r>
            <a:r>
              <a:rPr lang="pt-BR" altLang="en-US" sz="2500" b="1" dirty="0">
                <a:latin typeface="Calibri" pitchFamily="34" charset="0"/>
              </a:rPr>
              <a:t> </a:t>
            </a:r>
            <a:r>
              <a:rPr lang="pt-BR" altLang="en-US" sz="2800" b="1" dirty="0">
                <a:latin typeface="Calibri" pitchFamily="34" charset="0"/>
              </a:rPr>
              <a:t>Ampliar e consolidar a infraestrutura acadêmica, administrativa e tecnológica</a:t>
            </a:r>
            <a:endParaRPr lang="pt-BR" sz="28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808973"/>
              </p:ext>
            </p:extLst>
          </p:nvPr>
        </p:nvGraphicFramePr>
        <p:xfrm>
          <a:off x="153824" y="1399571"/>
          <a:ext cx="8833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0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51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79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15.4 - Índice da infraestrutura tecnológica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DGTI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53825" y="3869161"/>
            <a:ext cx="8808091" cy="1167219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Média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ponderada dos critérios: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1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computadores modernizados (5 anos ou inferior)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2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setores atendidos por impressora em rede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3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(20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</a:t>
            </a:r>
            <a:r>
              <a:rPr lang="pt-BR" altLang="en-US" sz="1050" b="1" dirty="0" smtClean="0">
                <a:solidFill>
                  <a:prstClr val="black"/>
                </a:solidFill>
              </a:rPr>
              <a:t>: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área coberta por internet sem fio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4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(20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</a:t>
            </a:r>
            <a:r>
              <a:rPr lang="pt-BR" altLang="en-US" sz="1050" b="1" dirty="0" smtClean="0">
                <a:solidFill>
                  <a:prstClr val="black"/>
                </a:solidFill>
              </a:rPr>
              <a:t>: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Relação entre o número de computadores (desktops e notebooks) e o número de </a:t>
            </a:r>
            <a:r>
              <a:rPr lang="pt-BR" altLang="en-US" sz="1050" dirty="0" smtClean="0">
                <a:solidFill>
                  <a:prstClr val="black"/>
                </a:solidFill>
                <a:latin typeface="Calibri"/>
              </a:rPr>
              <a:t>servidores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pt-BR" altLang="en-US" sz="1050" dirty="0">
              <a:solidFill>
                <a:prstClr val="black"/>
              </a:solidFill>
              <a:latin typeface="Calibri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5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setores com a quantidade de telefones adequada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6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salas de aula com sistema de multimídia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7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campi com sala de videoconferência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Critério 8 </a:t>
            </a:r>
            <a:r>
              <a:rPr lang="pt-BR" altLang="en-US" sz="1050" b="1" dirty="0">
                <a:solidFill>
                  <a:prstClr val="black"/>
                </a:solidFill>
                <a:latin typeface="Calibri"/>
              </a:rPr>
              <a:t>(10</a:t>
            </a:r>
            <a:r>
              <a:rPr lang="pt-BR" altLang="en-US" sz="1050" b="1" dirty="0" smtClean="0">
                <a:solidFill>
                  <a:prstClr val="black"/>
                </a:solidFill>
                <a:latin typeface="Calibri"/>
              </a:rPr>
              <a:t>%): </a:t>
            </a:r>
            <a:r>
              <a:rPr lang="pt-BR" altLang="en-US" sz="1050" dirty="0">
                <a:solidFill>
                  <a:prstClr val="black"/>
                </a:solidFill>
                <a:latin typeface="Calibri"/>
              </a:rPr>
              <a:t>Percentual de laboratório didáticos com computadores </a:t>
            </a:r>
            <a:r>
              <a:rPr lang="pt-BR" altLang="en-US" sz="1050" dirty="0" smtClean="0">
                <a:solidFill>
                  <a:prstClr val="black"/>
                </a:solidFill>
                <a:latin typeface="Calibri"/>
              </a:rPr>
              <a:t>adequados</a:t>
            </a:r>
            <a:endParaRPr lang="pt-BR" sz="105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093182"/>
              </p:ext>
            </p:extLst>
          </p:nvPr>
        </p:nvGraphicFramePr>
        <p:xfrm>
          <a:off x="153825" y="5045877"/>
          <a:ext cx="4368964" cy="1219591"/>
        </p:xfrm>
        <a:graphic>
          <a:graphicData uri="http://schemas.openxmlformats.org/drawingml/2006/table">
            <a:tbl>
              <a:tblPr/>
              <a:tblGrid>
                <a:gridCol w="4368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094241"/>
              </p:ext>
            </p:extLst>
          </p:nvPr>
        </p:nvGraphicFramePr>
        <p:xfrm>
          <a:off x="4572738" y="5042955"/>
          <a:ext cx="4389178" cy="1231059"/>
        </p:xfrm>
        <a:graphic>
          <a:graphicData uri="http://schemas.openxmlformats.org/drawingml/2006/table">
            <a:tbl>
              <a:tblPr/>
              <a:tblGrid>
                <a:gridCol w="4389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33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2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netas.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Chart 5" descr="Chart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571606"/>
              </p:ext>
            </p:extLst>
          </p:nvPr>
        </p:nvGraphicFramePr>
        <p:xfrm>
          <a:off x="153825" y="1770412"/>
          <a:ext cx="8808091" cy="209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56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rmAutofit/>
          </a:bodyPr>
          <a:lstStyle/>
          <a:p>
            <a:pPr algn="ctr"/>
            <a:r>
              <a:rPr lang="pt-BR" sz="3500" b="1" dirty="0">
                <a:latin typeface="+mn-lt"/>
              </a:rPr>
              <a:t>Panorama Geral da Coleta de Indicadores </a:t>
            </a:r>
            <a:endParaRPr lang="pt-BR" sz="35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78896"/>
              </p:ext>
            </p:extLst>
          </p:nvPr>
        </p:nvGraphicFramePr>
        <p:xfrm>
          <a:off x="438114" y="2674839"/>
          <a:ext cx="8306512" cy="1524000"/>
        </p:xfrm>
        <a:graphic>
          <a:graphicData uri="http://schemas.openxmlformats.org/drawingml/2006/table">
            <a:tbl>
              <a:tblPr/>
              <a:tblGrid>
                <a:gridCol w="6971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COLETADOS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pt-BR" sz="2000" b="1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4004" marR="1400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"NÃO FOI POSSÍVEL COLETAR"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004" marR="1400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NÃO COLETADOS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t-BR" sz="2000" b="1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4004" marR="1400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PASSÍVEIS DE COLETA 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(excluindo "não foi possível coletar")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004" marR="1400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COLETADOS (em relação aos passíveis de coleta)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93,8%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004" marR="14004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8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9240"/>
          </a:xfrm>
        </p:spPr>
        <p:txBody>
          <a:bodyPr>
            <a:normAutofit/>
          </a:bodyPr>
          <a:lstStyle/>
          <a:p>
            <a:pPr algn="ctr"/>
            <a:r>
              <a:rPr lang="pt-BR" sz="3500" b="1" dirty="0" smtClean="0">
                <a:latin typeface="+mn-lt"/>
              </a:rPr>
              <a:t>Calendário das R.A.E. – 2019/2020 </a:t>
            </a:r>
            <a:endParaRPr lang="pt-BR" sz="3500" b="1" dirty="0">
              <a:latin typeface="+mn-lt"/>
              <a:ea typeface="Open Sans" charset="0"/>
              <a:cs typeface="Open Sans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2088"/>
              </p:ext>
            </p:extLst>
          </p:nvPr>
        </p:nvGraphicFramePr>
        <p:xfrm>
          <a:off x="470017" y="2050995"/>
          <a:ext cx="8238146" cy="325018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43486"/>
                <a:gridCol w="1862983"/>
                <a:gridCol w="1845892"/>
                <a:gridCol w="1803162"/>
                <a:gridCol w="1982623"/>
              </a:tblGrid>
              <a:tr h="117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RAE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PERÍODO DE EXECUÇÃO DAS ATIVIDADES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DATA DA EXTRAÇÃO DOS RELATÓRIOS DOS PE E PAT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DATA DA ENTREGA DOS INDICADORES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DATA DA APRESENTAÇÃO DOS DADOS (RAE)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2018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31/01/2019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09/02/2019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15/04/2019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Jan/Fev/Mar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01/04/2019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31/05/2019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26/06/2019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7a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Abr</a:t>
                      </a:r>
                      <a:r>
                        <a:rPr lang="pt-BR" sz="1600" dirty="0">
                          <a:effectLst/>
                        </a:rPr>
                        <a:t>/Mai/</a:t>
                      </a:r>
                      <a:r>
                        <a:rPr lang="pt-BR" sz="1600" dirty="0" err="1">
                          <a:effectLst/>
                        </a:rPr>
                        <a:t>Jun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01/07/2019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31/07/2019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04/09/2019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Jul/Ago/Set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01/10/2019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31/10/2019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12/12/2019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3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9a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Out/</a:t>
                      </a:r>
                      <a:r>
                        <a:rPr lang="pt-BR" sz="1600" dirty="0" err="1">
                          <a:effectLst/>
                        </a:rPr>
                        <a:t>Nov</a:t>
                      </a:r>
                      <a:r>
                        <a:rPr lang="pt-BR" sz="1600" dirty="0">
                          <a:effectLst/>
                        </a:rPr>
                        <a:t>/Dez (2019)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06/01/2020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07/02/2020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Março/2020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5" name="Retângulo 5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>
                <a:gd name="connsiteX0" fmla="*/ 0 w 9144000"/>
                <a:gd name="connsiteY0" fmla="*/ 0 h 478465"/>
                <a:gd name="connsiteX1" fmla="*/ 9144000 w 9144000"/>
                <a:gd name="connsiteY1" fmla="*/ 0 h 478465"/>
                <a:gd name="connsiteX2" fmla="*/ 9144000 w 9144000"/>
                <a:gd name="connsiteY2" fmla="*/ 478465 h 478465"/>
                <a:gd name="connsiteX3" fmla="*/ 0 w 9144000"/>
                <a:gd name="connsiteY3" fmla="*/ 478465 h 478465"/>
                <a:gd name="connsiteX4" fmla="*/ 0 w 9144000"/>
                <a:gd name="connsiteY4" fmla="*/ 0 h 478465"/>
                <a:gd name="connsiteX0" fmla="*/ 0 w 9144000"/>
                <a:gd name="connsiteY0" fmla="*/ 0 h 478465"/>
                <a:gd name="connsiteX1" fmla="*/ 6719777 w 9144000"/>
                <a:gd name="connsiteY1" fmla="*/ 7088 h 478465"/>
                <a:gd name="connsiteX2" fmla="*/ 9144000 w 9144000"/>
                <a:gd name="connsiteY2" fmla="*/ 0 h 478465"/>
                <a:gd name="connsiteX3" fmla="*/ 9144000 w 9144000"/>
                <a:gd name="connsiteY3" fmla="*/ 478465 h 478465"/>
                <a:gd name="connsiteX4" fmla="*/ 0 w 9144000"/>
                <a:gd name="connsiteY4" fmla="*/ 478465 h 478465"/>
                <a:gd name="connsiteX5" fmla="*/ 0 w 9144000"/>
                <a:gd name="connsiteY5" fmla="*/ 0 h 478465"/>
                <a:gd name="connsiteX0" fmla="*/ 0 w 9144000"/>
                <a:gd name="connsiteY0" fmla="*/ 0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0 h 478465"/>
                <a:gd name="connsiteX0" fmla="*/ 0 w 9144000"/>
                <a:gd name="connsiteY0" fmla="*/ 311888 h 478465"/>
                <a:gd name="connsiteX1" fmla="*/ 6159795 w 9144000"/>
                <a:gd name="connsiteY1" fmla="*/ 0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2707 w 9144000"/>
                <a:gd name="connsiteY1" fmla="*/ 340242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26065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6719777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6159795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11888 h 478465"/>
                <a:gd name="connsiteX1" fmla="*/ 7109636 w 9144000"/>
                <a:gd name="connsiteY1" fmla="*/ 311888 h 478465"/>
                <a:gd name="connsiteX2" fmla="*/ 7612912 w 9144000"/>
                <a:gd name="connsiteY2" fmla="*/ 7088 h 478465"/>
                <a:gd name="connsiteX3" fmla="*/ 9144000 w 9144000"/>
                <a:gd name="connsiteY3" fmla="*/ 0 h 478465"/>
                <a:gd name="connsiteX4" fmla="*/ 9144000 w 9144000"/>
                <a:gd name="connsiteY4" fmla="*/ 478465 h 478465"/>
                <a:gd name="connsiteX5" fmla="*/ 0 w 9144000"/>
                <a:gd name="connsiteY5" fmla="*/ 478465 h 478465"/>
                <a:gd name="connsiteX6" fmla="*/ 0 w 9144000"/>
                <a:gd name="connsiteY6" fmla="*/ 311888 h 478465"/>
                <a:gd name="connsiteX0" fmla="*/ 0 w 9144000"/>
                <a:gd name="connsiteY0" fmla="*/ 304800 h 471377"/>
                <a:gd name="connsiteX1" fmla="*/ 7109636 w 9144000"/>
                <a:gd name="connsiteY1" fmla="*/ 304800 h 471377"/>
                <a:gd name="connsiteX2" fmla="*/ 7612912 w 9144000"/>
                <a:gd name="connsiteY2" fmla="*/ 0 h 471377"/>
                <a:gd name="connsiteX3" fmla="*/ 9144000 w 9144000"/>
                <a:gd name="connsiteY3" fmla="*/ 5932 h 471377"/>
                <a:gd name="connsiteX4" fmla="*/ 9144000 w 9144000"/>
                <a:gd name="connsiteY4" fmla="*/ 471377 h 471377"/>
                <a:gd name="connsiteX5" fmla="*/ 0 w 9144000"/>
                <a:gd name="connsiteY5" fmla="*/ 471377 h 471377"/>
                <a:gd name="connsiteX6" fmla="*/ 0 w 9144000"/>
                <a:gd name="connsiteY6" fmla="*/ 304800 h 471377"/>
                <a:gd name="connsiteX0" fmla="*/ 0 w 9151088"/>
                <a:gd name="connsiteY0" fmla="*/ 304800 h 471377"/>
                <a:gd name="connsiteX1" fmla="*/ 7109636 w 9151088"/>
                <a:gd name="connsiteY1" fmla="*/ 304800 h 471377"/>
                <a:gd name="connsiteX2" fmla="*/ 7612912 w 9151088"/>
                <a:gd name="connsiteY2" fmla="*/ 0 h 471377"/>
                <a:gd name="connsiteX3" fmla="*/ 9151088 w 9151088"/>
                <a:gd name="connsiteY3" fmla="*/ 5932 h 471377"/>
                <a:gd name="connsiteX4" fmla="*/ 9144000 w 9151088"/>
                <a:gd name="connsiteY4" fmla="*/ 471377 h 471377"/>
                <a:gd name="connsiteX5" fmla="*/ 0 w 9151088"/>
                <a:gd name="connsiteY5" fmla="*/ 471377 h 471377"/>
                <a:gd name="connsiteX6" fmla="*/ 0 w 9151088"/>
                <a:gd name="connsiteY6" fmla="*/ 304800 h 471377"/>
                <a:gd name="connsiteX0" fmla="*/ 0 w 9158176"/>
                <a:gd name="connsiteY0" fmla="*/ 311888 h 478465"/>
                <a:gd name="connsiteX1" fmla="*/ 7109636 w 9158176"/>
                <a:gd name="connsiteY1" fmla="*/ 311888 h 478465"/>
                <a:gd name="connsiteX2" fmla="*/ 7612912 w 9158176"/>
                <a:gd name="connsiteY2" fmla="*/ 7088 h 478465"/>
                <a:gd name="connsiteX3" fmla="*/ 9158176 w 9158176"/>
                <a:gd name="connsiteY3" fmla="*/ 0 h 478465"/>
                <a:gd name="connsiteX4" fmla="*/ 9144000 w 9158176"/>
                <a:gd name="connsiteY4" fmla="*/ 478465 h 478465"/>
                <a:gd name="connsiteX5" fmla="*/ 0 w 9158176"/>
                <a:gd name="connsiteY5" fmla="*/ 478465 h 478465"/>
                <a:gd name="connsiteX6" fmla="*/ 0 w 9158176"/>
                <a:gd name="connsiteY6" fmla="*/ 311888 h 478465"/>
                <a:gd name="connsiteX0" fmla="*/ 0 w 9145476"/>
                <a:gd name="connsiteY0" fmla="*/ 304800 h 471377"/>
                <a:gd name="connsiteX1" fmla="*/ 7109636 w 9145476"/>
                <a:gd name="connsiteY1" fmla="*/ 304800 h 471377"/>
                <a:gd name="connsiteX2" fmla="*/ 7612912 w 9145476"/>
                <a:gd name="connsiteY2" fmla="*/ 0 h 471377"/>
                <a:gd name="connsiteX3" fmla="*/ 9145476 w 9145476"/>
                <a:gd name="connsiteY3" fmla="*/ 7491 h 471377"/>
                <a:gd name="connsiteX4" fmla="*/ 9144000 w 9145476"/>
                <a:gd name="connsiteY4" fmla="*/ 471377 h 471377"/>
                <a:gd name="connsiteX5" fmla="*/ 0 w 9145476"/>
                <a:gd name="connsiteY5" fmla="*/ 471377 h 471377"/>
                <a:gd name="connsiteX6" fmla="*/ 0 w 9145476"/>
                <a:gd name="connsiteY6" fmla="*/ 304800 h 4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5476" h="471377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</p:spPr>
        </p:pic>
      </p:grpSp>
      <p:cxnSp>
        <p:nvCxnSpPr>
          <p:cNvPr id="8" name="Conector Reto 7"/>
          <p:cNvCxnSpPr/>
          <p:nvPr/>
        </p:nvCxnSpPr>
        <p:spPr>
          <a:xfrm>
            <a:off x="3779520" y="1201780"/>
            <a:ext cx="1567543" cy="0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29" y="495446"/>
            <a:ext cx="5132018" cy="6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1044293\Documents\Indicadores\Peter-Drucker-quote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5" y="1312536"/>
            <a:ext cx="8017329" cy="49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57573" y="4142495"/>
            <a:ext cx="4678135" cy="75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dirty="0" smtClean="0">
                <a:solidFill>
                  <a:prstClr val="white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(O que você não pode </a:t>
            </a:r>
            <a:r>
              <a:rPr lang="pt-BR" sz="1800" b="1" dirty="0" smtClean="0">
                <a:solidFill>
                  <a:srgbClr val="0070C0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medir,</a:t>
            </a:r>
            <a:r>
              <a:rPr lang="pt-BR" sz="1800" b="1" dirty="0" smtClean="0">
                <a:solidFill>
                  <a:prstClr val="white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1800" b="1" dirty="0" smtClean="0">
                <a:solidFill>
                  <a:prstClr val="white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1800" b="1" dirty="0" smtClean="0">
                <a:solidFill>
                  <a:prstClr val="white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você não pode </a:t>
            </a:r>
            <a:r>
              <a:rPr lang="pt-BR" sz="1800" b="1" dirty="0" smtClean="0">
                <a:solidFill>
                  <a:srgbClr val="44546A">
                    <a:lumMod val="75000"/>
                  </a:srgbClr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gerir</a:t>
            </a:r>
            <a:r>
              <a:rPr lang="pt-BR" sz="1800" b="1" dirty="0" smtClean="0">
                <a:solidFill>
                  <a:prstClr val="white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pt-BR" sz="1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5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910149"/>
            <a:ext cx="7886700" cy="673324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pt-BR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PRODIN/DPLAN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4583473"/>
            <a:ext cx="6764927" cy="2061167"/>
          </a:xfrm>
        </p:spPr>
        <p:txBody>
          <a:bodyPr/>
          <a:lstStyle/>
          <a:p>
            <a:pPr marL="0" lvl="0" indent="0">
              <a:buClr>
                <a:schemeClr val="dk1"/>
              </a:buClr>
              <a:buSzPts val="2800"/>
              <a:buNone/>
            </a:pPr>
            <a:r>
              <a:rPr lang="pt-BR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prodin@ifro.edu.br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pt-BR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r>
              <a:rPr lang="pt-BR" u="sng" dirty="0" smtClea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dplan@ifro.edu.br</a:t>
            </a:r>
            <a:endParaRPr lang="pt-BR" u="sng" dirty="0" smtClean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r>
              <a:rPr lang="pt-BR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69) 2182-9615</a:t>
            </a:r>
            <a:endParaRPr lang="pt-BR" dirty="0"/>
          </a:p>
          <a:p>
            <a:pPr marL="0" lvl="0" indent="0" algn="ctr">
              <a:buClr>
                <a:schemeClr val="dk1"/>
              </a:buClr>
              <a:buSzPts val="2800"/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7" y="732518"/>
            <a:ext cx="2024996" cy="2463529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 flipV="1">
            <a:off x="505097" y="3988526"/>
            <a:ext cx="4354" cy="2869474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700320" y="1038294"/>
            <a:ext cx="4624981" cy="1798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dirty="0" smtClean="0">
                <a:solidFill>
                  <a:prstClr val="black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Obrigado!</a:t>
            </a:r>
            <a:endParaRPr lang="pt-BR" sz="7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3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presentação9" id="{1EEF2544-3C89-6C43-A79D-4C1EB7F9944B}" vid="{EFAC732D-9AB4-6849-98A4-4BE2C4FC8308}"/>
    </a:ext>
  </a:extLst>
</a:theme>
</file>

<file path=ppt/theme/theme10.xml><?xml version="1.0" encoding="utf-8"?>
<a:theme xmlns:a="http://schemas.openxmlformats.org/drawingml/2006/main" name="5_Apresentação 6ª R.A.E - INDICADORES (Nova versão)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presentação9" id="{1EEF2544-3C89-6C43-A79D-4C1EB7F9944B}" vid="{EFAC732D-9AB4-6849-98A4-4BE2C4FC8308}"/>
    </a:ext>
  </a:extLst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resentação 6ª R.A.E - INDICADORES (Nova versão)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presentação9" id="{1EEF2544-3C89-6C43-A79D-4C1EB7F9944B}" vid="{EFAC732D-9AB4-6849-98A4-4BE2C4FC8308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presentação 6ª R.A.E - INDICADORES (Nova versão)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resentação9" id="{1EEF2544-3C89-6C43-A79D-4C1EB7F9944B}" vid="{EFAC732D-9AB4-6849-98A4-4BE2C4FC8308}"/>
    </a:ext>
  </a:extLst>
</a:theme>
</file>

<file path=ppt/theme/theme7.xml><?xml version="1.0" encoding="utf-8"?>
<a:theme xmlns:a="http://schemas.openxmlformats.org/drawingml/2006/main" name="2_Apresentação 6ª R.A.E - INDICADORES (Nova versão)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resentação9" id="{1EEF2544-3C89-6C43-A79D-4C1EB7F9944B}" vid="{EFAC732D-9AB4-6849-98A4-4BE2C4FC8308}"/>
    </a:ext>
  </a:extLst>
</a:theme>
</file>

<file path=ppt/theme/theme8.xml><?xml version="1.0" encoding="utf-8"?>
<a:theme xmlns:a="http://schemas.openxmlformats.org/drawingml/2006/main" name="3_Apresentação 6ª R.A.E - INDICADORES (Nova versão)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resentação9" id="{1EEF2544-3C89-6C43-A79D-4C1EB7F9944B}" vid="{EFAC732D-9AB4-6849-98A4-4BE2C4FC8308}"/>
    </a:ext>
  </a:extLst>
</a:theme>
</file>

<file path=ppt/theme/theme9.xml><?xml version="1.0" encoding="utf-8"?>
<a:theme xmlns:a="http://schemas.openxmlformats.org/drawingml/2006/main" name="4_Apresentação 6ª R.A.E - INDICADORES (Nova versão)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resentação9" id="{1EEF2544-3C89-6C43-A79D-4C1EB7F9944B}" vid="{EFAC732D-9AB4-6849-98A4-4BE2C4FC83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apresentação IFRO 2018 (branco)</Template>
  <TotalTime>2976</TotalTime>
  <Words>3418</Words>
  <Application>Microsoft Office PowerPoint</Application>
  <PresentationFormat>Apresentação na tela (4:3)</PresentationFormat>
  <Paragraphs>692</Paragraphs>
  <Slides>97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slides</vt:lpstr>
      </vt:variant>
      <vt:variant>
        <vt:i4>97</vt:i4>
      </vt:variant>
    </vt:vector>
  </HeadingPairs>
  <TitlesOfParts>
    <vt:vector size="107" baseType="lpstr">
      <vt:lpstr>Tema do Office</vt:lpstr>
      <vt:lpstr>Office Theme</vt:lpstr>
      <vt:lpstr>1_Tema do Office</vt:lpstr>
      <vt:lpstr>Apresentação 6ª R.A.E - INDICADORES (Nova versão)</vt:lpstr>
      <vt:lpstr>1_Office Theme</vt:lpstr>
      <vt:lpstr>1_Apresentação 6ª R.A.E - INDICADORES (Nova versão)</vt:lpstr>
      <vt:lpstr>2_Apresentação 6ª R.A.E - INDICADORES (Nova versão)</vt:lpstr>
      <vt:lpstr>3_Apresentação 6ª R.A.E - INDICADORES (Nova versão)</vt:lpstr>
      <vt:lpstr>4_Apresentação 6ª R.A.E - INDICADORES (Nova versão)</vt:lpstr>
      <vt:lpstr>5_Apresentação 6ª R.A.E - INDICADORES (Nova versão)</vt:lpstr>
      <vt:lpstr>Plano Anual de Trabalho 2019</vt:lpstr>
      <vt:lpstr>Plano Anual de Trabalho - 2019</vt:lpstr>
      <vt:lpstr>Monitoramento do Plano</vt:lpstr>
      <vt:lpstr>Monitoramento através do Sistema Integrado de Planejamento</vt:lpstr>
      <vt:lpstr>Gráfico de tarefas inseridas pela Reitoria</vt:lpstr>
      <vt:lpstr>Gráfico de ações inseridas pela Campi</vt:lpstr>
      <vt:lpstr>Gráfico de tarefas atrasadas - Reitoria</vt:lpstr>
      <vt:lpstr>Gráfico de tarefas atrasadas – Campi</vt:lpstr>
      <vt:lpstr>Gráfico – tarefas para atualizar - Reitoria</vt:lpstr>
      <vt:lpstr>Gráfico – tarefas para atualizar - Campi</vt:lpstr>
      <vt:lpstr>Gráfico – tarefas em execução - Reitoria</vt:lpstr>
      <vt:lpstr>Gráfico – tarefas em execução - Campi</vt:lpstr>
      <vt:lpstr>Gráfico dos resultados obtidos por setores</vt:lpstr>
      <vt:lpstr>Gráfico dos resultados obtidos por Campus</vt:lpstr>
      <vt:lpstr>Gráfico consolidado dos resultados da Reitoria</vt:lpstr>
      <vt:lpstr>Gráfico consolidado dos resultados dos Campi</vt:lpstr>
      <vt:lpstr>Gráfico dos resultados do IFRO</vt:lpstr>
      <vt:lpstr>   </vt:lpstr>
      <vt:lpstr>PORTFÓLIO DE PROJETOS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Portfólio do IFRO</vt:lpstr>
      <vt:lpstr>Apresentação do PowerPoint</vt:lpstr>
      <vt:lpstr>Status dos Projetos</vt:lpstr>
      <vt:lpstr>Execução dos Projetos</vt:lpstr>
      <vt:lpstr>Execução dos Projetos</vt:lpstr>
      <vt:lpstr>Execução dos Projetos</vt:lpstr>
      <vt:lpstr>Alterações de Plano de Projetos</vt:lpstr>
      <vt:lpstr>Alterações de Plano de Projetos</vt:lpstr>
      <vt:lpstr>Objetivo 4: Fortalecer e ampliar as atividades de educação a distância</vt:lpstr>
      <vt:lpstr>Objetivo 4: Fortalecer e ampliar as atividades de educação a distância</vt:lpstr>
      <vt:lpstr>Objetivo 4: Fortalecer e ampliar as atividades de educação a distância</vt:lpstr>
      <vt:lpstr>Objetivo 4: Fortalecer e ampliar as atividades de educação a distância</vt:lpstr>
      <vt:lpstr>Alterações de Plano de Projetos</vt:lpstr>
      <vt:lpstr>Alterações de Plano de Projetos</vt:lpstr>
      <vt:lpstr>Alterações de Plano de Projetos</vt:lpstr>
      <vt:lpstr>   Modelo de Acompanhamento </vt:lpstr>
      <vt:lpstr>   </vt:lpstr>
      <vt:lpstr>6ª Reunião de Avaliação da Estratégia - R.A.E.</vt:lpstr>
      <vt:lpstr>Apresentação do PowerPoint</vt:lpstr>
      <vt:lpstr>Apresentação do PowerPoint</vt:lpstr>
      <vt:lpstr>Apresentação do PowerPoint</vt:lpstr>
      <vt:lpstr>Objetivo 1: Desenvolvimento regional sustentável</vt:lpstr>
      <vt:lpstr>Objetivo 1: Desenvolvimento regional sustentável</vt:lpstr>
      <vt:lpstr>Objetivo 1: Desenvolvimento regional sustentável</vt:lpstr>
      <vt:lpstr>Objetivo 1: Desenvolvimento regional sustentável</vt:lpstr>
      <vt:lpstr>Apresentação do PowerPoint</vt:lpstr>
      <vt:lpstr>Objetivo 2: Formação de cidadãos capazes de transformar a realidade social</vt:lpstr>
      <vt:lpstr>Objetivo 2: Formação de cidadãos capazes de transformar a realidade social</vt:lpstr>
      <vt:lpstr>Objetivo 2: Formação de cidadãos capazes de transformar a realidade social</vt:lpstr>
      <vt:lpstr>Objetivo 2: Formação de cidadãos capazes de transformar a realidade social</vt:lpstr>
      <vt:lpstr>Objetivo 2: Formação de cidadãos capazes de transformar a realidade social</vt:lpstr>
      <vt:lpstr>Objetivo 2: Formação de cidadãos capazes de transformar a realidade social</vt:lpstr>
      <vt:lpstr>Apresentação do PowerPoint</vt:lpstr>
      <vt:lpstr>Objetivo 3: Soluções inovadoras para o avanço científico, tecnológico e produtivo</vt:lpstr>
      <vt:lpstr>Apresentação do PowerPoint</vt:lpstr>
      <vt:lpstr>Objetivo 5: Desenvolver parcerias com o setor produtivo e instituições de ensino e pesquisa, nacionais e internacionais</vt:lpstr>
      <vt:lpstr>Apresentação do PowerPoint</vt:lpstr>
      <vt:lpstr>Apresentação do PowerPoint</vt:lpstr>
      <vt:lpstr>Apresentação do PowerPoint</vt:lpstr>
      <vt:lpstr>Objetivo 7: Fortalecer e integrar as ações de ensino, pesquisa, extensão e inovação tecnológica</vt:lpstr>
      <vt:lpstr>Apresentação do PowerPoint</vt:lpstr>
      <vt:lpstr>Apresentação do PowerPoint</vt:lpstr>
      <vt:lpstr>Apresentação do PowerPoint</vt:lpstr>
      <vt:lpstr>Apresentação do PowerPoint</vt:lpstr>
      <vt:lpstr>Objetivo 9: Aprimorar e integrar as ações de planejamento e gestão</vt:lpstr>
      <vt:lpstr>Objetivo 9: Aprimorar e integrar as ações de planejamento e gestão</vt:lpstr>
      <vt:lpstr>Objetivo 9: Aprimorar e integrar as ações de planejamento e gestão</vt:lpstr>
      <vt:lpstr>Objetivo 9: Aprimorar e integrar as ações de planejamento e gestão</vt:lpstr>
      <vt:lpstr>Objetivo 9: Aprimorar e integrar as ações de planejamento e gestão</vt:lpstr>
      <vt:lpstr>Apresentação do PowerPoint</vt:lpstr>
      <vt:lpstr>Objetivo 10: Otimizar e sistematizar os  processos de trabalho</vt:lpstr>
      <vt:lpstr>Apresentação do PowerPoint</vt:lpstr>
      <vt:lpstr>Objetivo11: Fortalecer a comunicação institucional junto aos públicos estratégicos</vt:lpstr>
      <vt:lpstr>Objetivo11: Fortalecer a comunicação institucional junto aos públicos estratégicos</vt:lpstr>
      <vt:lpstr>Objetivo11: Fortalecer a comunicação institucional junto aos públicos estratégicos</vt:lpstr>
      <vt:lpstr>Apresentação do PowerPoint</vt:lpstr>
      <vt:lpstr>Objetivo 12: Fortalecer a identidade institucional e o relacionamento interinstitucional</vt:lpstr>
      <vt:lpstr>Apresentação do PowerPoint</vt:lpstr>
      <vt:lpstr>Objetivo 15: Ampliar e consolidar a infraestrutura acadêmica, administrativa e tecnológica</vt:lpstr>
      <vt:lpstr>Objetivo 15: Ampliar e consolidar a infraestrutura acadêmica, administrativa e tecnológica</vt:lpstr>
      <vt:lpstr>Panorama Geral da Coleta de Indicadores </vt:lpstr>
      <vt:lpstr>Calendário das R.A.E. – 2019/2020 </vt:lpstr>
      <vt:lpstr>Apresentação do PowerPoint</vt:lpstr>
      <vt:lpstr>PRODIN/DPLAN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PAT 2018 2019</dc:title>
  <dc:creator>Jardel de Souza Pereira</dc:creator>
  <cp:lastModifiedBy>Braulio Fernandes Gerhardt</cp:lastModifiedBy>
  <cp:revision>151</cp:revision>
  <dcterms:created xsi:type="dcterms:W3CDTF">2018-05-08T01:25:48Z</dcterms:created>
  <dcterms:modified xsi:type="dcterms:W3CDTF">2019-07-30T15:31:23Z</dcterms:modified>
</cp:coreProperties>
</file>