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xml" ContentType="application/vnd.openxmlformats-officedocument.presentationml.notesSlide+xml"/>
  <Override PartName="/ppt/charts/chart23.xml" ContentType="application/vnd.openxmlformats-officedocument.drawingml.chart+xml"/>
  <Override PartName="/ppt/notesSlides/notesSlide2.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3" r:id="rId2"/>
  </p:sldMasterIdLst>
  <p:notesMasterIdLst>
    <p:notesMasterId r:id="rId77"/>
  </p:notesMasterIdLst>
  <p:sldIdLst>
    <p:sldId id="256" r:id="rId3"/>
    <p:sldId id="563" r:id="rId4"/>
    <p:sldId id="568" r:id="rId5"/>
    <p:sldId id="571" r:id="rId6"/>
    <p:sldId id="570" r:id="rId7"/>
    <p:sldId id="569" r:id="rId8"/>
    <p:sldId id="572" r:id="rId9"/>
    <p:sldId id="577" r:id="rId10"/>
    <p:sldId id="578" r:id="rId11"/>
    <p:sldId id="575" r:id="rId12"/>
    <p:sldId id="576" r:id="rId13"/>
    <p:sldId id="573" r:id="rId14"/>
    <p:sldId id="574" r:id="rId15"/>
    <p:sldId id="585" r:id="rId16"/>
    <p:sldId id="588" r:id="rId17"/>
    <p:sldId id="587" r:id="rId18"/>
    <p:sldId id="586" r:id="rId19"/>
    <p:sldId id="597" r:id="rId20"/>
    <p:sldId id="601" r:id="rId21"/>
    <p:sldId id="600" r:id="rId22"/>
    <p:sldId id="599" r:id="rId23"/>
    <p:sldId id="598" r:id="rId24"/>
    <p:sldId id="610" r:id="rId25"/>
    <p:sldId id="613" r:id="rId26"/>
    <p:sldId id="612" r:id="rId27"/>
    <p:sldId id="611" r:id="rId28"/>
    <p:sldId id="614" r:id="rId29"/>
    <p:sldId id="617" r:id="rId30"/>
    <p:sldId id="616" r:id="rId31"/>
    <p:sldId id="615" r:id="rId32"/>
    <p:sldId id="618" r:id="rId33"/>
    <p:sldId id="621" r:id="rId34"/>
    <p:sldId id="620" r:id="rId35"/>
    <p:sldId id="619" r:id="rId36"/>
    <p:sldId id="450" r:id="rId37"/>
    <p:sldId id="483" r:id="rId38"/>
    <p:sldId id="452" r:id="rId39"/>
    <p:sldId id="451" r:id="rId40"/>
    <p:sldId id="622" r:id="rId41"/>
    <p:sldId id="627" r:id="rId42"/>
    <p:sldId id="626" r:id="rId43"/>
    <p:sldId id="625" r:id="rId44"/>
    <p:sldId id="624" r:id="rId45"/>
    <p:sldId id="623" r:id="rId46"/>
    <p:sldId id="606" r:id="rId47"/>
    <p:sldId id="609" r:id="rId48"/>
    <p:sldId id="608" r:id="rId49"/>
    <p:sldId id="607" r:id="rId50"/>
    <p:sldId id="604" r:id="rId51"/>
    <p:sldId id="605" r:id="rId52"/>
    <p:sldId id="602" r:id="rId53"/>
    <p:sldId id="603" r:id="rId54"/>
    <p:sldId id="592" r:id="rId55"/>
    <p:sldId id="596" r:id="rId56"/>
    <p:sldId id="595" r:id="rId57"/>
    <p:sldId id="594" r:id="rId58"/>
    <p:sldId id="593" r:id="rId59"/>
    <p:sldId id="589" r:id="rId60"/>
    <p:sldId id="591" r:id="rId61"/>
    <p:sldId id="590" r:id="rId62"/>
    <p:sldId id="579" r:id="rId63"/>
    <p:sldId id="584" r:id="rId64"/>
    <p:sldId id="583" r:id="rId65"/>
    <p:sldId id="582" r:id="rId66"/>
    <p:sldId id="581" r:id="rId67"/>
    <p:sldId id="580" r:id="rId68"/>
    <p:sldId id="564" r:id="rId69"/>
    <p:sldId id="567" r:id="rId70"/>
    <p:sldId id="566" r:id="rId71"/>
    <p:sldId id="565" r:id="rId72"/>
    <p:sldId id="422" r:id="rId73"/>
    <p:sldId id="488" r:id="rId74"/>
    <p:sldId id="421" r:id="rId75"/>
    <p:sldId id="432" r:id="rId76"/>
  </p:sldIdLst>
  <p:sldSz cx="9144000" cy="6858000" type="screen4x3"/>
  <p:notesSz cx="6858000" cy="9144000"/>
  <p:defaultText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429">
          <p15:clr>
            <a:srgbClr val="A4A3A4"/>
          </p15:clr>
        </p15:guide>
        <p15:guide id="3" orient="horz" pos="1475">
          <p15:clr>
            <a:srgbClr val="A4A3A4"/>
          </p15:clr>
        </p15:guide>
        <p15:guide id="4" orient="horz" pos="2863" userDrawn="1">
          <p15:clr>
            <a:srgbClr val="A4A3A4"/>
          </p15:clr>
        </p15:guide>
        <p15:guide id="5" orient="horz" pos="2884">
          <p15:clr>
            <a:srgbClr val="A4A3A4"/>
          </p15:clr>
        </p15:guide>
        <p15:guide id="6" orient="horz" pos="3203">
          <p15:clr>
            <a:srgbClr val="A4A3A4"/>
          </p15:clr>
        </p15:guide>
        <p15:guide id="7" orient="horz" pos="3226">
          <p15:clr>
            <a:srgbClr val="A4A3A4"/>
          </p15:clr>
        </p15:guide>
        <p15:guide id="8" pos="2911">
          <p15:clr>
            <a:srgbClr val="A4A3A4"/>
          </p15:clr>
        </p15:guide>
        <p15:guide id="9" pos="265">
          <p15:clr>
            <a:srgbClr val="A4A3A4"/>
          </p15:clr>
        </p15:guide>
        <p15:guide id="10" pos="5465" userDrawn="1">
          <p15:clr>
            <a:srgbClr val="A4A3A4"/>
          </p15:clr>
        </p15:guide>
        <p15:guide id="11" pos="28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8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8057" autoAdjust="0"/>
  </p:normalViewPr>
  <p:slideViewPr>
    <p:cSldViewPr snapToGrid="0" snapToObjects="1">
      <p:cViewPr varScale="1">
        <p:scale>
          <a:sx n="117" d="100"/>
          <a:sy n="117" d="100"/>
        </p:scale>
        <p:origin x="-1614" y="-102"/>
      </p:cViewPr>
      <p:guideLst>
        <p:guide orient="horz" pos="2160"/>
        <p:guide orient="horz" pos="1429"/>
        <p:guide orient="horz" pos="1475"/>
        <p:guide orient="horz" pos="2863"/>
        <p:guide orient="horz" pos="2884"/>
        <p:guide orient="horz" pos="3203"/>
        <p:guide orient="horz" pos="3226"/>
        <p:guide pos="2911"/>
        <p:guide pos="265"/>
        <p:guide pos="5465"/>
        <p:guide pos="28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1%20(PROEX%20e%20COPEX).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5%20(DOF,%20PROEX%20e%20ARIN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6%20(DGP,%20PROPESP%20e%20PROE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6%20(DGP,%20PROPESP%20e%20PROE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6%20(DGP,%20PROPESP%20e%20PROE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7%20(PRODI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7%20(PRODI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7%20(PRODI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8%20(PRODI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9%20(DPLA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1%20e%2012%20(ASCO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2%20(PRODI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3%20(DGP).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3%20(DGP).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3%20(DGP).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3%20(DGP).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3%20(DGP).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3%20(DGP).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4%20(DGP).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5%20(PROAD%20e%20DGTI).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4&#170;%20R.A.E\FICHAS%20DE%20INDICADORES%20COM%20METAS%20-%20Objetivo%2015%20(PROAD%20e%20DGTI).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4&#170;%20R.A.E\FICHAS%20DE%20INDICADORES%20COM%20METAS%20-%20Objetivo%2015%20(PROAD%20e%20DGT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2%20(PRODIN).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5%20(PROAD%20e%20DGTI).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5%20(PROAD%20e%20DGTI).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6%20(DOF).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16%20(DO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2%20(PRODI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3%20(PROEX%20e%20PROPES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3%20(PROEX%20e%20PROPES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4%20(DEA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4%20(DEA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ale\prodin$\prodin_public\DPLAN\Reuni&#227;o%20de%20Avalia&#231;&#227;o%20da%20Estrat&#233;gia%20-%20RAE\5&#170;%20R.A.E\FICHAS%20DE%20INDICADORES%20COM%20METAS%20-%20Objetivo%2004%20(DE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showLegendKey val="0"/>
            <c:showVal val="1"/>
            <c:showCatName val="0"/>
            <c:showSerName val="0"/>
            <c:showPercent val="0"/>
            <c:showBubbleSize val="0"/>
            <c:showLeaderLines val="0"/>
          </c:dLbls>
          <c:cat>
            <c:strRef>
              <c:f>'[FICHAS DE INDICADORES COM METAS - Objetivo 01 (PROEX e COPEX).xlsx]&lt;I1.3&gt;'!$C$24:$M$24</c:f>
              <c:strCache>
                <c:ptCount val="11"/>
                <c:pt idx="0">
                  <c:v>2017*</c:v>
                </c:pt>
                <c:pt idx="1">
                  <c:v>2018</c:v>
                </c:pt>
                <c:pt idx="2">
                  <c:v>2019</c:v>
                </c:pt>
                <c:pt idx="3">
                  <c:v>2020</c:v>
                </c:pt>
                <c:pt idx="4">
                  <c:v>2021</c:v>
                </c:pt>
                <c:pt idx="5">
                  <c:v>2022</c:v>
                </c:pt>
                <c:pt idx="6">
                  <c:v>2023</c:v>
                </c:pt>
                <c:pt idx="7">
                  <c:v>2024</c:v>
                </c:pt>
                <c:pt idx="8">
                  <c:v>2025</c:v>
                </c:pt>
                <c:pt idx="9">
                  <c:v>2026</c:v>
                </c:pt>
                <c:pt idx="10">
                  <c:v>2027</c:v>
                </c:pt>
              </c:strCache>
            </c:strRef>
          </c:cat>
          <c:val>
            <c:numRef>
              <c:f>'[FICHAS DE INDICADORES COM METAS - Objetivo 01 (PROEX e COPEX).xlsx]&lt;I1.3&gt;'!$C$27:$M$27</c:f>
              <c:numCache>
                <c:formatCode>_-* #,##0_-;\-* #,##0_-;_-* "-"??_-;_-@_-</c:formatCode>
                <c:ptCount val="11"/>
                <c:pt idx="0">
                  <c:v>11310</c:v>
                </c:pt>
                <c:pt idx="1">
                  <c:v>7217</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showLegendKey val="0"/>
            <c:showVal val="1"/>
            <c:showCatName val="0"/>
            <c:showSerName val="0"/>
            <c:showPercent val="0"/>
            <c:showBubbleSize val="0"/>
            <c:showLeaderLines val="0"/>
          </c:dLbls>
          <c:cat>
            <c:strRef>
              <c:f>'[FICHAS DE INDICADORES COM METAS - Objetivo 01 (PROEX e COPEX).xlsx]&lt;I1.3&gt;'!$C$24:$M$24</c:f>
              <c:strCache>
                <c:ptCount val="11"/>
                <c:pt idx="0">
                  <c:v>2017*</c:v>
                </c:pt>
                <c:pt idx="1">
                  <c:v>2018</c:v>
                </c:pt>
                <c:pt idx="2">
                  <c:v>2019</c:v>
                </c:pt>
                <c:pt idx="3">
                  <c:v>2020</c:v>
                </c:pt>
                <c:pt idx="4">
                  <c:v>2021</c:v>
                </c:pt>
                <c:pt idx="5">
                  <c:v>2022</c:v>
                </c:pt>
                <c:pt idx="6">
                  <c:v>2023</c:v>
                </c:pt>
                <c:pt idx="7">
                  <c:v>2024</c:v>
                </c:pt>
                <c:pt idx="8">
                  <c:v>2025</c:v>
                </c:pt>
                <c:pt idx="9">
                  <c:v>2026</c:v>
                </c:pt>
                <c:pt idx="10">
                  <c:v>2027</c:v>
                </c:pt>
              </c:strCache>
            </c:strRef>
          </c:cat>
          <c:val>
            <c:numRef>
              <c:f>'[FICHAS DE INDICADORES COM METAS - Objetivo 01 (PROEX e COPEX).xlsx]&lt;I1.3&gt;'!$C$28:$M$28</c:f>
              <c:numCache>
                <c:formatCode>_-* #,##0_-;\-* #,##0_-;_-* "-"??_-;_-@_-</c:formatCode>
                <c:ptCount val="11"/>
                <c:pt idx="0">
                  <c:v>4107</c:v>
                </c:pt>
                <c:pt idx="1">
                  <c:v>3935</c:v>
                </c:pt>
                <c:pt idx="2">
                  <c:v>4690</c:v>
                </c:pt>
                <c:pt idx="3">
                  <c:v>5335</c:v>
                </c:pt>
                <c:pt idx="4">
                  <c:v>5335</c:v>
                </c:pt>
                <c:pt idx="5">
                  <c:v>5335</c:v>
                </c:pt>
                <c:pt idx="6">
                  <c:v>5335</c:v>
                </c:pt>
                <c:pt idx="7">
                  <c:v>5335</c:v>
                </c:pt>
                <c:pt idx="8">
                  <c:v>5335</c:v>
                </c:pt>
                <c:pt idx="9">
                  <c:v>5335</c:v>
                </c:pt>
                <c:pt idx="10">
                  <c:v>5335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5128064"/>
        <c:axId val="35129600"/>
      </c:barChart>
      <c:catAx>
        <c:axId val="35128064"/>
        <c:scaling>
          <c:orientation val="minMax"/>
        </c:scaling>
        <c:delete val="0"/>
        <c:axPos val="b"/>
        <c:majorTickMark val="cross"/>
        <c:minorTickMark val="cross"/>
        <c:tickLblPos val="nextTo"/>
        <c:txPr>
          <a:bodyPr/>
          <a:lstStyle/>
          <a:p>
            <a:pPr lvl="0">
              <a:defRPr b="0"/>
            </a:pPr>
            <a:endParaRPr lang="pt-BR"/>
          </a:p>
        </c:txPr>
        <c:crossAx val="35129600"/>
        <c:crosses val="autoZero"/>
        <c:auto val="1"/>
        <c:lblAlgn val="ctr"/>
        <c:lblOffset val="100"/>
        <c:noMultiLvlLbl val="1"/>
      </c:catAx>
      <c:valAx>
        <c:axId val="35129600"/>
        <c:scaling>
          <c:orientation val="minMax"/>
        </c:scaling>
        <c:delete val="0"/>
        <c:axPos val="l"/>
        <c:majorGridlines>
          <c:spPr>
            <a:ln>
              <a:noFill/>
            </a:ln>
          </c:spPr>
        </c:majorGridlines>
        <c:numFmt formatCode="_-* #,##0_-;\-* #,##0_-;_-* &quot;-&quot;??_-;_-@_-" sourceLinked="1"/>
        <c:majorTickMark val="cross"/>
        <c:minorTickMark val="cross"/>
        <c:tickLblPos val="nextTo"/>
        <c:spPr>
          <a:ln w="47625">
            <a:noFill/>
          </a:ln>
        </c:spPr>
        <c:txPr>
          <a:bodyPr/>
          <a:lstStyle/>
          <a:p>
            <a:pPr lvl="0">
              <a:defRPr b="0"/>
            </a:pPr>
            <a:endParaRPr lang="pt-BR"/>
          </a:p>
        </c:txPr>
        <c:crossAx val="35128064"/>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strRef>
              <c:f>'[FICHAS DE INDICADORES COM METAS - Objetivo 05 (DOF, PROEX e ARINT).xlsx]&lt;I5.2&gt;'!$C$24:$M$24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05 (DOF, PROEX e ARINT).xlsx]&lt;I5.2&gt;'!$C$27:$M$27</c:f>
              <c:numCache>
                <c:formatCode>0.00%</c:formatCode>
                <c:ptCount val="11"/>
                <c:pt idx="0">
                  <c:v>0.55000000000000004</c:v>
                </c:pt>
                <c:pt idx="1">
                  <c:v>0.49606299212598426</c:v>
                </c:pt>
                <c:pt idx="2">
                  <c:v>0.60122699386503065</c:v>
                </c:pt>
                <c:pt idx="3">
                  <c:v>0.84591194968553463</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invertIfNegative val="0"/>
          <c:dLbls>
            <c:txPr>
              <a:bodyPr rot="-5400000" vert="horz"/>
              <a:lstStyle/>
              <a:p>
                <a:pPr>
                  <a:defRPr b="1" i="0" baseline="0"/>
                </a:pPr>
                <a:endParaRPr lang="pt-BR"/>
              </a:p>
            </c:txPr>
            <c:showLegendKey val="0"/>
            <c:showVal val="1"/>
            <c:showCatName val="0"/>
            <c:showSerName val="0"/>
            <c:showPercent val="0"/>
            <c:showBubbleSize val="0"/>
            <c:showLeaderLines val="0"/>
          </c:dLbls>
          <c:cat>
            <c:strRef>
              <c:f>'[FICHAS DE INDICADORES COM METAS - Objetivo 05 (DOF, PROEX e ARINT).xlsx]&lt;I5.2&gt;'!$C$24:$M$24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05 (DOF, PROEX e ARINT).xlsx]&lt;I5.2&gt;'!$C$28:$M$28</c:f>
              <c:numCache>
                <c:formatCode>0.00%</c:formatCode>
                <c:ptCount val="11"/>
                <c:pt idx="0">
                  <c:v>0.75</c:v>
                </c:pt>
                <c:pt idx="1">
                  <c:v>0.75</c:v>
                </c:pt>
                <c:pt idx="2">
                  <c:v>0.8</c:v>
                </c:pt>
                <c:pt idx="3">
                  <c:v>0.8</c:v>
                </c:pt>
                <c:pt idx="4">
                  <c:v>0.8</c:v>
                </c:pt>
                <c:pt idx="5">
                  <c:v>0.8</c:v>
                </c:pt>
                <c:pt idx="6">
                  <c:v>0.9</c:v>
                </c:pt>
                <c:pt idx="7">
                  <c:v>0.9</c:v>
                </c:pt>
                <c:pt idx="8">
                  <c:v>0.9</c:v>
                </c:pt>
                <c:pt idx="9">
                  <c:v>0.9</c:v>
                </c:pt>
                <c:pt idx="10">
                  <c:v>0.9</c:v>
                </c:pt>
              </c:numCache>
            </c:numRef>
          </c:val>
        </c:ser>
        <c:dLbls>
          <c:showLegendKey val="0"/>
          <c:showVal val="0"/>
          <c:showCatName val="0"/>
          <c:showSerName val="0"/>
          <c:showPercent val="0"/>
          <c:showBubbleSize val="0"/>
        </c:dLbls>
        <c:gapWidth val="150"/>
        <c:axId val="36700928"/>
        <c:axId val="36702464"/>
      </c:barChart>
      <c:catAx>
        <c:axId val="36700928"/>
        <c:scaling>
          <c:orientation val="minMax"/>
        </c:scaling>
        <c:delete val="0"/>
        <c:axPos val="b"/>
        <c:majorTickMark val="cross"/>
        <c:minorTickMark val="cross"/>
        <c:tickLblPos val="nextTo"/>
        <c:txPr>
          <a:bodyPr/>
          <a:lstStyle/>
          <a:p>
            <a:pPr lvl="0">
              <a:defRPr b="0"/>
            </a:pPr>
            <a:endParaRPr lang="pt-BR"/>
          </a:p>
        </c:txPr>
        <c:crossAx val="36702464"/>
        <c:crosses val="autoZero"/>
        <c:auto val="1"/>
        <c:lblAlgn val="ctr"/>
        <c:lblOffset val="100"/>
        <c:noMultiLvlLbl val="1"/>
      </c:catAx>
      <c:valAx>
        <c:axId val="36702464"/>
        <c:scaling>
          <c:orientation val="minMax"/>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b="0"/>
            </a:pPr>
            <a:endParaRPr lang="pt-BR"/>
          </a:p>
        </c:txPr>
        <c:crossAx val="36700928"/>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'[FICHAS DE INDICADORES COM METAS - Objetivo 06 (DGP, PROPESP e PROEN).xlsx]&lt;I6.1&gt;'!$B$25</c:f>
              <c:strCache>
                <c:ptCount val="1"/>
                <c:pt idx="0">
                  <c:v>ND</c:v>
                </c:pt>
              </c:strCache>
            </c:strRef>
          </c:tx>
          <c:spPr>
            <a:solidFill>
              <a:srgbClr val="4A7EBB"/>
            </a:solidFill>
          </c:spPr>
          <c:invertIfNegative val="1"/>
          <c:dLbls>
            <c:txPr>
              <a:bodyPr/>
              <a:lstStyle/>
              <a:p>
                <a:pPr>
                  <a:defRPr b="1"/>
                </a:pPr>
                <a:endParaRPr lang="pt-BR"/>
              </a:p>
            </c:txPr>
            <c:showLegendKey val="0"/>
            <c:showVal val="1"/>
            <c:showCatName val="0"/>
            <c:showSerName val="0"/>
            <c:showPercent val="0"/>
            <c:showBubbleSize val="0"/>
            <c:showLeaderLines val="0"/>
          </c:dLbls>
          <c:cat>
            <c:strRef>
              <c:f>'[FICHAS DE INDICADORES COM METAS - Objetivo 06 (DGP, PROPESP e PROEN).xlsx]&lt;I6.1&gt;'!$C$24:$M$24</c:f>
              <c:strCache>
                <c:ptCount val="11"/>
                <c:pt idx="0">
                  <c:v>2SEM/2017</c:v>
                </c:pt>
                <c:pt idx="1">
                  <c:v>1SEM/2018</c:v>
                </c:pt>
                <c:pt idx="2">
                  <c:v>2SEM/2018</c:v>
                </c:pt>
                <c:pt idx="3">
                  <c:v>1SEM/2019</c:v>
                </c:pt>
                <c:pt idx="4">
                  <c:v>2SEM/2019</c:v>
                </c:pt>
                <c:pt idx="5">
                  <c:v>1SEM/2020</c:v>
                </c:pt>
                <c:pt idx="6">
                  <c:v>2SEM/2020</c:v>
                </c:pt>
                <c:pt idx="7">
                  <c:v>1SEM/2021</c:v>
                </c:pt>
                <c:pt idx="8">
                  <c:v>2SEM/2021</c:v>
                </c:pt>
                <c:pt idx="9">
                  <c:v>1SEM/2022</c:v>
                </c:pt>
                <c:pt idx="10">
                  <c:v>2SEM/2022</c:v>
                </c:pt>
              </c:strCache>
            </c:strRef>
          </c:cat>
          <c:val>
            <c:numRef>
              <c:f>'[FICHAS DE INDICADORES COM METAS - Objetivo 06 (DGP, PROPESP e PROEN).xlsx]&lt;I6.1&gt;'!$C$25:$M$25</c:f>
              <c:numCache>
                <c:formatCode>0</c:formatCode>
                <c:ptCount val="11"/>
                <c:pt idx="0">
                  <c:v>11</c:v>
                </c:pt>
                <c:pt idx="1">
                  <c:v>17</c:v>
                </c:pt>
                <c:pt idx="2">
                  <c:v>27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'[FICHAS DE INDICADORES COM METAS - Objetivo 06 (DGP, PROPESP e PROEN).xlsx]&lt;I6.1&gt;'!$B$26</c:f>
              <c:strCache>
                <c:ptCount val="1"/>
                <c:pt idx="0">
                  <c:v>2a RAE </c:v>
                </c:pt>
              </c:strCache>
            </c:strRef>
          </c:tx>
          <c:spPr>
            <a:solidFill>
              <a:srgbClr val="BE4B48"/>
            </a:solidFill>
          </c:spPr>
          <c:invertIfNegative val="1"/>
          <c:cat>
            <c:strRef>
              <c:f>'[FICHAS DE INDICADORES COM METAS - Objetivo 06 (DGP, PROPESP e PROEN).xlsx]&lt;I6.1&gt;'!$C$24:$M$24</c:f>
              <c:strCache>
                <c:ptCount val="11"/>
                <c:pt idx="0">
                  <c:v>2SEM/2017</c:v>
                </c:pt>
                <c:pt idx="1">
                  <c:v>1SEM/2018</c:v>
                </c:pt>
                <c:pt idx="2">
                  <c:v>2SEM/2018</c:v>
                </c:pt>
                <c:pt idx="3">
                  <c:v>1SEM/2019</c:v>
                </c:pt>
                <c:pt idx="4">
                  <c:v>2SEM/2019</c:v>
                </c:pt>
                <c:pt idx="5">
                  <c:v>1SEM/2020</c:v>
                </c:pt>
                <c:pt idx="6">
                  <c:v>2SEM/2020</c:v>
                </c:pt>
                <c:pt idx="7">
                  <c:v>1SEM/2021</c:v>
                </c:pt>
                <c:pt idx="8">
                  <c:v>2SEM/2021</c:v>
                </c:pt>
                <c:pt idx="9">
                  <c:v>1SEM/2022</c:v>
                </c:pt>
                <c:pt idx="10">
                  <c:v>2SEM/2022</c:v>
                </c:pt>
              </c:strCache>
            </c:strRef>
          </c:cat>
          <c:val>
            <c:numRef>
              <c:f>'[FICHAS DE INDICADORES COM METAS - Objetivo 06 (DGP, PROPESP e PROEN).xlsx]&lt;I6.1&gt;'!$C$26:$M$26</c:f>
              <c:numCache>
                <c:formatCode>0</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6752768"/>
        <c:axId val="36518144"/>
      </c:barChart>
      <c:catAx>
        <c:axId val="36752768"/>
        <c:scaling>
          <c:orientation val="minMax"/>
        </c:scaling>
        <c:delete val="0"/>
        <c:axPos val="b"/>
        <c:majorTickMark val="cross"/>
        <c:minorTickMark val="cross"/>
        <c:tickLblPos val="nextTo"/>
        <c:txPr>
          <a:bodyPr/>
          <a:lstStyle/>
          <a:p>
            <a:pPr lvl="0">
              <a:defRPr b="0"/>
            </a:pPr>
            <a:endParaRPr lang="pt-BR"/>
          </a:p>
        </c:txPr>
        <c:crossAx val="36518144"/>
        <c:crosses val="autoZero"/>
        <c:auto val="1"/>
        <c:lblAlgn val="ctr"/>
        <c:lblOffset val="100"/>
        <c:noMultiLvlLbl val="1"/>
      </c:catAx>
      <c:valAx>
        <c:axId val="36518144"/>
        <c:scaling>
          <c:orientation val="minMax"/>
          <c:min val="0"/>
        </c:scaling>
        <c:delete val="0"/>
        <c:axPos val="l"/>
        <c:majorGridlines>
          <c:spPr>
            <a:ln>
              <a:noFill/>
            </a:ln>
          </c:spPr>
        </c:majorGridlines>
        <c:numFmt formatCode="0" sourceLinked="1"/>
        <c:majorTickMark val="cross"/>
        <c:minorTickMark val="cross"/>
        <c:tickLblPos val="nextTo"/>
        <c:spPr>
          <a:ln w="47625">
            <a:noFill/>
          </a:ln>
        </c:spPr>
        <c:txPr>
          <a:bodyPr/>
          <a:lstStyle/>
          <a:p>
            <a:pPr lvl="0">
              <a:defRPr b="0"/>
            </a:pPr>
            <a:endParaRPr lang="pt-BR"/>
          </a:p>
        </c:txPr>
        <c:crossAx val="36752768"/>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'[FICHAS DE INDICADORES COM METAS - Objetivo 06 (DGP, PROPESP e PROEN).xlsx]&lt;I6.3&gt;'!$C$24:$M$24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06 (DGP, PROPESP e PROEN).xlsx]&lt;I6.3&gt;'!$C$27:$M$27</c:f>
              <c:numCache>
                <c:formatCode>0.00%</c:formatCode>
                <c:ptCount val="11"/>
                <c:pt idx="0">
                  <c:v>0.98765432098765427</c:v>
                </c:pt>
                <c:pt idx="1">
                  <c:v>0.98684210526315785</c:v>
                </c:pt>
                <c:pt idx="2">
                  <c:v>0.71649484536082475</c:v>
                </c:pt>
                <c:pt idx="3">
                  <c:v>0.97058823529411764</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'[FICHAS DE INDICADORES COM METAS - Objetivo 06 (DGP, PROPESP e PROEN).xlsx]&lt;I6.3&gt;'!$C$24:$M$24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06 (DGP, PROPESP e PROEN).xlsx]&lt;I6.3&gt;'!$C$28:$M$28</c:f>
              <c:numCache>
                <c:formatCode>0.00%</c:formatCode>
                <c:ptCount val="11"/>
                <c:pt idx="0">
                  <c:v>0.7</c:v>
                </c:pt>
                <c:pt idx="1">
                  <c:v>0.7</c:v>
                </c:pt>
                <c:pt idx="2">
                  <c:v>0.8</c:v>
                </c:pt>
                <c:pt idx="3">
                  <c:v>0.8</c:v>
                </c:pt>
                <c:pt idx="4">
                  <c:v>0.9</c:v>
                </c:pt>
                <c:pt idx="5">
                  <c:v>0.9</c:v>
                </c:pt>
                <c:pt idx="6">
                  <c:v>1</c:v>
                </c:pt>
                <c:pt idx="7">
                  <c:v>1</c:v>
                </c:pt>
                <c:pt idx="8">
                  <c:v>1</c:v>
                </c:pt>
                <c:pt idx="9">
                  <c:v>1</c:v>
                </c:pt>
                <c:pt idx="1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6480128"/>
        <c:axId val="36481664"/>
      </c:barChart>
      <c:catAx>
        <c:axId val="36480128"/>
        <c:scaling>
          <c:orientation val="minMax"/>
        </c:scaling>
        <c:delete val="0"/>
        <c:axPos val="b"/>
        <c:majorTickMark val="cross"/>
        <c:minorTickMark val="cross"/>
        <c:tickLblPos val="nextTo"/>
        <c:txPr>
          <a:bodyPr/>
          <a:lstStyle/>
          <a:p>
            <a:pPr lvl="0">
              <a:defRPr b="0"/>
            </a:pPr>
            <a:endParaRPr lang="pt-BR"/>
          </a:p>
        </c:txPr>
        <c:crossAx val="36481664"/>
        <c:crosses val="autoZero"/>
        <c:auto val="1"/>
        <c:lblAlgn val="ctr"/>
        <c:lblOffset val="100"/>
        <c:noMultiLvlLbl val="1"/>
      </c:catAx>
      <c:valAx>
        <c:axId val="36481664"/>
        <c:scaling>
          <c:orientation val="minMax"/>
          <c:min val="0"/>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36480128"/>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b="1"/>
                </a:pPr>
                <a:endParaRPr lang="pt-BR"/>
              </a:p>
            </c:txPr>
            <c:showLegendKey val="0"/>
            <c:showVal val="1"/>
            <c:showCatName val="0"/>
            <c:showSerName val="0"/>
            <c:showPercent val="0"/>
            <c:showBubbleSize val="0"/>
            <c:showLeaderLines val="0"/>
          </c:dLbls>
          <c:cat>
            <c:strRef>
              <c:f>'[FICHAS DE INDICADORES COM METAS - Objetivo 06 (DGP, PROPESP e PROEN).xlsx]&lt;I6.3&gt;'!$C$24:$M$24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06 (DGP, PROPESP e PROEN).xlsx]&lt;I6.3&gt;'!$C$27:$M$27</c:f>
              <c:numCache>
                <c:formatCode>0.00%</c:formatCode>
                <c:ptCount val="11"/>
                <c:pt idx="0">
                  <c:v>0.98765432098765427</c:v>
                </c:pt>
                <c:pt idx="1">
                  <c:v>0.98684210526315785</c:v>
                </c:pt>
                <c:pt idx="2">
                  <c:v>0.71649484536082475</c:v>
                </c:pt>
                <c:pt idx="3">
                  <c:v>0.97058823529411764</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b="1"/>
                </a:pPr>
                <a:endParaRPr lang="pt-BR"/>
              </a:p>
            </c:txPr>
            <c:showLegendKey val="0"/>
            <c:showVal val="1"/>
            <c:showCatName val="0"/>
            <c:showSerName val="0"/>
            <c:showPercent val="0"/>
            <c:showBubbleSize val="0"/>
            <c:showLeaderLines val="0"/>
          </c:dLbls>
          <c:cat>
            <c:strRef>
              <c:f>'[FICHAS DE INDICADORES COM METAS - Objetivo 06 (DGP, PROPESP e PROEN).xlsx]&lt;I6.3&gt;'!$C$24:$M$24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06 (DGP, PROPESP e PROEN).xlsx]&lt;I6.3&gt;'!$C$28:$M$28</c:f>
              <c:numCache>
                <c:formatCode>0.00%</c:formatCode>
                <c:ptCount val="11"/>
                <c:pt idx="0">
                  <c:v>0.7</c:v>
                </c:pt>
                <c:pt idx="1">
                  <c:v>0.7</c:v>
                </c:pt>
                <c:pt idx="2">
                  <c:v>0.8</c:v>
                </c:pt>
                <c:pt idx="3">
                  <c:v>0.8</c:v>
                </c:pt>
                <c:pt idx="4">
                  <c:v>0.9</c:v>
                </c:pt>
                <c:pt idx="5">
                  <c:v>0.9</c:v>
                </c:pt>
                <c:pt idx="6">
                  <c:v>1</c:v>
                </c:pt>
                <c:pt idx="7">
                  <c:v>1</c:v>
                </c:pt>
                <c:pt idx="8">
                  <c:v>1</c:v>
                </c:pt>
                <c:pt idx="9">
                  <c:v>1</c:v>
                </c:pt>
                <c:pt idx="1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6638080"/>
        <c:axId val="36660352"/>
      </c:barChart>
      <c:catAx>
        <c:axId val="36638080"/>
        <c:scaling>
          <c:orientation val="minMax"/>
        </c:scaling>
        <c:delete val="0"/>
        <c:axPos val="b"/>
        <c:majorTickMark val="cross"/>
        <c:minorTickMark val="cross"/>
        <c:tickLblPos val="nextTo"/>
        <c:txPr>
          <a:bodyPr/>
          <a:lstStyle/>
          <a:p>
            <a:pPr lvl="0">
              <a:defRPr b="0"/>
            </a:pPr>
            <a:endParaRPr lang="pt-BR"/>
          </a:p>
        </c:txPr>
        <c:crossAx val="36660352"/>
        <c:crosses val="autoZero"/>
        <c:auto val="1"/>
        <c:lblAlgn val="ctr"/>
        <c:lblOffset val="100"/>
        <c:noMultiLvlLbl val="1"/>
      </c:catAx>
      <c:valAx>
        <c:axId val="36660352"/>
        <c:scaling>
          <c:orientation val="minMax"/>
          <c:min val="0"/>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36638080"/>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'[FICHAS DE INDICADORES COM METAS - Objetivo 07 (PRODIN).xlsx]&lt;I7.1&gt;'!$B$28</c:f>
              <c:strCache>
                <c:ptCount val="1"/>
                <c:pt idx="0">
                  <c:v>Meta</c:v>
                </c:pt>
              </c:strCache>
            </c:strRef>
          </c:tx>
          <c:spPr>
            <a:solidFill>
              <a:srgbClr val="4A7EBB"/>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numRef>
              <c:f>'[FICHAS DE INDICADORES COM METAS - Objetivo 07 (PRODIN).xlsx]&lt;I7.1&gt;'!$C$24:$M$24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07 (PRODIN).xlsx]&lt;I7.1&gt;'!$C$28:$M$28</c:f>
              <c:numCache>
                <c:formatCode>0.00%</c:formatCode>
                <c:ptCount val="11"/>
                <c:pt idx="0">
                  <c:v>8.0630688373285478E-2</c:v>
                </c:pt>
                <c:pt idx="1">
                  <c:v>0</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'[FICHAS DE INDICADORES COM METAS - Objetivo 07 (PRODIN).xlsx]&lt;I7.1&gt;'!$B$27</c:f>
              <c:strCache>
                <c:ptCount val="1"/>
                <c:pt idx="0">
                  <c:v>Taxa</c:v>
                </c:pt>
              </c:strCache>
            </c:strRef>
          </c:tx>
          <c:invertIfNegative val="0"/>
          <c:dLbls>
            <c:txPr>
              <a:bodyPr rot="-5400000" vert="horz"/>
              <a:lstStyle/>
              <a:p>
                <a:pPr>
                  <a:defRPr b="1" i="0" baseline="0"/>
                </a:pPr>
                <a:endParaRPr lang="pt-BR"/>
              </a:p>
            </c:txPr>
            <c:showLegendKey val="0"/>
            <c:showVal val="1"/>
            <c:showCatName val="0"/>
            <c:showSerName val="0"/>
            <c:showPercent val="0"/>
            <c:showBubbleSize val="0"/>
            <c:showLeaderLines val="0"/>
          </c:dLbls>
          <c:cat>
            <c:numRef>
              <c:f>'[FICHAS DE INDICADORES COM METAS - Objetivo 07 (PRODIN).xlsx]&lt;I7.1&gt;'!$C$24:$M$24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07 (PRODIN).xlsx]&lt;I7.1&gt;'!$C$27:$M$27</c:f>
              <c:numCache>
                <c:formatCode>0.00%</c:formatCode>
                <c:ptCount val="11"/>
                <c:pt idx="0">
                  <c:v>2.6945716154349247E-2</c:v>
                </c:pt>
                <c:pt idx="1">
                  <c:v>6.3434399888221318E-2</c:v>
                </c:pt>
                <c:pt idx="2">
                  <c:v>0</c:v>
                </c:pt>
                <c:pt idx="3">
                  <c:v>0</c:v>
                </c:pt>
                <c:pt idx="4">
                  <c:v>0</c:v>
                </c:pt>
                <c:pt idx="5">
                  <c:v>0</c:v>
                </c:pt>
                <c:pt idx="6">
                  <c:v>0</c:v>
                </c:pt>
                <c:pt idx="7">
                  <c:v>0</c:v>
                </c:pt>
                <c:pt idx="8">
                  <c:v>0</c:v>
                </c:pt>
                <c:pt idx="9">
                  <c:v>0</c:v>
                </c:pt>
                <c:pt idx="10">
                  <c:v>0</c:v>
                </c:pt>
              </c:numCache>
            </c:numRef>
          </c:val>
        </c:ser>
        <c:dLbls>
          <c:showLegendKey val="0"/>
          <c:showVal val="0"/>
          <c:showCatName val="0"/>
          <c:showSerName val="0"/>
          <c:showPercent val="0"/>
          <c:showBubbleSize val="0"/>
        </c:dLbls>
        <c:gapWidth val="150"/>
        <c:axId val="37090432"/>
        <c:axId val="37091968"/>
      </c:barChart>
      <c:catAx>
        <c:axId val="37090432"/>
        <c:scaling>
          <c:orientation val="minMax"/>
        </c:scaling>
        <c:delete val="0"/>
        <c:axPos val="b"/>
        <c:numFmt formatCode="General" sourceLinked="1"/>
        <c:majorTickMark val="cross"/>
        <c:minorTickMark val="cross"/>
        <c:tickLblPos val="nextTo"/>
        <c:txPr>
          <a:bodyPr/>
          <a:lstStyle/>
          <a:p>
            <a:pPr lvl="0">
              <a:defRPr b="0"/>
            </a:pPr>
            <a:endParaRPr lang="pt-BR"/>
          </a:p>
        </c:txPr>
        <c:crossAx val="37091968"/>
        <c:crosses val="autoZero"/>
        <c:auto val="1"/>
        <c:lblAlgn val="ctr"/>
        <c:lblOffset val="100"/>
        <c:noMultiLvlLbl val="1"/>
      </c:catAx>
      <c:valAx>
        <c:axId val="37091968"/>
        <c:scaling>
          <c:orientation val="minMax"/>
          <c:max val="0.12000000000000001"/>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b="0"/>
            </a:pPr>
            <a:endParaRPr lang="pt-BR"/>
          </a:p>
        </c:txPr>
        <c:crossAx val="37090432"/>
        <c:crosses val="autoZero"/>
        <c:crossBetween val="between"/>
      </c:valAx>
      <c:spPr>
        <a:solidFill>
          <a:srgbClr val="FFFFFF"/>
        </a:solidFill>
      </c:spPr>
    </c:plotArea>
    <c:plotVisOnly val="1"/>
    <c:dispBlanksAs val="zero"/>
    <c:showDLblsOverMax val="1"/>
  </c:chart>
  <c:spPr>
    <a:solidFill>
      <a:schemeClr val="bg1"/>
    </a:solidFill>
    <a:ln>
      <a:solidFill>
        <a:schemeClr val="bg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'[FICHAS DE INDICADORES COM METAS - Objetivo 07 (PRODIN).xlsx]&lt;I7.2&gt;'!$B$27</c:f>
              <c:strCache>
                <c:ptCount val="1"/>
                <c:pt idx="0">
                  <c:v>Taxa</c:v>
                </c:pt>
              </c:strCache>
            </c:strRef>
          </c:tx>
          <c:spPr>
            <a:solidFill>
              <a:srgbClr val="4A7EBB"/>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numRef>
              <c:f>'[FICHAS DE INDICADORES COM METAS - Objetivo 07 (PRODIN).xlsx]&lt;I7.2&gt;'!$C$24:$M$24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07 (PRODIN).xlsx]&lt;I7.2&gt;'!$C$27:$M$27</c:f>
              <c:numCache>
                <c:formatCode>0.00%</c:formatCode>
                <c:ptCount val="11"/>
                <c:pt idx="0">
                  <c:v>0.32350463352990733</c:v>
                </c:pt>
                <c:pt idx="1">
                  <c:v>0.38783570300157977</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'[FICHAS DE INDICADORES COM METAS - Objetivo 07 (PRODIN).xlsx]&lt;I7.2&gt;'!$B$28</c:f>
              <c:strCache>
                <c:ptCount val="1"/>
                <c:pt idx="0">
                  <c:v>Meta</c:v>
                </c:pt>
              </c:strCache>
            </c:strRef>
          </c:tx>
          <c:spPr>
            <a:solidFill>
              <a:srgbClr val="BE4B48"/>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numRef>
              <c:f>'[FICHAS DE INDICADORES COM METAS - Objetivo 07 (PRODIN).xlsx]&lt;I7.2&gt;'!$C$24:$M$24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07 (PRODIN).xlsx]&lt;I7.2&gt;'!$C$28:$M$28</c:f>
              <c:numCache>
                <c:formatCode>0.00%</c:formatCode>
                <c:ptCount val="11"/>
                <c:pt idx="0">
                  <c:v>0.71722365038560409</c:v>
                </c:pt>
                <c:pt idx="1">
                  <c:v>0</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6931072"/>
        <c:axId val="36932608"/>
      </c:barChart>
      <c:catAx>
        <c:axId val="36931072"/>
        <c:scaling>
          <c:orientation val="minMax"/>
        </c:scaling>
        <c:delete val="0"/>
        <c:axPos val="b"/>
        <c:numFmt formatCode="General" sourceLinked="1"/>
        <c:majorTickMark val="cross"/>
        <c:minorTickMark val="cross"/>
        <c:tickLblPos val="nextTo"/>
        <c:txPr>
          <a:bodyPr/>
          <a:lstStyle/>
          <a:p>
            <a:pPr lvl="0">
              <a:defRPr b="0"/>
            </a:pPr>
            <a:endParaRPr lang="pt-BR"/>
          </a:p>
        </c:txPr>
        <c:crossAx val="36932608"/>
        <c:crosses val="autoZero"/>
        <c:auto val="1"/>
        <c:lblAlgn val="ctr"/>
        <c:lblOffset val="100"/>
        <c:noMultiLvlLbl val="1"/>
      </c:catAx>
      <c:valAx>
        <c:axId val="36932608"/>
        <c:scaling>
          <c:orientation val="minMax"/>
          <c:max val="1"/>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b="0"/>
            </a:pPr>
            <a:endParaRPr lang="pt-BR"/>
          </a:p>
        </c:txPr>
        <c:crossAx val="36931072"/>
        <c:crosses val="autoZero"/>
        <c:crossBetween val="between"/>
      </c:valAx>
      <c:spPr>
        <a:solidFill>
          <a:srgbClr val="FFFFFF"/>
        </a:solidFill>
      </c:spPr>
    </c:plotArea>
    <c:plotVisOnly val="1"/>
    <c:dispBlanksAs val="zero"/>
    <c:showDLblsOverMax val="1"/>
  </c:chart>
  <c:spPr>
    <a:solidFill>
      <a:schemeClr val="bg1"/>
    </a:solidFill>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'[FICHAS DE INDICADORES COM METAS - Objetivo 07 (PRODIN).xlsx]&lt;I7.3&gt;'!$B$27</c:f>
              <c:strCache>
                <c:ptCount val="1"/>
                <c:pt idx="0">
                  <c:v>Taxa</c:v>
                </c:pt>
              </c:strCache>
            </c:strRef>
          </c:tx>
          <c:spPr>
            <a:solidFill>
              <a:srgbClr val="4A7EBB"/>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numRef>
              <c:f>'[FICHAS DE INDICADORES COM METAS - Objetivo 07 (PRODIN).xlsx]&lt;I7.3&gt;'!$C$24:$M$24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07 (PRODIN).xlsx]&lt;I7.3&gt;'!$C$27:$M$27</c:f>
              <c:numCache>
                <c:formatCode>0.00%</c:formatCode>
                <c:ptCount val="11"/>
                <c:pt idx="0">
                  <c:v>0.14427860696517414</c:v>
                </c:pt>
                <c:pt idx="1">
                  <c:v>7.4585635359116026E-2</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'[FICHAS DE INDICADORES COM METAS - Objetivo 07 (PRODIN).xlsx]&lt;I7.3&gt;'!$B$28</c:f>
              <c:strCache>
                <c:ptCount val="1"/>
                <c:pt idx="0">
                  <c:v>Meta</c:v>
                </c:pt>
              </c:strCache>
            </c:strRef>
          </c:tx>
          <c:spPr>
            <a:solidFill>
              <a:srgbClr val="BE4B48"/>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numRef>
              <c:f>'[FICHAS DE INDICADORES COM METAS - Objetivo 07 (PRODIN).xlsx]&lt;I7.3&gt;'!$C$24:$M$24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07 (PRODIN).xlsx]&lt;I7.3&gt;'!$C$28:$M$28</c:f>
              <c:numCache>
                <c:formatCode>0.00%</c:formatCode>
                <c:ptCount val="11"/>
                <c:pt idx="0">
                  <c:v>0.10650887573964497</c:v>
                </c:pt>
                <c:pt idx="1">
                  <c:v>0</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6976896"/>
        <c:axId val="36982784"/>
      </c:barChart>
      <c:catAx>
        <c:axId val="36976896"/>
        <c:scaling>
          <c:orientation val="minMax"/>
        </c:scaling>
        <c:delete val="0"/>
        <c:axPos val="b"/>
        <c:numFmt formatCode="General" sourceLinked="1"/>
        <c:majorTickMark val="cross"/>
        <c:minorTickMark val="cross"/>
        <c:tickLblPos val="nextTo"/>
        <c:txPr>
          <a:bodyPr/>
          <a:lstStyle/>
          <a:p>
            <a:pPr lvl="0">
              <a:defRPr b="0"/>
            </a:pPr>
            <a:endParaRPr lang="pt-BR"/>
          </a:p>
        </c:txPr>
        <c:crossAx val="36982784"/>
        <c:crosses val="autoZero"/>
        <c:auto val="1"/>
        <c:lblAlgn val="ctr"/>
        <c:lblOffset val="100"/>
        <c:noMultiLvlLbl val="1"/>
      </c:catAx>
      <c:valAx>
        <c:axId val="36982784"/>
        <c:scaling>
          <c:orientation val="minMax"/>
          <c:max val="0.2"/>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b="0"/>
            </a:pPr>
            <a:endParaRPr lang="pt-BR"/>
          </a:p>
        </c:txPr>
        <c:crossAx val="36976896"/>
        <c:crosses val="autoZero"/>
        <c:crossBetween val="between"/>
      </c:valAx>
      <c:spPr>
        <a:solidFill>
          <a:srgbClr val="FFFFFF"/>
        </a:solidFill>
      </c:spPr>
    </c:plotArea>
    <c:plotVisOnly val="1"/>
    <c:dispBlanksAs val="zero"/>
    <c:showDLblsOverMax val="1"/>
  </c:chart>
  <c:spPr>
    <a:solidFill>
      <a:schemeClr val="bg1"/>
    </a:solidFill>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'[FICHAS DE INDICADORES COM METAS - Objetivo 08 (PRODIN).xlsx]&lt;I8.1&gt;'!$B$30:$M$30</c:f>
              <c:strCache>
                <c:ptCount val="1"/>
                <c:pt idx="0">
                  <c:v>CRITÉRIO 1 - CURSOS FIC</c:v>
                </c:pt>
              </c:strCache>
            </c:strRef>
          </c:tx>
          <c:spPr>
            <a:solidFill>
              <a:srgbClr val="4A7EBB"/>
            </a:solidFill>
          </c:spPr>
          <c:invertIfNegative val="1"/>
          <c:dLbls>
            <c:txPr>
              <a:bodyPr rot="-5400000" vert="horz"/>
              <a:lstStyle/>
              <a:p>
                <a:pPr lvl="0">
                  <a:defRPr b="1" i="0" baseline="0"/>
                </a:pPr>
                <a:endParaRPr lang="pt-BR"/>
              </a:p>
            </c:txPr>
            <c:showLegendKey val="0"/>
            <c:showVal val="1"/>
            <c:showCatName val="0"/>
            <c:showSerName val="0"/>
            <c:showPercent val="0"/>
            <c:showBubbleSize val="0"/>
            <c:showLeaderLines val="0"/>
          </c:dLbls>
          <c:cat>
            <c:numRef>
              <c:f>'[FICHAS DE INDICADORES COM METAS - Objetivo 08 (PRODIN).xlsx]&lt;I8.1&gt;'!$C$29:$M$29</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08 (PRODIN).xlsx]&lt;I8.1&gt;'!$C$33:$M$33</c:f>
              <c:numCache>
                <c:formatCode>0.00%</c:formatCode>
                <c:ptCount val="11"/>
                <c:pt idx="0">
                  <c:v>0</c:v>
                </c:pt>
                <c:pt idx="1">
                  <c:v>0.14545454545454545</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'[FICHAS DE INDICADORES COM METAS - Objetivo 08 (PRODIN).xlsx]&lt;I8.1&gt;'!$B$35:$M$35</c:f>
              <c:strCache>
                <c:ptCount val="1"/>
                <c:pt idx="0">
                  <c:v>CRITÉRIO 2 - CURSOS TÉCNICOS</c:v>
                </c:pt>
              </c:strCache>
            </c:strRef>
          </c:tx>
          <c:spPr>
            <a:solidFill>
              <a:srgbClr val="BE4B48"/>
            </a:solidFill>
          </c:spPr>
          <c:invertIfNegative val="1"/>
          <c:dLbls>
            <c:txPr>
              <a:bodyPr rot="-5400000" vert="horz"/>
              <a:lstStyle/>
              <a:p>
                <a:pPr lvl="0">
                  <a:defRPr b="1" i="0" baseline="0"/>
                </a:pPr>
                <a:endParaRPr lang="pt-BR"/>
              </a:p>
            </c:txPr>
            <c:showLegendKey val="0"/>
            <c:showVal val="1"/>
            <c:showCatName val="0"/>
            <c:showSerName val="0"/>
            <c:showPercent val="0"/>
            <c:showBubbleSize val="0"/>
            <c:showLeaderLines val="0"/>
          </c:dLbls>
          <c:cat>
            <c:numRef>
              <c:f>'[FICHAS DE INDICADORES COM METAS - Objetivo 08 (PRODIN).xlsx]&lt;I8.1&gt;'!$C$29:$M$29</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08 (PRODIN).xlsx]&lt;I8.1&gt;'!$C$38:$M$38</c:f>
              <c:numCache>
                <c:formatCode>0.00%</c:formatCode>
                <c:ptCount val="11"/>
                <c:pt idx="0">
                  <c:v>0</c:v>
                </c:pt>
                <c:pt idx="1">
                  <c:v>0.72307692307692306</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2"/>
          <c:order val="2"/>
          <c:tx>
            <c:strRef>
              <c:f>'[FICHAS DE INDICADORES COM METAS - Objetivo 08 (PRODIN).xlsx]&lt;I8.1&gt;'!$B$40:$M$40</c:f>
              <c:strCache>
                <c:ptCount val="1"/>
                <c:pt idx="0">
                  <c:v>CRITÉRIO 3 - CURSOS DE GRADUAÇÃO E PÓS-GRADUAÇÃO</c:v>
                </c:pt>
              </c:strCache>
            </c:strRef>
          </c:tx>
          <c:spPr>
            <a:solidFill>
              <a:srgbClr val="FF9900"/>
            </a:solidFill>
          </c:spPr>
          <c:invertIfNegative val="1"/>
          <c:dLbls>
            <c:txPr>
              <a:bodyPr rot="-5400000" vert="horz"/>
              <a:lstStyle/>
              <a:p>
                <a:pPr lvl="0">
                  <a:defRPr b="1" i="0" baseline="0"/>
                </a:pPr>
                <a:endParaRPr lang="pt-BR"/>
              </a:p>
            </c:txPr>
            <c:showLegendKey val="0"/>
            <c:showVal val="1"/>
            <c:showCatName val="0"/>
            <c:showSerName val="0"/>
            <c:showPercent val="0"/>
            <c:showBubbleSize val="0"/>
            <c:showLeaderLines val="0"/>
          </c:dLbls>
          <c:cat>
            <c:numRef>
              <c:f>'[FICHAS DE INDICADORES COM METAS - Objetivo 08 (PRODIN).xlsx]&lt;I8.1&gt;'!$C$29:$M$29</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08 (PRODIN).xlsx]&lt;I8.1&gt;'!$C$43:$M$43</c:f>
              <c:numCache>
                <c:formatCode>0.00%</c:formatCode>
                <c:ptCount val="11"/>
                <c:pt idx="0">
                  <c:v>0</c:v>
                </c:pt>
                <c:pt idx="1">
                  <c:v>0.5757575757575758</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7486592"/>
        <c:axId val="37488128"/>
      </c:barChart>
      <c:catAx>
        <c:axId val="37486592"/>
        <c:scaling>
          <c:orientation val="minMax"/>
        </c:scaling>
        <c:delete val="0"/>
        <c:axPos val="b"/>
        <c:numFmt formatCode="General" sourceLinked="1"/>
        <c:majorTickMark val="cross"/>
        <c:minorTickMark val="cross"/>
        <c:tickLblPos val="nextTo"/>
        <c:txPr>
          <a:bodyPr/>
          <a:lstStyle/>
          <a:p>
            <a:pPr lvl="0">
              <a:defRPr b="0"/>
            </a:pPr>
            <a:endParaRPr lang="pt-BR"/>
          </a:p>
        </c:txPr>
        <c:crossAx val="37488128"/>
        <c:crosses val="autoZero"/>
        <c:auto val="1"/>
        <c:lblAlgn val="ctr"/>
        <c:lblOffset val="100"/>
        <c:noMultiLvlLbl val="1"/>
      </c:catAx>
      <c:valAx>
        <c:axId val="37488128"/>
        <c:scaling>
          <c:orientation val="minMax"/>
          <c:max val="1"/>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b="0"/>
            </a:pPr>
            <a:endParaRPr lang="pt-BR"/>
          </a:p>
        </c:txPr>
        <c:crossAx val="37486592"/>
        <c:crosses val="autoZero"/>
        <c:crossBetween val="between"/>
      </c:valAx>
      <c:spPr>
        <a:solidFill>
          <a:srgbClr val="FFFFFF"/>
        </a:solidFill>
      </c:spPr>
    </c:plotArea>
    <c:legend>
      <c:legendPos val="b"/>
      <c:layout/>
      <c:overlay val="0"/>
    </c:legend>
    <c:plotVisOnly val="1"/>
    <c:dispBlanksAs val="zero"/>
    <c:showDLblsOverMax val="1"/>
  </c:chart>
  <c:spPr>
    <a:solidFill>
      <a:schemeClr val="bg1"/>
    </a:solidFill>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b="1" i="0" baseline="0"/>
                </a:pPr>
                <a:endParaRPr lang="pt-BR"/>
              </a:p>
            </c:txPr>
            <c:dLblPos val="inEnd"/>
            <c:showLegendKey val="0"/>
            <c:showVal val="1"/>
            <c:showCatName val="0"/>
            <c:showSerName val="0"/>
            <c:showPercent val="0"/>
            <c:showBubbleSize val="0"/>
            <c:showLeaderLines val="0"/>
          </c:dLbls>
          <c:cat>
            <c:strRef>
              <c:f>'[FICHAS DE INDICADORES COM METAS - Objetivo 09 (DPLAN).xlsx]&lt;I9.3&gt;'!$C$24:$M$24</c:f>
              <c:strCache>
                <c:ptCount val="11"/>
                <c:pt idx="0">
                  <c:v>1TRI/2017</c:v>
                </c:pt>
                <c:pt idx="1">
                  <c:v>2TRI/2017</c:v>
                </c:pt>
                <c:pt idx="2">
                  <c:v>3TRI/2017</c:v>
                </c:pt>
                <c:pt idx="3">
                  <c:v>4TRI/2017</c:v>
                </c:pt>
                <c:pt idx="4">
                  <c:v>1TRI/2018</c:v>
                </c:pt>
                <c:pt idx="5">
                  <c:v>2TRI/2018</c:v>
                </c:pt>
                <c:pt idx="6">
                  <c:v>3TRI/2018</c:v>
                </c:pt>
                <c:pt idx="7">
                  <c:v>4TRI/2018</c:v>
                </c:pt>
                <c:pt idx="8">
                  <c:v>1TRI/2019</c:v>
                </c:pt>
                <c:pt idx="9">
                  <c:v>2TRI/2019</c:v>
                </c:pt>
                <c:pt idx="10">
                  <c:v>3TRI/2019</c:v>
                </c:pt>
              </c:strCache>
            </c:strRef>
          </c:cat>
          <c:val>
            <c:numRef>
              <c:f>'[FICHAS DE INDICADORES COM METAS - Objetivo 09 (DPLAN).xlsx]&lt;I9.3&gt;'!$C$29:$M$29</c:f>
              <c:numCache>
                <c:formatCode>0.00%</c:formatCode>
                <c:ptCount val="11"/>
                <c:pt idx="0">
                  <c:v>0</c:v>
                </c:pt>
                <c:pt idx="1">
                  <c:v>0.41666666666666669</c:v>
                </c:pt>
                <c:pt idx="2">
                  <c:v>0.41666666666666669</c:v>
                </c:pt>
                <c:pt idx="3">
                  <c:v>0.66666666666666663</c:v>
                </c:pt>
                <c:pt idx="4">
                  <c:v>0.66666666666666663</c:v>
                </c:pt>
                <c:pt idx="5">
                  <c:v>0.16666666666666666</c:v>
                </c:pt>
                <c:pt idx="6">
                  <c:v>1</c:v>
                </c:pt>
                <c:pt idx="7">
                  <c:v>1</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b="1" i="0" baseline="0"/>
                </a:pPr>
                <a:endParaRPr lang="pt-BR"/>
              </a:p>
            </c:txPr>
            <c:dLblPos val="inEnd"/>
            <c:showLegendKey val="0"/>
            <c:showVal val="1"/>
            <c:showCatName val="0"/>
            <c:showSerName val="0"/>
            <c:showPercent val="0"/>
            <c:showBubbleSize val="0"/>
            <c:showLeaderLines val="0"/>
          </c:dLbls>
          <c:cat>
            <c:strRef>
              <c:f>'[FICHAS DE INDICADORES COM METAS - Objetivo 09 (DPLAN).xlsx]&lt;I9.3&gt;'!$C$24:$M$24</c:f>
              <c:strCache>
                <c:ptCount val="11"/>
                <c:pt idx="0">
                  <c:v>1TRI/2017</c:v>
                </c:pt>
                <c:pt idx="1">
                  <c:v>2TRI/2017</c:v>
                </c:pt>
                <c:pt idx="2">
                  <c:v>3TRI/2017</c:v>
                </c:pt>
                <c:pt idx="3">
                  <c:v>4TRI/2017</c:v>
                </c:pt>
                <c:pt idx="4">
                  <c:v>1TRI/2018</c:v>
                </c:pt>
                <c:pt idx="5">
                  <c:v>2TRI/2018</c:v>
                </c:pt>
                <c:pt idx="6">
                  <c:v>3TRI/2018</c:v>
                </c:pt>
                <c:pt idx="7">
                  <c:v>4TRI/2018</c:v>
                </c:pt>
                <c:pt idx="8">
                  <c:v>1TRI/2019</c:v>
                </c:pt>
                <c:pt idx="9">
                  <c:v>2TRI/2019</c:v>
                </c:pt>
                <c:pt idx="10">
                  <c:v>3TRI/2019</c:v>
                </c:pt>
              </c:strCache>
            </c:strRef>
          </c:cat>
          <c:val>
            <c:numRef>
              <c:f>'[FICHAS DE INDICADORES COM METAS - Objetivo 09 (DPLAN).xlsx]&lt;I9.3&gt;'!$C$30:$M$30</c:f>
              <c:numCache>
                <c:formatCode>0.00%</c:formatCode>
                <c:ptCount val="11"/>
                <c:pt idx="0">
                  <c:v>0.75</c:v>
                </c:pt>
                <c:pt idx="1">
                  <c:v>0.75</c:v>
                </c:pt>
                <c:pt idx="2">
                  <c:v>0.75</c:v>
                </c:pt>
                <c:pt idx="3">
                  <c:v>0.75</c:v>
                </c:pt>
                <c:pt idx="4">
                  <c:v>1</c:v>
                </c:pt>
                <c:pt idx="5">
                  <c:v>1</c:v>
                </c:pt>
                <c:pt idx="6">
                  <c:v>1</c:v>
                </c:pt>
                <c:pt idx="7">
                  <c:v>1</c:v>
                </c:pt>
                <c:pt idx="8">
                  <c:v>1</c:v>
                </c:pt>
                <c:pt idx="9">
                  <c:v>1</c:v>
                </c:pt>
                <c:pt idx="1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7245312"/>
        <c:axId val="37246848"/>
      </c:barChart>
      <c:catAx>
        <c:axId val="37245312"/>
        <c:scaling>
          <c:orientation val="minMax"/>
        </c:scaling>
        <c:delete val="0"/>
        <c:axPos val="b"/>
        <c:majorTickMark val="cross"/>
        <c:minorTickMark val="cross"/>
        <c:tickLblPos val="nextTo"/>
        <c:txPr>
          <a:bodyPr/>
          <a:lstStyle/>
          <a:p>
            <a:pPr lvl="0">
              <a:defRPr b="0"/>
            </a:pPr>
            <a:endParaRPr lang="pt-BR"/>
          </a:p>
        </c:txPr>
        <c:crossAx val="37246848"/>
        <c:crosses val="autoZero"/>
        <c:auto val="1"/>
        <c:lblAlgn val="ctr"/>
        <c:lblOffset val="100"/>
        <c:noMultiLvlLbl val="1"/>
      </c:catAx>
      <c:valAx>
        <c:axId val="37246848"/>
        <c:scaling>
          <c:orientation val="minMax"/>
          <c:max val="1"/>
          <c:min val="0"/>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b="0"/>
            </a:pPr>
            <a:endParaRPr lang="pt-BR"/>
          </a:p>
        </c:txPr>
        <c:crossAx val="37245312"/>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'[FICHAS DE INDICADORES COM METAS - Objetivo 11 e 12 (ASCOM).xlsx]&lt;12.1&gt;'!$B$25:$M$25</c:f>
              <c:strCache>
                <c:ptCount val="12"/>
                <c:pt idx="0">
                  <c:v>1TRI/2017</c:v>
                </c:pt>
                <c:pt idx="1">
                  <c:v>2TRI/2017</c:v>
                </c:pt>
                <c:pt idx="2">
                  <c:v>3TRI/2017</c:v>
                </c:pt>
                <c:pt idx="3">
                  <c:v>4TRI/2017</c:v>
                </c:pt>
                <c:pt idx="4">
                  <c:v>1TRI/2018</c:v>
                </c:pt>
                <c:pt idx="5">
                  <c:v>2TRI/2018</c:v>
                </c:pt>
                <c:pt idx="6">
                  <c:v>3TRI/2018</c:v>
                </c:pt>
                <c:pt idx="7">
                  <c:v>4TRI/2018</c:v>
                </c:pt>
                <c:pt idx="8">
                  <c:v>1TRI/2019</c:v>
                </c:pt>
                <c:pt idx="9">
                  <c:v>2TRI/2019</c:v>
                </c:pt>
                <c:pt idx="10">
                  <c:v>3TRI/2019</c:v>
                </c:pt>
                <c:pt idx="11">
                  <c:v>4TRI/2019</c:v>
                </c:pt>
              </c:strCache>
            </c:strRef>
          </c:cat>
          <c:val>
            <c:numRef>
              <c:f>'[FICHAS DE INDICADORES COM METAS - Objetivo 11 e 12 (ASCOM).xlsx]&lt;12.1&gt;'!$B$27:$M$27</c:f>
              <c:numCache>
                <c:formatCode>0.00</c:formatCode>
                <c:ptCount val="12"/>
                <c:pt idx="0">
                  <c:v>1.8117977528089888</c:v>
                </c:pt>
                <c:pt idx="1">
                  <c:v>1.880281690140845</c:v>
                </c:pt>
                <c:pt idx="2">
                  <c:v>1.7004219409282701</c:v>
                </c:pt>
                <c:pt idx="3">
                  <c:v>1.5941176470588236</c:v>
                </c:pt>
                <c:pt idx="4">
                  <c:v>1.7116104868913857</c:v>
                </c:pt>
                <c:pt idx="5">
                  <c:v>1.44</c:v>
                </c:pt>
                <c:pt idx="6">
                  <c:v>1.63</c:v>
                </c:pt>
                <c:pt idx="7">
                  <c:v>1.51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'[FICHAS DE INDICADORES COM METAS - Objetivo 11 e 12 (ASCOM).xlsx]&lt;12.1&gt;'!$B$25:$M$25</c:f>
              <c:strCache>
                <c:ptCount val="12"/>
                <c:pt idx="0">
                  <c:v>1TRI/2017</c:v>
                </c:pt>
                <c:pt idx="1">
                  <c:v>2TRI/2017</c:v>
                </c:pt>
                <c:pt idx="2">
                  <c:v>3TRI/2017</c:v>
                </c:pt>
                <c:pt idx="3">
                  <c:v>4TRI/2017</c:v>
                </c:pt>
                <c:pt idx="4">
                  <c:v>1TRI/2018</c:v>
                </c:pt>
                <c:pt idx="5">
                  <c:v>2TRI/2018</c:v>
                </c:pt>
                <c:pt idx="6">
                  <c:v>3TRI/2018</c:v>
                </c:pt>
                <c:pt idx="7">
                  <c:v>4TRI/2018</c:v>
                </c:pt>
                <c:pt idx="8">
                  <c:v>1TRI/2019</c:v>
                </c:pt>
                <c:pt idx="9">
                  <c:v>2TRI/2019</c:v>
                </c:pt>
                <c:pt idx="10">
                  <c:v>3TRI/2019</c:v>
                </c:pt>
                <c:pt idx="11">
                  <c:v>4TRI/2019</c:v>
                </c:pt>
              </c:strCache>
            </c:strRef>
          </c:cat>
          <c:val>
            <c:numRef>
              <c:f>'[FICHAS DE INDICADORES COM METAS - Objetivo 11 e 12 (ASCOM).xlsx]&lt;12.1&gt;'!$B$28:$M$28</c:f>
              <c:numCache>
                <c:formatCode>0.00</c:formatCode>
                <c:ptCount val="12"/>
                <c:pt idx="0">
                  <c:v>1.8</c:v>
                </c:pt>
                <c:pt idx="1">
                  <c:v>1.8</c:v>
                </c:pt>
                <c:pt idx="2">
                  <c:v>1.8</c:v>
                </c:pt>
                <c:pt idx="3">
                  <c:v>1.8</c:v>
                </c:pt>
                <c:pt idx="4">
                  <c:v>1.8</c:v>
                </c:pt>
                <c:pt idx="5">
                  <c:v>1.8</c:v>
                </c:pt>
                <c:pt idx="6">
                  <c:v>1.8</c:v>
                </c:pt>
                <c:pt idx="7">
                  <c:v>1.8</c:v>
                </c:pt>
                <c:pt idx="8">
                  <c:v>1.8</c:v>
                </c:pt>
                <c:pt idx="9">
                  <c:v>1.8</c:v>
                </c:pt>
                <c:pt idx="10">
                  <c:v>1.8</c:v>
                </c:pt>
                <c:pt idx="11">
                  <c:v>1.8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7388288"/>
        <c:axId val="37389824"/>
      </c:barChart>
      <c:catAx>
        <c:axId val="37388288"/>
        <c:scaling>
          <c:orientation val="minMax"/>
        </c:scaling>
        <c:delete val="0"/>
        <c:axPos val="b"/>
        <c:majorTickMark val="cross"/>
        <c:minorTickMark val="cross"/>
        <c:tickLblPos val="nextTo"/>
        <c:txPr>
          <a:bodyPr/>
          <a:lstStyle/>
          <a:p>
            <a:pPr lvl="0">
              <a:defRPr b="0"/>
            </a:pPr>
            <a:endParaRPr lang="pt-BR"/>
          </a:p>
        </c:txPr>
        <c:crossAx val="37389824"/>
        <c:crosses val="autoZero"/>
        <c:auto val="1"/>
        <c:lblAlgn val="ctr"/>
        <c:lblOffset val="100"/>
        <c:noMultiLvlLbl val="1"/>
      </c:catAx>
      <c:valAx>
        <c:axId val="37389824"/>
        <c:scaling>
          <c:orientation val="minMax"/>
          <c:min val="0"/>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37388288"/>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showLegendKey val="0"/>
            <c:showVal val="1"/>
            <c:showCatName val="0"/>
            <c:showSerName val="0"/>
            <c:showPercent val="0"/>
            <c:showBubbleSize val="0"/>
            <c:showLeaderLines val="0"/>
          </c:dLbls>
          <c:cat>
            <c:numRef>
              <c:f>'[FICHAS DE INDICADORES COM METAS - Objetivo 02 (PRODIN).xlsx]&lt;I2.1&gt;'!$C$24:$M$24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02 (PRODIN).xlsx]&lt;I2.1&gt;'!$C$33:$M$33</c:f>
              <c:numCache>
                <c:formatCode>0.00%</c:formatCode>
                <c:ptCount val="11"/>
                <c:pt idx="0">
                  <c:v>0.32075278715352357</c:v>
                </c:pt>
                <c:pt idx="1">
                  <c:v>0.1654374219902417</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showLegendKey val="0"/>
            <c:showVal val="1"/>
            <c:showCatName val="0"/>
            <c:showSerName val="0"/>
            <c:showPercent val="0"/>
            <c:showBubbleSize val="0"/>
            <c:showLeaderLines val="0"/>
          </c:dLbls>
          <c:cat>
            <c:numRef>
              <c:f>'[FICHAS DE INDICADORES COM METAS - Objetivo 02 (PRODIN).xlsx]&lt;I2.1&gt;'!$C$24:$M$24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02 (PRODIN).xlsx]&lt;I2.1&gt;'!$C$34:$M$34</c:f>
              <c:numCache>
                <c:formatCode>0.00%</c:formatCode>
                <c:ptCount val="11"/>
                <c:pt idx="0">
                  <c:v>0.37</c:v>
                </c:pt>
                <c:pt idx="1">
                  <c:v>0.45</c:v>
                </c:pt>
                <c:pt idx="2">
                  <c:v>0.53</c:v>
                </c:pt>
                <c:pt idx="3">
                  <c:v>0.61</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5087488"/>
        <c:axId val="35089024"/>
      </c:barChart>
      <c:catAx>
        <c:axId val="35087488"/>
        <c:scaling>
          <c:orientation val="minMax"/>
        </c:scaling>
        <c:delete val="0"/>
        <c:axPos val="b"/>
        <c:numFmt formatCode="General" sourceLinked="1"/>
        <c:majorTickMark val="cross"/>
        <c:minorTickMark val="cross"/>
        <c:tickLblPos val="nextTo"/>
        <c:txPr>
          <a:bodyPr/>
          <a:lstStyle/>
          <a:p>
            <a:pPr lvl="0">
              <a:defRPr b="0"/>
            </a:pPr>
            <a:endParaRPr lang="pt-BR"/>
          </a:p>
        </c:txPr>
        <c:crossAx val="35089024"/>
        <c:crosses val="autoZero"/>
        <c:auto val="1"/>
        <c:lblAlgn val="ctr"/>
        <c:lblOffset val="100"/>
        <c:noMultiLvlLbl val="1"/>
      </c:catAx>
      <c:valAx>
        <c:axId val="35089024"/>
        <c:scaling>
          <c:orientation val="minMax"/>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35087488"/>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a:lstStyle/>
              <a:p>
                <a:pPr>
                  <a:defRPr b="1"/>
                </a:pPr>
                <a:endParaRPr lang="pt-BR"/>
              </a:p>
            </c:txPr>
            <c:showLegendKey val="0"/>
            <c:showVal val="1"/>
            <c:showCatName val="0"/>
            <c:showSerName val="0"/>
            <c:showPercent val="0"/>
            <c:showBubbleSize val="0"/>
            <c:showLeaderLines val="0"/>
          </c:dLbls>
          <c:cat>
            <c:strRef>
              <c:f>'[FICHAS DE INDICADORES COM METAS - Objetivo 13 (DGP).xlsx]&lt;I13.1&gt;'!$C$24:$M$24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(DGP).xlsx]&lt;I13.1&gt;'!$C$27:$M$27</c:f>
              <c:numCache>
                <c:formatCode>0.00%</c:formatCode>
                <c:ptCount val="11"/>
                <c:pt idx="0">
                  <c:v>0.16727272727272727</c:v>
                </c:pt>
                <c:pt idx="1">
                  <c:v>0.6629213483146067</c:v>
                </c:pt>
                <c:pt idx="2">
                  <c:v>0.1686541737649063</c:v>
                </c:pt>
                <c:pt idx="3">
                  <c:v>0.67569856054191368</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cat>
            <c:strRef>
              <c:f>'[FICHAS DE INDICADORES COM METAS - Objetivo 13 (DGP).xlsx]&lt;I13.1&gt;'!$C$24:$M$24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(DGP).xlsx]&lt;I13.1&gt;'!$C$28:$M$28</c:f>
              <c:numCache>
                <c:formatCode>0.00%</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7609472"/>
        <c:axId val="37611008"/>
      </c:barChart>
      <c:catAx>
        <c:axId val="37609472"/>
        <c:scaling>
          <c:orientation val="minMax"/>
        </c:scaling>
        <c:delete val="0"/>
        <c:axPos val="b"/>
        <c:majorTickMark val="cross"/>
        <c:minorTickMark val="cross"/>
        <c:tickLblPos val="nextTo"/>
        <c:txPr>
          <a:bodyPr/>
          <a:lstStyle/>
          <a:p>
            <a:pPr lvl="0">
              <a:defRPr b="0"/>
            </a:pPr>
            <a:endParaRPr lang="pt-BR"/>
          </a:p>
        </c:txPr>
        <c:crossAx val="37611008"/>
        <c:crosses val="autoZero"/>
        <c:auto val="1"/>
        <c:lblAlgn val="ctr"/>
        <c:lblOffset val="100"/>
        <c:noMultiLvlLbl val="1"/>
      </c:catAx>
      <c:valAx>
        <c:axId val="37611008"/>
        <c:scaling>
          <c:orientation val="minMax"/>
          <c:max val="1"/>
          <c:min val="0"/>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37609472"/>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a:lstStyle/>
              <a:p>
                <a:pPr>
                  <a:defRPr b="1"/>
                </a:pPr>
                <a:endParaRPr lang="pt-BR"/>
              </a:p>
            </c:txPr>
            <c:showLegendKey val="0"/>
            <c:showVal val="1"/>
            <c:showCatName val="0"/>
            <c:showSerName val="0"/>
            <c:showPercent val="0"/>
            <c:showBubbleSize val="0"/>
            <c:showLeaderLines val="0"/>
          </c:dLbls>
          <c:cat>
            <c:strRef>
              <c:f>'[FICHAS DE INDICADORES COM METAS - Objetivo 13 (DGP).xlsx]&lt;I13.1&gt;'!$C$24:$M$24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(DGP).xlsx]&lt;I13.1&gt;'!$C$27:$M$27</c:f>
              <c:numCache>
                <c:formatCode>0.00%</c:formatCode>
                <c:ptCount val="11"/>
                <c:pt idx="0">
                  <c:v>0.16727272727272727</c:v>
                </c:pt>
                <c:pt idx="1">
                  <c:v>0.6629213483146067</c:v>
                </c:pt>
                <c:pt idx="2">
                  <c:v>0.1686541737649063</c:v>
                </c:pt>
                <c:pt idx="3">
                  <c:v>0.67569856054191368</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cat>
            <c:strRef>
              <c:f>'[FICHAS DE INDICADORES COM METAS - Objetivo 13 (DGP).xlsx]&lt;I13.1&gt;'!$C$24:$M$24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(DGP).xlsx]&lt;I13.1&gt;'!$C$28:$M$28</c:f>
              <c:numCache>
                <c:formatCode>0.00%</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7435264"/>
        <c:axId val="37436800"/>
      </c:barChart>
      <c:catAx>
        <c:axId val="37435264"/>
        <c:scaling>
          <c:orientation val="minMax"/>
        </c:scaling>
        <c:delete val="0"/>
        <c:axPos val="b"/>
        <c:majorTickMark val="cross"/>
        <c:minorTickMark val="cross"/>
        <c:tickLblPos val="nextTo"/>
        <c:txPr>
          <a:bodyPr/>
          <a:lstStyle/>
          <a:p>
            <a:pPr lvl="0">
              <a:defRPr b="0"/>
            </a:pPr>
            <a:endParaRPr lang="pt-BR"/>
          </a:p>
        </c:txPr>
        <c:crossAx val="37436800"/>
        <c:crosses val="autoZero"/>
        <c:auto val="1"/>
        <c:lblAlgn val="ctr"/>
        <c:lblOffset val="100"/>
        <c:noMultiLvlLbl val="1"/>
      </c:catAx>
      <c:valAx>
        <c:axId val="37436800"/>
        <c:scaling>
          <c:orientation val="minMax"/>
          <c:max val="1"/>
          <c:min val="0"/>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37435264"/>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sz="900" baseline="0"/>
                </a:pPr>
                <a:endParaRPr lang="pt-BR"/>
              </a:p>
            </c:txPr>
            <c:showLegendKey val="0"/>
            <c:showVal val="1"/>
            <c:showCatName val="0"/>
            <c:showSerName val="0"/>
            <c:showPercent val="0"/>
            <c:showBubbleSize val="0"/>
            <c:showLeaderLines val="0"/>
          </c:dLbls>
          <c:cat>
            <c:strRef>
              <c:f>'[FICHAS DE INDICADORES COM METAS - Objetivo 13 (DGP).xlsx]&lt;I13.1&gt;'!$C$24:$M$24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(DGP).xlsx]&lt;I13.1&gt;'!$C$27:$M$27</c:f>
              <c:numCache>
                <c:formatCode>0.00%</c:formatCode>
                <c:ptCount val="11"/>
                <c:pt idx="0">
                  <c:v>0.16727272727272727</c:v>
                </c:pt>
                <c:pt idx="1">
                  <c:v>0.6629213483146067</c:v>
                </c:pt>
                <c:pt idx="2">
                  <c:v>0.1686541737649063</c:v>
                </c:pt>
                <c:pt idx="3">
                  <c:v>0.67569856054191368</c:v>
                </c:pt>
                <c:pt idx="4">
                  <c:v>0.17</c:v>
                </c:pt>
                <c:pt idx="5">
                  <c:v>0.69</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sz="900" baseline="0"/>
                </a:pPr>
                <a:endParaRPr lang="pt-BR"/>
              </a:p>
            </c:txPr>
            <c:showLegendKey val="0"/>
            <c:showVal val="1"/>
            <c:showCatName val="0"/>
            <c:showSerName val="0"/>
            <c:showPercent val="0"/>
            <c:showBubbleSize val="0"/>
            <c:showLeaderLines val="0"/>
          </c:dLbls>
          <c:cat>
            <c:strRef>
              <c:f>'[FICHAS DE INDICADORES COM METAS - Objetivo 13 (DGP).xlsx]&lt;I13.1&gt;'!$C$24:$M$24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(DGP).xlsx]&lt;I13.1&gt;'!$C$28:$M$28</c:f>
              <c:numCache>
                <c:formatCode>0.00%</c:formatCode>
                <c:ptCount val="11"/>
                <c:pt idx="0">
                  <c:v>0.66290000000000004</c:v>
                </c:pt>
                <c:pt idx="1">
                  <c:v>0.66290000000000004</c:v>
                </c:pt>
                <c:pt idx="2">
                  <c:v>0.67569999999999997</c:v>
                </c:pt>
                <c:pt idx="3">
                  <c:v>0.67569999999999997</c:v>
                </c:pt>
                <c:pt idx="4">
                  <c:v>0.69</c:v>
                </c:pt>
                <c:pt idx="5">
                  <c:v>0.69</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7478400"/>
        <c:axId val="37479936"/>
      </c:barChart>
      <c:catAx>
        <c:axId val="37478400"/>
        <c:scaling>
          <c:orientation val="minMax"/>
        </c:scaling>
        <c:delete val="0"/>
        <c:axPos val="b"/>
        <c:majorTickMark val="cross"/>
        <c:minorTickMark val="cross"/>
        <c:tickLblPos val="nextTo"/>
        <c:txPr>
          <a:bodyPr/>
          <a:lstStyle/>
          <a:p>
            <a:pPr lvl="0">
              <a:defRPr sz="900" b="0" baseline="0"/>
            </a:pPr>
            <a:endParaRPr lang="pt-BR"/>
          </a:p>
        </c:txPr>
        <c:crossAx val="37479936"/>
        <c:crosses val="autoZero"/>
        <c:auto val="1"/>
        <c:lblAlgn val="ctr"/>
        <c:lblOffset val="100"/>
        <c:noMultiLvlLbl val="1"/>
      </c:catAx>
      <c:valAx>
        <c:axId val="37479936"/>
        <c:scaling>
          <c:orientation val="minMax"/>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sz="900" b="0" baseline="0"/>
            </a:pPr>
            <a:endParaRPr lang="pt-BR"/>
          </a:p>
        </c:txPr>
        <c:crossAx val="37478400"/>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sz="900" baseline="0"/>
                </a:pPr>
                <a:endParaRPr lang="pt-BR"/>
              </a:p>
            </c:txPr>
            <c:showLegendKey val="0"/>
            <c:showVal val="1"/>
            <c:showCatName val="0"/>
            <c:showSerName val="0"/>
            <c:showPercent val="0"/>
            <c:showBubbleSize val="0"/>
            <c:showLeaderLines val="0"/>
          </c:dLbls>
          <c:cat>
            <c:strRef>
              <c:f>'[FICHAS DE INDICADORES COM METAS - Objetivo 13 (DGP).xlsx]&lt;I13.2&gt;'!$C$24:$M$24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(DGP).xlsx]&lt;I13.2&gt;'!$C$27:$M$27</c:f>
              <c:numCache>
                <c:formatCode>"R$"\ #,##0.00</c:formatCode>
                <c:ptCount val="11"/>
                <c:pt idx="0">
                  <c:v>0</c:v>
                </c:pt>
                <c:pt idx="1">
                  <c:v>1070.4891356957648</c:v>
                </c:pt>
                <c:pt idx="2">
                  <c:v>1087.3618143100512</c:v>
                </c:pt>
                <c:pt idx="3">
                  <c:v>1298.3654445385268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sz="900" baseline="0"/>
                </a:pPr>
                <a:endParaRPr lang="pt-BR"/>
              </a:p>
            </c:txPr>
            <c:showLegendKey val="0"/>
            <c:showVal val="1"/>
            <c:showCatName val="0"/>
            <c:showSerName val="0"/>
            <c:showPercent val="0"/>
            <c:showBubbleSize val="0"/>
            <c:showLeaderLines val="0"/>
          </c:dLbls>
          <c:cat>
            <c:strRef>
              <c:f>'[FICHAS DE INDICADORES COM METAS - Objetivo 13 (DGP).xlsx]&lt;I13.2&gt;'!$C$24:$M$24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(DGP).xlsx]&lt;I13.2&gt;'!$C$28:$M$28</c:f>
              <c:numCache>
                <c:formatCode>"R$"\ #,##0.00</c:formatCode>
                <c:ptCount val="11"/>
                <c:pt idx="0">
                  <c:v>1070.4891356957648</c:v>
                </c:pt>
                <c:pt idx="1">
                  <c:v>1070.4891356957648</c:v>
                </c:pt>
                <c:pt idx="2">
                  <c:v>1298.3654445385268</c:v>
                </c:pt>
                <c:pt idx="3">
                  <c:v>1298.3654445385268</c:v>
                </c:pt>
                <c:pt idx="4">
                  <c:v>1450.9</c:v>
                </c:pt>
                <c:pt idx="5">
                  <c:v>1450.9</c:v>
                </c:pt>
                <c:pt idx="6">
                  <c:v>1568.42</c:v>
                </c:pt>
                <c:pt idx="7">
                  <c:v>1568.42</c:v>
                </c:pt>
                <c:pt idx="8">
                  <c:v>1568.42</c:v>
                </c:pt>
                <c:pt idx="9">
                  <c:v>1568.42</c:v>
                </c:pt>
                <c:pt idx="10">
                  <c:v>1568.42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7618048"/>
        <c:axId val="37619200"/>
      </c:barChart>
      <c:catAx>
        <c:axId val="37618048"/>
        <c:scaling>
          <c:orientation val="minMax"/>
        </c:scaling>
        <c:delete val="0"/>
        <c:axPos val="b"/>
        <c:majorTickMark val="cross"/>
        <c:minorTickMark val="cross"/>
        <c:tickLblPos val="nextTo"/>
        <c:txPr>
          <a:bodyPr/>
          <a:lstStyle/>
          <a:p>
            <a:pPr lvl="0">
              <a:defRPr sz="900" b="0" baseline="0"/>
            </a:pPr>
            <a:endParaRPr lang="pt-BR"/>
          </a:p>
        </c:txPr>
        <c:crossAx val="37619200"/>
        <c:crosses val="autoZero"/>
        <c:auto val="1"/>
        <c:lblAlgn val="ctr"/>
        <c:lblOffset val="100"/>
        <c:noMultiLvlLbl val="1"/>
      </c:catAx>
      <c:valAx>
        <c:axId val="37619200"/>
        <c:scaling>
          <c:orientation val="minMax"/>
        </c:scaling>
        <c:delete val="0"/>
        <c:axPos val="l"/>
        <c:majorGridlines>
          <c:spPr>
            <a:ln>
              <a:noFill/>
            </a:ln>
          </c:spPr>
        </c:majorGridlines>
        <c:numFmt formatCode="&quot;R$&quot;\ #,##0.00" sourceLinked="1"/>
        <c:majorTickMark val="cross"/>
        <c:minorTickMark val="cross"/>
        <c:tickLblPos val="nextTo"/>
        <c:spPr>
          <a:ln w="47625">
            <a:noFill/>
          </a:ln>
        </c:spPr>
        <c:txPr>
          <a:bodyPr/>
          <a:lstStyle/>
          <a:p>
            <a:pPr lvl="0">
              <a:defRPr sz="900" b="0" baseline="0"/>
            </a:pPr>
            <a:endParaRPr lang="pt-BR"/>
          </a:p>
        </c:txPr>
        <c:crossAx val="37618048"/>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'[FICHAS DE INDICADORES COM METAS - Objetivo 13 (DGP).xlsx]&lt;I13.3&gt;'!$C$24:$M$24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(DGP).xlsx]&lt;I13.3&gt;'!$C$29:$M$29</c:f>
              <c:numCache>
                <c:formatCode>0.00</c:formatCode>
                <c:ptCount val="11"/>
                <c:pt idx="0">
                  <c:v>2.7457627118644066</c:v>
                </c:pt>
                <c:pt idx="1">
                  <c:v>2.8054607508532423</c:v>
                </c:pt>
                <c:pt idx="2">
                  <c:v>2.8552412645590683</c:v>
                </c:pt>
                <c:pt idx="3">
                  <c:v>2.9043062200956937</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'[FICHAS DE INDICADORES COM METAS - Objetivo 13 (DGP).xlsx]&lt;I13.3&gt;'!$C$24:$M$24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(DGP).xlsx]&lt;I13.3&gt;'!$C$30:$M$30</c:f>
              <c:numCache>
                <c:formatCode>0.00</c:formatCode>
                <c:ptCount val="11"/>
                <c:pt idx="0">
                  <c:v>2.6905594405594404</c:v>
                </c:pt>
                <c:pt idx="1">
                  <c:v>2.6905594405594404</c:v>
                </c:pt>
                <c:pt idx="2">
                  <c:v>2.5863708399366088</c:v>
                </c:pt>
                <c:pt idx="3">
                  <c:v>2.5863708399366088</c:v>
                </c:pt>
                <c:pt idx="4">
                  <c:v>3.08</c:v>
                </c:pt>
                <c:pt idx="5">
                  <c:v>3.08</c:v>
                </c:pt>
                <c:pt idx="6">
                  <c:v>3.22</c:v>
                </c:pt>
                <c:pt idx="7">
                  <c:v>3.22</c:v>
                </c:pt>
                <c:pt idx="8">
                  <c:v>3.22</c:v>
                </c:pt>
                <c:pt idx="9">
                  <c:v>3.22</c:v>
                </c:pt>
                <c:pt idx="10">
                  <c:v>3.22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7712640"/>
        <c:axId val="37714176"/>
      </c:barChart>
      <c:catAx>
        <c:axId val="37712640"/>
        <c:scaling>
          <c:orientation val="minMax"/>
        </c:scaling>
        <c:delete val="0"/>
        <c:axPos val="b"/>
        <c:majorTickMark val="cross"/>
        <c:minorTickMark val="cross"/>
        <c:tickLblPos val="nextTo"/>
        <c:txPr>
          <a:bodyPr/>
          <a:lstStyle/>
          <a:p>
            <a:pPr lvl="0">
              <a:defRPr sz="900" b="0" baseline="0"/>
            </a:pPr>
            <a:endParaRPr lang="pt-BR"/>
          </a:p>
        </c:txPr>
        <c:crossAx val="37714176"/>
        <c:crosses val="autoZero"/>
        <c:auto val="1"/>
        <c:lblAlgn val="ctr"/>
        <c:lblOffset val="100"/>
        <c:noMultiLvlLbl val="1"/>
      </c:catAx>
      <c:valAx>
        <c:axId val="37714176"/>
        <c:scaling>
          <c:orientation val="minMax"/>
          <c:min val="0"/>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sz="900" b="0" baseline="0"/>
            </a:pPr>
            <a:endParaRPr lang="pt-BR"/>
          </a:p>
        </c:txPr>
        <c:crossAx val="37712640"/>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'[FICHAS DE INDICADORES COM METAS - Objetivo 13 (DGP).xlsx]&lt;I13.4&gt;'!$C$24:$M$24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(DGP).xlsx]&lt;I13.4&gt;'!$C$31:$M$31</c:f>
              <c:numCache>
                <c:formatCode>0.00</c:formatCode>
                <c:ptCount val="11"/>
                <c:pt idx="0">
                  <c:v>1.5359649122807018</c:v>
                </c:pt>
                <c:pt idx="1">
                  <c:v>1.6144301470588236</c:v>
                </c:pt>
                <c:pt idx="2">
                  <c:v>1.6320175438596491</c:v>
                </c:pt>
                <c:pt idx="3">
                  <c:v>1.6708185053380782</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'[FICHAS DE INDICADORES COM METAS - Objetivo 13 (DGP).xlsx]&lt;I13.4&gt;'!$C$24:$M$24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13 (DGP).xlsx]&lt;I13.4&gt;'!$C$32:$M$32</c:f>
              <c:numCache>
                <c:formatCode>0.00</c:formatCode>
                <c:ptCount val="11"/>
                <c:pt idx="0">
                  <c:v>1.5535087719298246</c:v>
                </c:pt>
                <c:pt idx="1">
                  <c:v>1.5535087719298246</c:v>
                </c:pt>
                <c:pt idx="2">
                  <c:v>1.5527444253859348</c:v>
                </c:pt>
                <c:pt idx="3">
                  <c:v>1.5527444253859348</c:v>
                </c:pt>
                <c:pt idx="4">
                  <c:v>1.72</c:v>
                </c:pt>
                <c:pt idx="5">
                  <c:v>1.72</c:v>
                </c:pt>
                <c:pt idx="6">
                  <c:v>1.75</c:v>
                </c:pt>
                <c:pt idx="7">
                  <c:v>1.75</c:v>
                </c:pt>
                <c:pt idx="8">
                  <c:v>1.75</c:v>
                </c:pt>
                <c:pt idx="9">
                  <c:v>1.75</c:v>
                </c:pt>
                <c:pt idx="10">
                  <c:v>1.75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8226176"/>
        <c:axId val="38232064"/>
      </c:barChart>
      <c:catAx>
        <c:axId val="38226176"/>
        <c:scaling>
          <c:orientation val="minMax"/>
        </c:scaling>
        <c:delete val="0"/>
        <c:axPos val="b"/>
        <c:majorTickMark val="cross"/>
        <c:minorTickMark val="cross"/>
        <c:tickLblPos val="nextTo"/>
        <c:txPr>
          <a:bodyPr/>
          <a:lstStyle/>
          <a:p>
            <a:pPr lvl="0">
              <a:defRPr sz="900" b="0" baseline="0"/>
            </a:pPr>
            <a:endParaRPr lang="pt-BR"/>
          </a:p>
        </c:txPr>
        <c:crossAx val="38232064"/>
        <c:crosses val="autoZero"/>
        <c:auto val="1"/>
        <c:lblAlgn val="ctr"/>
        <c:lblOffset val="100"/>
        <c:noMultiLvlLbl val="1"/>
      </c:catAx>
      <c:valAx>
        <c:axId val="38232064"/>
        <c:scaling>
          <c:orientation val="minMax"/>
          <c:min val="0"/>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sz="900" b="0" baseline="0"/>
            </a:pPr>
            <a:endParaRPr lang="pt-BR"/>
          </a:p>
        </c:txPr>
        <c:crossAx val="38226176"/>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'[FICHAS DE INDICADORES COM METAS - Objetivo 14 (DGP).xlsx]&lt;I14.1&gt;'!$C$24:$M$24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14 (DGP).xlsx]&lt;I14.1&gt;'!$C$27:$M$27</c:f>
              <c:numCache>
                <c:formatCode>0.00%</c:formatCode>
                <c:ptCount val="11"/>
                <c:pt idx="0">
                  <c:v>0</c:v>
                </c:pt>
                <c:pt idx="1">
                  <c:v>1</c:v>
                </c:pt>
                <c:pt idx="2">
                  <c:v>1</c:v>
                </c:pt>
                <c:pt idx="3">
                  <c:v>0.93548387096774188</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'[FICHAS DE INDICADORES COM METAS - Objetivo 14 (DGP).xlsx]&lt;I14.1&gt;'!$C$24:$M$24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14 (DGP).xlsx]&lt;I14.1&gt;'!$C$28:$M$28</c:f>
              <c:numCache>
                <c:formatCode>0.00%</c:formatCode>
                <c:ptCount val="11"/>
                <c:pt idx="0">
                  <c:v>1</c:v>
                </c:pt>
                <c:pt idx="1">
                  <c:v>1</c:v>
                </c:pt>
                <c:pt idx="2">
                  <c:v>1</c:v>
                </c:pt>
                <c:pt idx="3">
                  <c:v>1</c:v>
                </c:pt>
                <c:pt idx="4">
                  <c:v>1</c:v>
                </c:pt>
                <c:pt idx="5">
                  <c:v>1</c:v>
                </c:pt>
                <c:pt idx="6">
                  <c:v>1</c:v>
                </c:pt>
                <c:pt idx="7">
                  <c:v>1</c:v>
                </c:pt>
                <c:pt idx="8">
                  <c:v>1</c:v>
                </c:pt>
                <c:pt idx="9">
                  <c:v>1</c:v>
                </c:pt>
                <c:pt idx="1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8091392"/>
        <c:axId val="38113664"/>
      </c:barChart>
      <c:catAx>
        <c:axId val="38091392"/>
        <c:scaling>
          <c:orientation val="minMax"/>
        </c:scaling>
        <c:delete val="0"/>
        <c:axPos val="b"/>
        <c:majorTickMark val="cross"/>
        <c:minorTickMark val="cross"/>
        <c:tickLblPos val="nextTo"/>
        <c:txPr>
          <a:bodyPr/>
          <a:lstStyle/>
          <a:p>
            <a:pPr lvl="0">
              <a:defRPr sz="900" b="0" baseline="0"/>
            </a:pPr>
            <a:endParaRPr lang="pt-BR"/>
          </a:p>
        </c:txPr>
        <c:crossAx val="38113664"/>
        <c:crosses val="autoZero"/>
        <c:auto val="1"/>
        <c:lblAlgn val="ctr"/>
        <c:lblOffset val="100"/>
        <c:noMultiLvlLbl val="1"/>
      </c:catAx>
      <c:valAx>
        <c:axId val="38113664"/>
        <c:scaling>
          <c:orientation val="minMax"/>
          <c:max val="1"/>
          <c:min val="0"/>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sz="900" b="0" baseline="0"/>
            </a:pPr>
            <a:endParaRPr lang="pt-BR"/>
          </a:p>
        </c:txPr>
        <c:crossAx val="38091392"/>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strRef>
              <c:f>'&lt;I15.1&gt;'!$C$24:$M$24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'&lt;I15.1&gt;'!$C$31:$M$31</c:f>
              <c:numCache>
                <c:formatCode>0.00%</c:formatCode>
                <c:ptCount val="11"/>
                <c:pt idx="0">
                  <c:v>0.4</c:v>
                </c:pt>
                <c:pt idx="1">
                  <c:v>0.4</c:v>
                </c:pt>
                <c:pt idx="2">
                  <c:v>0.4</c:v>
                </c:pt>
                <c:pt idx="3">
                  <c:v>0.4</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strRef>
              <c:f>'&lt;I15.1&gt;'!$C$24:$M$24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'&lt;I15.1&gt;'!$C$32:$M$32</c:f>
              <c:numCache>
                <c:formatCode>0.00%</c:formatCode>
                <c:ptCount val="11"/>
                <c:pt idx="0">
                  <c:v>0.4</c:v>
                </c:pt>
                <c:pt idx="1">
                  <c:v>0.4</c:v>
                </c:pt>
                <c:pt idx="2">
                  <c:v>0.45</c:v>
                </c:pt>
                <c:pt idx="3">
                  <c:v>0.45</c:v>
                </c:pt>
                <c:pt idx="4">
                  <c:v>0.55000000000000004</c:v>
                </c:pt>
                <c:pt idx="5">
                  <c:v>0.55000000000000004</c:v>
                </c:pt>
                <c:pt idx="6">
                  <c:v>0.7</c:v>
                </c:pt>
                <c:pt idx="7">
                  <c:v>0.7</c:v>
                </c:pt>
                <c:pt idx="8">
                  <c:v>0.7</c:v>
                </c:pt>
                <c:pt idx="9">
                  <c:v>0.7</c:v>
                </c:pt>
                <c:pt idx="10">
                  <c:v>0.7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8062720"/>
        <c:axId val="38068608"/>
      </c:barChart>
      <c:catAx>
        <c:axId val="38062720"/>
        <c:scaling>
          <c:orientation val="minMax"/>
        </c:scaling>
        <c:delete val="0"/>
        <c:axPos val="b"/>
        <c:majorTickMark val="cross"/>
        <c:minorTickMark val="cross"/>
        <c:tickLblPos val="nextTo"/>
        <c:txPr>
          <a:bodyPr/>
          <a:lstStyle/>
          <a:p>
            <a:pPr lvl="0">
              <a:defRPr b="0"/>
            </a:pPr>
            <a:endParaRPr lang="pt-BR"/>
          </a:p>
        </c:txPr>
        <c:crossAx val="38068608"/>
        <c:crosses val="autoZero"/>
        <c:auto val="1"/>
        <c:lblAlgn val="ctr"/>
        <c:lblOffset val="100"/>
        <c:noMultiLvlLbl val="1"/>
      </c:catAx>
      <c:valAx>
        <c:axId val="38068608"/>
        <c:scaling>
          <c:orientation val="minMax"/>
          <c:max val="1"/>
          <c:min val="0"/>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b="0"/>
            </a:pPr>
            <a:endParaRPr lang="pt-BR"/>
          </a:p>
        </c:txPr>
        <c:crossAx val="38062720"/>
        <c:crosses val="autoZero"/>
        <c:crossBetween val="between"/>
      </c:valAx>
      <c:spPr>
        <a:solidFill>
          <a:srgbClr val="FFFFFF"/>
        </a:solidFill>
      </c:spPr>
    </c:plotArea>
    <c:plotVisOnly val="1"/>
    <c:dispBlanksAs val="zero"/>
    <c:showDLblsOverMax val="1"/>
  </c:chart>
  <c:spPr>
    <a:solidFill>
      <a:schemeClr val="bg1"/>
    </a:solidFill>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spPr>
              <a:noFill/>
              <a:ln>
                <a:noFill/>
              </a:ln>
              <a:effectLst/>
            </c:spPr>
            <c:txPr>
              <a:bodyPr/>
              <a:lstStyle/>
              <a:p>
                <a:pPr>
                  <a:defRPr sz="900" b="1" i="0" baseline="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'[FICHAS DE INDICADORES COM METAS - Objetivo 15 (PROAD e DGTI).xlsx]&lt;I15.2&gt;'!$C$24:$M$24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15 (PROAD e DGTI).xlsx]&lt;I15.2&gt;'!$C$27:$M$27</c:f>
              <c:numCache>
                <c:formatCode>0.00%</c:formatCode>
                <c:ptCount val="11"/>
                <c:pt idx="0">
                  <c:v>0.2</c:v>
                </c:pt>
                <c:pt idx="1">
                  <c:v>0.3</c:v>
                </c:pt>
                <c:pt idx="2">
                  <c:v>0.3</c:v>
                </c:pt>
                <c:pt idx="3">
                  <c:v>0.3</c:v>
                </c:pt>
                <c:pt idx="4">
                  <c:v>0</c:v>
                </c:pt>
                <c:pt idx="5">
                  <c:v>0</c:v>
                </c:pt>
                <c:pt idx="6">
                  <c:v>0</c:v>
                </c:pt>
                <c:pt idx="7">
                  <c:v>0</c:v>
                </c:pt>
                <c:pt idx="8">
                  <c:v>0</c:v>
                </c:pt>
                <c:pt idx="9">
                  <c:v>0</c:v>
                </c:pt>
                <c:pt idx="10">
                  <c:v>0</c:v>
                </c:pt>
              </c:numCache>
            </c:numRef>
          </c:val>
          <c:extLst xmlns:c16r2="http://schemas.microsoft.com/office/drawing/2015/06/chart">
            <c:ext xmlns:c16="http://schemas.microsoft.com/office/drawing/2014/chart" uri="{C3380CC4-5D6E-409C-BE32-E72D297353CC}">
              <c16:uniqueId val="{00000000-C94C-4590-A662-89DAE5971139}"/>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spPr>
              <a:noFill/>
              <a:ln>
                <a:noFill/>
              </a:ln>
              <a:effectLst/>
            </c:spPr>
            <c:txPr>
              <a:bodyPr/>
              <a:lstStyle/>
              <a:p>
                <a:pPr>
                  <a:defRPr sz="900" b="1" i="0" baseline="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'[FICHAS DE INDICADORES COM METAS - Objetivo 15 (PROAD e DGTI).xlsx]&lt;I15.2&gt;'!$C$24:$M$24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15 (PROAD e DGTI).xlsx]&lt;I15.2&gt;'!$C$28:$M$28</c:f>
              <c:numCache>
                <c:formatCode>0.00%</c:formatCode>
                <c:ptCount val="11"/>
                <c:pt idx="0">
                  <c:v>0.6</c:v>
                </c:pt>
                <c:pt idx="1">
                  <c:v>0.6</c:v>
                </c:pt>
                <c:pt idx="2">
                  <c:v>0.7</c:v>
                </c:pt>
                <c:pt idx="3">
                  <c:v>0.7</c:v>
                </c:pt>
                <c:pt idx="4">
                  <c:v>0.8</c:v>
                </c:pt>
                <c:pt idx="5">
                  <c:v>0.8</c:v>
                </c:pt>
                <c:pt idx="6">
                  <c:v>0.8</c:v>
                </c:pt>
                <c:pt idx="7">
                  <c:v>0.8</c:v>
                </c:pt>
                <c:pt idx="8">
                  <c:v>0.8</c:v>
                </c:pt>
                <c:pt idx="9">
                  <c:v>0.8</c:v>
                </c:pt>
                <c:pt idx="10">
                  <c:v>0.8</c:v>
                </c:pt>
              </c:numCache>
            </c:numRef>
          </c:val>
          <c:extLst xmlns:c16r2="http://schemas.microsoft.com/office/drawing/2015/06/chart">
            <c:ext xmlns:c16="http://schemas.microsoft.com/office/drawing/2014/chart" uri="{C3380CC4-5D6E-409C-BE32-E72D297353CC}">
              <c16:uniqueId val="{00000001-C94C-4590-A662-89DAE5971139}"/>
            </c:ex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8363520"/>
        <c:axId val="38365056"/>
      </c:barChart>
      <c:catAx>
        <c:axId val="38363520"/>
        <c:scaling>
          <c:orientation val="minMax"/>
        </c:scaling>
        <c:delete val="0"/>
        <c:axPos val="b"/>
        <c:numFmt formatCode="General" sourceLinked="0"/>
        <c:majorTickMark val="cross"/>
        <c:minorTickMark val="cross"/>
        <c:tickLblPos val="nextTo"/>
        <c:txPr>
          <a:bodyPr/>
          <a:lstStyle/>
          <a:p>
            <a:pPr lvl="0">
              <a:defRPr sz="800" b="0" baseline="0"/>
            </a:pPr>
            <a:endParaRPr lang="pt-BR"/>
          </a:p>
        </c:txPr>
        <c:crossAx val="38365056"/>
        <c:crosses val="autoZero"/>
        <c:auto val="1"/>
        <c:lblAlgn val="ctr"/>
        <c:lblOffset val="100"/>
        <c:noMultiLvlLbl val="1"/>
      </c:catAx>
      <c:valAx>
        <c:axId val="38365056"/>
        <c:scaling>
          <c:orientation val="minMax"/>
          <c:max val="1"/>
          <c:min val="0"/>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sz="800" b="0" baseline="0"/>
            </a:pPr>
            <a:endParaRPr lang="pt-BR"/>
          </a:p>
        </c:txPr>
        <c:crossAx val="38363520"/>
        <c:crosses val="autoZero"/>
        <c:crossBetween val="between"/>
      </c:valAx>
      <c:spPr>
        <a:solidFill>
          <a:srgbClr val="FFFFFF"/>
        </a:solidFill>
      </c:spPr>
    </c:plotArea>
    <c:plotVisOnly val="1"/>
    <c:dispBlanksAs val="zero"/>
    <c:showDLblsOverMax val="1"/>
  </c:chart>
  <c:spPr>
    <a:solidFill>
      <a:schemeClr val="bg1"/>
    </a:solidFill>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spPr>
              <a:noFill/>
              <a:ln>
                <a:noFill/>
              </a:ln>
              <a:effectLst/>
            </c:spPr>
            <c:txPr>
              <a:bodyPr rot="-5400000" vert="horz"/>
              <a:lstStyle/>
              <a:p>
                <a:pPr>
                  <a:defRPr sz="900" b="1" i="0" baseline="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'[FICHAS DE INDICADORES COM METAS - Objetivo 15 (PROAD e DGTI).xlsx]&lt;I15.3&gt;'!$C$24:$M$24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15 (PROAD e DGTI).xlsx]&lt;I15.3&gt;'!$C$27:$M$27</c:f>
              <c:numCache>
                <c:formatCode>0.00%</c:formatCode>
                <c:ptCount val="11"/>
                <c:pt idx="0">
                  <c:v>0.98619999999999997</c:v>
                </c:pt>
                <c:pt idx="1">
                  <c:v>0.93159999999999998</c:v>
                </c:pt>
                <c:pt idx="2">
                  <c:v>0.80740000000000001</c:v>
                </c:pt>
                <c:pt idx="3">
                  <c:v>0.93459999999999999</c:v>
                </c:pt>
                <c:pt idx="4">
                  <c:v>0</c:v>
                </c:pt>
                <c:pt idx="5">
                  <c:v>0</c:v>
                </c:pt>
                <c:pt idx="6">
                  <c:v>0</c:v>
                </c:pt>
                <c:pt idx="7">
                  <c:v>0</c:v>
                </c:pt>
                <c:pt idx="8">
                  <c:v>0</c:v>
                </c:pt>
                <c:pt idx="9">
                  <c:v>0</c:v>
                </c:pt>
                <c:pt idx="10">
                  <c:v>0</c:v>
                </c:pt>
              </c:numCache>
            </c:numRef>
          </c:val>
          <c:extLst xmlns:c16r2="http://schemas.microsoft.com/office/drawing/2015/06/chart">
            <c:ext xmlns:c16="http://schemas.microsoft.com/office/drawing/2014/chart" uri="{C3380CC4-5D6E-409C-BE32-E72D297353CC}">
              <c16:uniqueId val="{00000000-52C4-4BDC-A953-613EFF76DF54}"/>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spPr>
              <a:noFill/>
              <a:ln>
                <a:noFill/>
              </a:ln>
              <a:effectLst/>
            </c:spPr>
            <c:txPr>
              <a:bodyPr rot="-5400000" vert="horz"/>
              <a:lstStyle/>
              <a:p>
                <a:pPr>
                  <a:defRPr sz="900" b="1" i="0" baseline="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'[FICHAS DE INDICADORES COM METAS - Objetivo 15 (PROAD e DGTI).xlsx]&lt;I15.3&gt;'!$C$24:$M$24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15 (PROAD e DGTI).xlsx]&lt;I15.3&gt;'!$C$28:$M$28</c:f>
              <c:numCache>
                <c:formatCode>0.00%</c:formatCode>
                <c:ptCount val="11"/>
                <c:pt idx="0">
                  <c:v>0.98</c:v>
                </c:pt>
                <c:pt idx="1">
                  <c:v>0.98</c:v>
                </c:pt>
                <c:pt idx="2">
                  <c:v>0.98329999999999995</c:v>
                </c:pt>
                <c:pt idx="3">
                  <c:v>0.98329999999999995</c:v>
                </c:pt>
                <c:pt idx="4">
                  <c:v>0.98729999999999996</c:v>
                </c:pt>
                <c:pt idx="5">
                  <c:v>0.98729999999999996</c:v>
                </c:pt>
                <c:pt idx="6">
                  <c:v>0.98899999999999999</c:v>
                </c:pt>
                <c:pt idx="7">
                  <c:v>0.98899999999999999</c:v>
                </c:pt>
                <c:pt idx="8">
                  <c:v>0.98899999999999999</c:v>
                </c:pt>
                <c:pt idx="9">
                  <c:v>0.98899999999999999</c:v>
                </c:pt>
                <c:pt idx="10">
                  <c:v>0.98899999999999999</c:v>
                </c:pt>
              </c:numCache>
            </c:numRef>
          </c:val>
          <c:extLst xmlns:c16r2="http://schemas.microsoft.com/office/drawing/2015/06/chart">
            <c:ext xmlns:c16="http://schemas.microsoft.com/office/drawing/2014/chart" uri="{C3380CC4-5D6E-409C-BE32-E72D297353CC}">
              <c16:uniqueId val="{00000001-52C4-4BDC-A953-613EFF76DF54}"/>
            </c:ex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8675968"/>
        <c:axId val="38677504"/>
      </c:barChart>
      <c:catAx>
        <c:axId val="38675968"/>
        <c:scaling>
          <c:orientation val="minMax"/>
        </c:scaling>
        <c:delete val="0"/>
        <c:axPos val="b"/>
        <c:numFmt formatCode="General" sourceLinked="0"/>
        <c:majorTickMark val="cross"/>
        <c:minorTickMark val="cross"/>
        <c:tickLblPos val="nextTo"/>
        <c:txPr>
          <a:bodyPr/>
          <a:lstStyle/>
          <a:p>
            <a:pPr lvl="0">
              <a:defRPr sz="800" b="0" baseline="0"/>
            </a:pPr>
            <a:endParaRPr lang="pt-BR"/>
          </a:p>
        </c:txPr>
        <c:crossAx val="38677504"/>
        <c:crosses val="autoZero"/>
        <c:auto val="1"/>
        <c:lblAlgn val="ctr"/>
        <c:lblOffset val="100"/>
        <c:noMultiLvlLbl val="1"/>
      </c:catAx>
      <c:valAx>
        <c:axId val="38677504"/>
        <c:scaling>
          <c:orientation val="minMax"/>
          <c:max val="1"/>
          <c:min val="0"/>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sz="800" b="0" baseline="0"/>
            </a:pPr>
            <a:endParaRPr lang="pt-BR"/>
          </a:p>
        </c:txPr>
        <c:crossAx val="38675968"/>
        <c:crosses val="autoZero"/>
        <c:crossBetween val="between"/>
      </c:valAx>
      <c:spPr>
        <a:solidFill>
          <a:srgbClr val="FFFFFF"/>
        </a:solidFill>
      </c:spPr>
    </c:plotArea>
    <c:plotVisOnly val="1"/>
    <c:dispBlanksAs val="zero"/>
    <c:showDLblsOverMax val="1"/>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showLegendKey val="0"/>
            <c:showVal val="1"/>
            <c:showCatName val="0"/>
            <c:showSerName val="0"/>
            <c:showPercent val="0"/>
            <c:showBubbleSize val="0"/>
            <c:showLeaderLines val="0"/>
          </c:dLbls>
          <c:cat>
            <c:numRef>
              <c:f>'[FICHAS DE INDICADORES COM METAS - Objetivo 02 (PRODIN).xlsx]&lt;I2.2&gt;'!$C$24:$M$24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02 (PRODIN).xlsx]&lt;I2.2&gt;'!$C$33:$M$33</c:f>
              <c:numCache>
                <c:formatCode>0.00%</c:formatCode>
                <c:ptCount val="11"/>
                <c:pt idx="0">
                  <c:v>0.29089318689862959</c:v>
                </c:pt>
                <c:pt idx="1">
                  <c:v>5.88335413593555E-2</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showLegendKey val="0"/>
            <c:showVal val="1"/>
            <c:showCatName val="0"/>
            <c:showSerName val="0"/>
            <c:showPercent val="0"/>
            <c:showBubbleSize val="0"/>
            <c:showLeaderLines val="0"/>
          </c:dLbls>
          <c:cat>
            <c:numRef>
              <c:f>'[FICHAS DE INDICADORES COM METAS - Objetivo 02 (PRODIN).xlsx]&lt;I2.2&gt;'!$C$24:$M$24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02 (PRODIN).xlsx]&lt;I2.2&gt;'!$C$34:$M$34</c:f>
              <c:numCache>
                <c:formatCode>0.00%</c:formatCode>
                <c:ptCount val="11"/>
                <c:pt idx="0">
                  <c:v>0.1192</c:v>
                </c:pt>
                <c:pt idx="1">
                  <c:v>0.1192</c:v>
                </c:pt>
                <c:pt idx="2">
                  <c:v>0.1192</c:v>
                </c:pt>
                <c:pt idx="3">
                  <c:v>0.1192</c:v>
                </c:pt>
                <c:pt idx="4">
                  <c:v>0.1192</c:v>
                </c:pt>
                <c:pt idx="5">
                  <c:v>0.1192</c:v>
                </c:pt>
                <c:pt idx="6">
                  <c:v>0.1192</c:v>
                </c:pt>
                <c:pt idx="7">
                  <c:v>0.1192</c:v>
                </c:pt>
                <c:pt idx="8">
                  <c:v>0.1192</c:v>
                </c:pt>
                <c:pt idx="9">
                  <c:v>0.1192</c:v>
                </c:pt>
                <c:pt idx="10">
                  <c:v>0.1192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5972608"/>
        <c:axId val="35974144"/>
      </c:barChart>
      <c:catAx>
        <c:axId val="35972608"/>
        <c:scaling>
          <c:orientation val="minMax"/>
        </c:scaling>
        <c:delete val="0"/>
        <c:axPos val="b"/>
        <c:numFmt formatCode="General" sourceLinked="1"/>
        <c:majorTickMark val="cross"/>
        <c:minorTickMark val="cross"/>
        <c:tickLblPos val="nextTo"/>
        <c:txPr>
          <a:bodyPr/>
          <a:lstStyle/>
          <a:p>
            <a:pPr lvl="0">
              <a:defRPr b="0"/>
            </a:pPr>
            <a:endParaRPr lang="pt-BR"/>
          </a:p>
        </c:txPr>
        <c:crossAx val="35974144"/>
        <c:crosses val="autoZero"/>
        <c:auto val="1"/>
        <c:lblAlgn val="ctr"/>
        <c:lblOffset val="100"/>
        <c:noMultiLvlLbl val="1"/>
      </c:catAx>
      <c:valAx>
        <c:axId val="35974144"/>
        <c:scaling>
          <c:orientation val="minMax"/>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35972608"/>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a:lstStyle/>
              <a:p>
                <a:pPr>
                  <a:defRPr b="1" i="0" baseline="0"/>
                </a:pPr>
                <a:endParaRPr lang="pt-BR"/>
              </a:p>
            </c:txPr>
            <c:showLegendKey val="0"/>
            <c:showVal val="1"/>
            <c:showCatName val="0"/>
            <c:showSerName val="0"/>
            <c:showPercent val="0"/>
            <c:showBubbleSize val="0"/>
            <c:showLeaderLines val="0"/>
          </c:dLbls>
          <c:cat>
            <c:numRef>
              <c:f>'&lt;I15.4&gt;'!$C$24:$M$24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'&lt;I15.4&gt;'!$C$33:$M$33</c:f>
              <c:numCache>
                <c:formatCode>0.00%</c:formatCode>
                <c:ptCount val="11"/>
                <c:pt idx="0">
                  <c:v>0.50239999999999996</c:v>
                </c:pt>
                <c:pt idx="1">
                  <c:v>0.50700000000000001</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cat>
            <c:numRef>
              <c:f>'&lt;I15.4&gt;'!$C$24:$M$24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'&lt;I15.4&gt;'!$C$34:$M$34</c:f>
              <c:numCache>
                <c:formatCode>0.00%</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8532608"/>
        <c:axId val="38534144"/>
      </c:barChart>
      <c:catAx>
        <c:axId val="38532608"/>
        <c:scaling>
          <c:orientation val="minMax"/>
        </c:scaling>
        <c:delete val="0"/>
        <c:axPos val="b"/>
        <c:numFmt formatCode="General" sourceLinked="1"/>
        <c:majorTickMark val="cross"/>
        <c:minorTickMark val="cross"/>
        <c:tickLblPos val="nextTo"/>
        <c:txPr>
          <a:bodyPr/>
          <a:lstStyle/>
          <a:p>
            <a:pPr lvl="0">
              <a:defRPr b="0"/>
            </a:pPr>
            <a:endParaRPr lang="pt-BR"/>
          </a:p>
        </c:txPr>
        <c:crossAx val="38534144"/>
        <c:crosses val="autoZero"/>
        <c:auto val="1"/>
        <c:lblAlgn val="ctr"/>
        <c:lblOffset val="100"/>
        <c:noMultiLvlLbl val="1"/>
      </c:catAx>
      <c:valAx>
        <c:axId val="38534144"/>
        <c:scaling>
          <c:orientation val="minMax"/>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38532608"/>
        <c:crosses val="autoZero"/>
        <c:crossBetween val="between"/>
      </c:valAx>
      <c:spPr>
        <a:solidFill>
          <a:srgbClr val="FFFFFF"/>
        </a:solidFill>
      </c:spPr>
    </c:plotArea>
    <c:plotVisOnly val="1"/>
    <c:dispBlanksAs val="zero"/>
    <c:showDLblsOverMax val="1"/>
  </c:chart>
  <c:spPr>
    <a:solidFill>
      <a:schemeClr val="bg1"/>
    </a:solidFill>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'&lt;I15.5&gt;'!$C$24:$M$24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'&lt;I15.5&gt;'!$C$27:$M$27</c:f>
              <c:numCache>
                <c:formatCode>0.00%</c:formatCode>
                <c:ptCount val="11"/>
                <c:pt idx="0">
                  <c:v>0.5</c:v>
                </c:pt>
                <c:pt idx="1">
                  <c:v>0.6</c:v>
                </c:pt>
                <c:pt idx="2">
                  <c:v>0.125</c:v>
                </c:pt>
                <c:pt idx="3">
                  <c:v>0.8</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'&lt;I15.5&gt;'!$C$24:$M$24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'&lt;I15.5&gt;'!$C$28:$M$28</c:f>
              <c:numCache>
                <c:formatCode>0.00%</c:formatCode>
                <c:ptCount val="11"/>
                <c:pt idx="0">
                  <c:v>0.65</c:v>
                </c:pt>
                <c:pt idx="1">
                  <c:v>0.65</c:v>
                </c:pt>
                <c:pt idx="2">
                  <c:v>0.7</c:v>
                </c:pt>
                <c:pt idx="3">
                  <c:v>0.7</c:v>
                </c:pt>
                <c:pt idx="4">
                  <c:v>0.75</c:v>
                </c:pt>
                <c:pt idx="5">
                  <c:v>0.75</c:v>
                </c:pt>
                <c:pt idx="6">
                  <c:v>0.75</c:v>
                </c:pt>
                <c:pt idx="7">
                  <c:v>0.75</c:v>
                </c:pt>
                <c:pt idx="8">
                  <c:v>0.75</c:v>
                </c:pt>
                <c:pt idx="9">
                  <c:v>0.75</c:v>
                </c:pt>
                <c:pt idx="10">
                  <c:v>0.75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8614912"/>
        <c:axId val="38616448"/>
      </c:barChart>
      <c:catAx>
        <c:axId val="38614912"/>
        <c:scaling>
          <c:orientation val="minMax"/>
        </c:scaling>
        <c:delete val="0"/>
        <c:axPos val="b"/>
        <c:majorTickMark val="cross"/>
        <c:minorTickMark val="cross"/>
        <c:tickLblPos val="nextTo"/>
        <c:txPr>
          <a:bodyPr/>
          <a:lstStyle/>
          <a:p>
            <a:pPr lvl="0">
              <a:defRPr sz="900" b="0" baseline="0"/>
            </a:pPr>
            <a:endParaRPr lang="pt-BR"/>
          </a:p>
        </c:txPr>
        <c:crossAx val="38616448"/>
        <c:crosses val="autoZero"/>
        <c:auto val="1"/>
        <c:lblAlgn val="ctr"/>
        <c:lblOffset val="100"/>
        <c:noMultiLvlLbl val="1"/>
      </c:catAx>
      <c:valAx>
        <c:axId val="38616448"/>
        <c:scaling>
          <c:orientation val="minMax"/>
          <c:max val="1"/>
          <c:min val="0"/>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sz="900" b="0" baseline="0"/>
            </a:pPr>
            <a:endParaRPr lang="pt-BR"/>
          </a:p>
        </c:txPr>
        <c:crossAx val="38614912"/>
        <c:crosses val="autoZero"/>
        <c:crossBetween val="between"/>
      </c:valAx>
      <c:spPr>
        <a:solidFill>
          <a:srgbClr val="FFFFFF"/>
        </a:solidFill>
      </c:spPr>
    </c:plotArea>
    <c:plotVisOnly val="1"/>
    <c:dispBlanksAs val="zero"/>
    <c:showDLblsOverMax val="1"/>
  </c:chart>
  <c:spPr>
    <a:solidFill>
      <a:schemeClr val="bg1"/>
    </a:solidFill>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1"/>
          <c:order val="0"/>
          <c:spPr>
            <a:solidFill>
              <a:srgbClr val="558ED5"/>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'&lt;I16.2&gt;'!$C$24:$M$24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'&lt;I16.2&gt;'!$C$27:$M$27</c:f>
              <c:numCache>
                <c:formatCode>0.00%</c:formatCode>
                <c:ptCount val="11"/>
                <c:pt idx="0">
                  <c:v>8.2972276994794911E-2</c:v>
                </c:pt>
                <c:pt idx="1">
                  <c:v>8.2972276994794911E-2</c:v>
                </c:pt>
                <c:pt idx="2">
                  <c:v>0.10333823149262961</c:v>
                </c:pt>
                <c:pt idx="3">
                  <c:v>0.10333823149262961</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2"/>
          <c:order val="1"/>
          <c:spPr>
            <a:solidFill>
              <a:srgbClr val="C22818"/>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strRef>
              <c:f>'&lt;I16.2&gt;'!$C$24:$M$24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'&lt;I16.2&gt;'!$C$28:$M$28</c:f>
              <c:numCache>
                <c:formatCode>0.00%</c:formatCode>
                <c:ptCount val="11"/>
                <c:pt idx="0">
                  <c:v>7.4999999999999997E-2</c:v>
                </c:pt>
                <c:pt idx="1">
                  <c:v>7.4999999999999997E-2</c:v>
                </c:pt>
                <c:pt idx="2">
                  <c:v>8.5000000000000006E-2</c:v>
                </c:pt>
                <c:pt idx="3">
                  <c:v>8.5000000000000006E-2</c:v>
                </c:pt>
                <c:pt idx="4">
                  <c:v>9.5000000000000001E-2</c:v>
                </c:pt>
                <c:pt idx="5">
                  <c:v>9.5000000000000001E-2</c:v>
                </c:pt>
                <c:pt idx="6">
                  <c:v>0.105</c:v>
                </c:pt>
                <c:pt idx="7">
                  <c:v>0.105</c:v>
                </c:pt>
                <c:pt idx="8">
                  <c:v>0.105</c:v>
                </c:pt>
                <c:pt idx="9">
                  <c:v>0.105</c:v>
                </c:pt>
                <c:pt idx="10">
                  <c:v>0.105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8784000"/>
        <c:axId val="38793984"/>
      </c:barChart>
      <c:catAx>
        <c:axId val="38784000"/>
        <c:scaling>
          <c:orientation val="minMax"/>
        </c:scaling>
        <c:delete val="0"/>
        <c:axPos val="b"/>
        <c:majorTickMark val="cross"/>
        <c:minorTickMark val="cross"/>
        <c:tickLblPos val="nextTo"/>
        <c:txPr>
          <a:bodyPr/>
          <a:lstStyle/>
          <a:p>
            <a:pPr lvl="0">
              <a:defRPr b="0"/>
            </a:pPr>
            <a:endParaRPr lang="pt-BR"/>
          </a:p>
        </c:txPr>
        <c:crossAx val="38793984"/>
        <c:crosses val="autoZero"/>
        <c:auto val="1"/>
        <c:lblAlgn val="ctr"/>
        <c:lblOffset val="100"/>
        <c:noMultiLvlLbl val="1"/>
      </c:catAx>
      <c:valAx>
        <c:axId val="38793984"/>
        <c:scaling>
          <c:orientation val="minMax"/>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38784000"/>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showLegendKey val="0"/>
            <c:showVal val="1"/>
            <c:showCatName val="0"/>
            <c:showSerName val="0"/>
            <c:showPercent val="0"/>
            <c:showBubbleSize val="0"/>
            <c:showLeaderLines val="0"/>
          </c:dLbls>
          <c:cat>
            <c:strRef>
              <c:f>'&lt;I16.3&gt;'!$C$24:$M$24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'&lt;I16.3&gt;'!$C$27:$M$27</c:f>
              <c:numCache>
                <c:formatCode>0.00%</c:formatCode>
                <c:ptCount val="11"/>
                <c:pt idx="0">
                  <c:v>0.25617262048740774</c:v>
                </c:pt>
                <c:pt idx="1">
                  <c:v>0.25617262048740774</c:v>
                </c:pt>
                <c:pt idx="2">
                  <c:v>0.35733374447417943</c:v>
                </c:pt>
                <c:pt idx="3">
                  <c:v>0.35733374447417943</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cat>
            <c:strRef>
              <c:f>'&lt;I16.3&gt;'!$C$24:$M$24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'&lt;I16.3&gt;'!$C$28:$M$28</c:f>
              <c:numCache>
                <c:formatCode>0.00%</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8850944"/>
        <c:axId val="38852480"/>
      </c:barChart>
      <c:catAx>
        <c:axId val="38850944"/>
        <c:scaling>
          <c:orientation val="minMax"/>
        </c:scaling>
        <c:delete val="0"/>
        <c:axPos val="b"/>
        <c:majorTickMark val="cross"/>
        <c:minorTickMark val="cross"/>
        <c:tickLblPos val="nextTo"/>
        <c:txPr>
          <a:bodyPr/>
          <a:lstStyle/>
          <a:p>
            <a:pPr lvl="0">
              <a:defRPr b="0"/>
            </a:pPr>
            <a:endParaRPr lang="pt-BR"/>
          </a:p>
        </c:txPr>
        <c:crossAx val="38852480"/>
        <c:crosses val="autoZero"/>
        <c:auto val="1"/>
        <c:lblAlgn val="ctr"/>
        <c:lblOffset val="100"/>
        <c:noMultiLvlLbl val="1"/>
      </c:catAx>
      <c:valAx>
        <c:axId val="38852480"/>
        <c:scaling>
          <c:orientation val="minMax"/>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38850944"/>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showLegendKey val="0"/>
            <c:showVal val="1"/>
            <c:showCatName val="0"/>
            <c:showSerName val="0"/>
            <c:showPercent val="0"/>
            <c:showBubbleSize val="0"/>
            <c:showLeaderLines val="0"/>
          </c:dLbls>
          <c:cat>
            <c:numRef>
              <c:f>'&lt;I2.3&gt;'!$C$24:$M$24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'&lt;I2.3&gt;'!$C$33:$M$33</c:f>
              <c:numCache>
                <c:formatCode>0.00%</c:formatCode>
                <c:ptCount val="11"/>
                <c:pt idx="0">
                  <c:v>0.11983671882593061</c:v>
                </c:pt>
                <c:pt idx="1">
                  <c:v>0.15545217292635879</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showLegendKey val="0"/>
            <c:showVal val="1"/>
            <c:showCatName val="0"/>
            <c:showSerName val="0"/>
            <c:showPercent val="0"/>
            <c:showBubbleSize val="0"/>
            <c:showLeaderLines val="0"/>
          </c:dLbls>
          <c:cat>
            <c:numRef>
              <c:f>'&lt;I2.3&gt;'!$C$24:$M$24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'&lt;I2.3&gt;'!$C$34:$M$34</c:f>
              <c:numCache>
                <c:formatCode>0.00%</c:formatCode>
                <c:ptCount val="11"/>
                <c:pt idx="0">
                  <c:v>0.31</c:v>
                </c:pt>
                <c:pt idx="1">
                  <c:v>0.28000000000000003</c:v>
                </c:pt>
                <c:pt idx="2">
                  <c:v>0.25</c:v>
                </c:pt>
                <c:pt idx="3">
                  <c:v>0.22</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40979072"/>
        <c:axId val="41437056"/>
      </c:barChart>
      <c:catAx>
        <c:axId val="40979072"/>
        <c:scaling>
          <c:orientation val="minMax"/>
        </c:scaling>
        <c:delete val="0"/>
        <c:axPos val="b"/>
        <c:numFmt formatCode="General" sourceLinked="1"/>
        <c:majorTickMark val="cross"/>
        <c:minorTickMark val="cross"/>
        <c:tickLblPos val="nextTo"/>
        <c:txPr>
          <a:bodyPr/>
          <a:lstStyle/>
          <a:p>
            <a:pPr lvl="0">
              <a:defRPr b="0"/>
            </a:pPr>
            <a:endParaRPr lang="pt-BR"/>
          </a:p>
        </c:txPr>
        <c:crossAx val="41437056"/>
        <c:crosses val="autoZero"/>
        <c:auto val="1"/>
        <c:lblAlgn val="ctr"/>
        <c:lblOffset val="100"/>
        <c:noMultiLvlLbl val="1"/>
      </c:catAx>
      <c:valAx>
        <c:axId val="41437056"/>
        <c:scaling>
          <c:orientation val="minMax"/>
        </c:scaling>
        <c:delete val="0"/>
        <c:axPos val="l"/>
        <c:majorGridlines>
          <c:spPr>
            <a:ln>
              <a:noFill/>
            </a:ln>
          </c:spPr>
        </c:majorGridlines>
        <c:numFmt formatCode="0.00%" sourceLinked="1"/>
        <c:majorTickMark val="cross"/>
        <c:minorTickMark val="cross"/>
        <c:tickLblPos val="nextTo"/>
        <c:spPr>
          <a:ln w="47625">
            <a:noFill/>
          </a:ln>
        </c:spPr>
        <c:txPr>
          <a:bodyPr/>
          <a:lstStyle/>
          <a:p>
            <a:pPr lvl="0">
              <a:defRPr b="0"/>
            </a:pPr>
            <a:endParaRPr lang="pt-BR"/>
          </a:p>
        </c:txPr>
        <c:crossAx val="40979072"/>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a:lstStyle/>
              <a:p>
                <a:pPr>
                  <a:defRPr b="1"/>
                </a:pPr>
                <a:endParaRPr lang="pt-BR"/>
              </a:p>
            </c:txPr>
            <c:showLegendKey val="0"/>
            <c:showVal val="1"/>
            <c:showCatName val="0"/>
            <c:showSerName val="0"/>
            <c:showPercent val="0"/>
            <c:showBubbleSize val="0"/>
            <c:showLeaderLines val="0"/>
          </c:dLbls>
          <c:cat>
            <c:numRef>
              <c:f>'[FICHAS DE INDICADORES COM METAS - Objetivo 03 (PROEX e PROPESP).xlsx]&lt;I3.1&gt;'!$B$24:$M$24</c:f>
              <c:numCache>
                <c:formatCode>General</c:formatCod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numCache>
            </c:numRef>
          </c:cat>
          <c:val>
            <c:numRef>
              <c:f>'[FICHAS DE INDICADORES COM METAS - Objetivo 03 (PROEX e PROPESP).xlsx]&lt;I3.1&gt;'!$B$25:$M$25</c:f>
              <c:numCache>
                <c:formatCode>0</c:formatCode>
                <c:ptCount val="12"/>
                <c:pt idx="0">
                  <c:v>8</c:v>
                </c:pt>
                <c:pt idx="1">
                  <c:v>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a:lstStyle/>
              <a:p>
                <a:pPr>
                  <a:defRPr b="1"/>
                </a:pPr>
                <a:endParaRPr lang="pt-BR"/>
              </a:p>
            </c:txPr>
            <c:showLegendKey val="0"/>
            <c:showVal val="1"/>
            <c:showCatName val="0"/>
            <c:showSerName val="0"/>
            <c:showPercent val="0"/>
            <c:showBubbleSize val="0"/>
            <c:showLeaderLines val="0"/>
          </c:dLbls>
          <c:cat>
            <c:numRef>
              <c:f>'[FICHAS DE INDICADORES COM METAS - Objetivo 03 (PROEX e PROPESP).xlsx]&lt;I3.1&gt;'!$B$24:$M$24</c:f>
              <c:numCache>
                <c:formatCode>General</c:formatCod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numCache>
            </c:numRef>
          </c:cat>
          <c:val>
            <c:numRef>
              <c:f>'[FICHAS DE INDICADORES COM METAS - Objetivo 03 (PROEX e PROPESP).xlsx]&lt;I3.1&gt;'!$B$26:$M$26</c:f>
              <c:numCache>
                <c:formatCode>0</c:formatCode>
                <c:ptCount val="12"/>
                <c:pt idx="0">
                  <c:v>8</c:v>
                </c:pt>
                <c:pt idx="1">
                  <c:v>16</c:v>
                </c:pt>
                <c:pt idx="2">
                  <c:v>24</c:v>
                </c:pt>
                <c:pt idx="3">
                  <c:v>28</c:v>
                </c:pt>
                <c:pt idx="4">
                  <c:v>28</c:v>
                </c:pt>
                <c:pt idx="5">
                  <c:v>28</c:v>
                </c:pt>
                <c:pt idx="6">
                  <c:v>28</c:v>
                </c:pt>
                <c:pt idx="7">
                  <c:v>28</c:v>
                </c:pt>
                <c:pt idx="8">
                  <c:v>28</c:v>
                </c:pt>
                <c:pt idx="9">
                  <c:v>28</c:v>
                </c:pt>
                <c:pt idx="10">
                  <c:v>28</c:v>
                </c:pt>
                <c:pt idx="11">
                  <c:v>28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5846400"/>
        <c:axId val="35663872"/>
      </c:barChart>
      <c:catAx>
        <c:axId val="35846400"/>
        <c:scaling>
          <c:orientation val="minMax"/>
        </c:scaling>
        <c:delete val="0"/>
        <c:axPos val="b"/>
        <c:numFmt formatCode="General" sourceLinked="1"/>
        <c:majorTickMark val="cross"/>
        <c:minorTickMark val="cross"/>
        <c:tickLblPos val="nextTo"/>
        <c:txPr>
          <a:bodyPr/>
          <a:lstStyle/>
          <a:p>
            <a:pPr lvl="0">
              <a:defRPr b="0"/>
            </a:pPr>
            <a:endParaRPr lang="pt-BR"/>
          </a:p>
        </c:txPr>
        <c:crossAx val="35663872"/>
        <c:crosses val="autoZero"/>
        <c:auto val="1"/>
        <c:lblAlgn val="ctr"/>
        <c:lblOffset val="100"/>
        <c:noMultiLvlLbl val="1"/>
      </c:catAx>
      <c:valAx>
        <c:axId val="35663872"/>
        <c:scaling>
          <c:orientation val="minMax"/>
        </c:scaling>
        <c:delete val="0"/>
        <c:axPos val="l"/>
        <c:majorGridlines>
          <c:spPr>
            <a:ln>
              <a:noFill/>
            </a:ln>
          </c:spPr>
        </c:majorGridlines>
        <c:numFmt formatCode="0" sourceLinked="1"/>
        <c:majorTickMark val="cross"/>
        <c:minorTickMark val="cross"/>
        <c:tickLblPos val="nextTo"/>
        <c:spPr>
          <a:ln w="47625">
            <a:noFill/>
          </a:ln>
        </c:spPr>
        <c:txPr>
          <a:bodyPr/>
          <a:lstStyle/>
          <a:p>
            <a:pPr lvl="0">
              <a:defRPr b="0"/>
            </a:pPr>
            <a:endParaRPr lang="pt-BR"/>
          </a:p>
        </c:txPr>
        <c:crossAx val="35846400"/>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numRef>
              <c:f>'[FICHAS DE INDICADORES COM METAS - Objetivo 03 (PROEX e PROPESP).xlsx]&lt;I3.2&gt;'!$C$24:$M$24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03 (PROEX e PROPESP).xlsx]&lt;I3.2&gt;'!$C$27:$M$27</c:f>
              <c:numCache>
                <c:formatCode>0.00%</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numRef>
              <c:f>'[FICHAS DE INDICADORES COM METAS - Objetivo 03 (PROEX e PROPESP).xlsx]&lt;I3.2&gt;'!$C$24:$M$24</c:f>
              <c:numCache>
                <c:formatCode>General</c:formatCode>
                <c:ptCount val="11"/>
                <c:pt idx="0">
                  <c:v>2017</c:v>
                </c:pt>
                <c:pt idx="1">
                  <c:v>2018</c:v>
                </c:pt>
                <c:pt idx="2">
                  <c:v>2019</c:v>
                </c:pt>
                <c:pt idx="3">
                  <c:v>2020</c:v>
                </c:pt>
                <c:pt idx="4">
                  <c:v>2021</c:v>
                </c:pt>
                <c:pt idx="5">
                  <c:v>2022</c:v>
                </c:pt>
                <c:pt idx="6">
                  <c:v>2023</c:v>
                </c:pt>
                <c:pt idx="7">
                  <c:v>2024</c:v>
                </c:pt>
                <c:pt idx="8">
                  <c:v>2025</c:v>
                </c:pt>
                <c:pt idx="9">
                  <c:v>2026</c:v>
                </c:pt>
                <c:pt idx="10">
                  <c:v>2027</c:v>
                </c:pt>
              </c:numCache>
            </c:numRef>
          </c:cat>
          <c:val>
            <c:numRef>
              <c:f>'[FICHAS DE INDICADORES COM METAS - Objetivo 03 (PROEX e PROPESP).xlsx]&lt;I3.2&gt;'!$C$28:$M$28</c:f>
              <c:numCache>
                <c:formatCode>0.00%</c:formatCode>
                <c:ptCount val="11"/>
                <c:pt idx="0">
                  <c:v>0</c:v>
                </c:pt>
                <c:pt idx="1">
                  <c:v>0.5</c:v>
                </c:pt>
                <c:pt idx="2">
                  <c:v>0.6</c:v>
                </c:pt>
                <c:pt idx="3">
                  <c:v>0.65</c:v>
                </c:pt>
                <c:pt idx="4">
                  <c:v>0.65</c:v>
                </c:pt>
                <c:pt idx="5">
                  <c:v>0.65</c:v>
                </c:pt>
                <c:pt idx="6">
                  <c:v>0.65</c:v>
                </c:pt>
                <c:pt idx="7">
                  <c:v>0.65</c:v>
                </c:pt>
                <c:pt idx="8">
                  <c:v>0.65</c:v>
                </c:pt>
                <c:pt idx="9">
                  <c:v>0.65</c:v>
                </c:pt>
                <c:pt idx="10">
                  <c:v>0.65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5875456"/>
        <c:axId val="35881344"/>
      </c:barChart>
      <c:catAx>
        <c:axId val="35875456"/>
        <c:scaling>
          <c:orientation val="minMax"/>
        </c:scaling>
        <c:delete val="0"/>
        <c:axPos val="b"/>
        <c:numFmt formatCode="General" sourceLinked="1"/>
        <c:majorTickMark val="cross"/>
        <c:minorTickMark val="cross"/>
        <c:tickLblPos val="nextTo"/>
        <c:txPr>
          <a:bodyPr/>
          <a:lstStyle/>
          <a:p>
            <a:pPr lvl="0">
              <a:defRPr b="0"/>
            </a:pPr>
            <a:endParaRPr lang="pt-BR"/>
          </a:p>
        </c:txPr>
        <c:crossAx val="35881344"/>
        <c:crosses val="autoZero"/>
        <c:auto val="1"/>
        <c:lblAlgn val="ctr"/>
        <c:lblOffset val="100"/>
        <c:noMultiLvlLbl val="1"/>
      </c:catAx>
      <c:valAx>
        <c:axId val="35881344"/>
        <c:scaling>
          <c:orientation val="minMax"/>
          <c:max val="1"/>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b="0"/>
            </a:pPr>
            <a:endParaRPr lang="pt-BR"/>
          </a:p>
        </c:txPr>
        <c:crossAx val="35875456"/>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strRef>
              <c:f>'[FICHAS DE INDICADORES COM METAS - Objetivo 04 (DEAD).xlsx]&lt;I4.1&gt;'!$C$24:$M$24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04 (DEAD).xlsx]&lt;I4.1&gt;'!$C$27:$M$27</c:f>
              <c:numCache>
                <c:formatCode>0.00%</c:formatCode>
                <c:ptCount val="11"/>
                <c:pt idx="0">
                  <c:v>0.7142857142857143</c:v>
                </c:pt>
                <c:pt idx="1">
                  <c:v>1.1428571428571428</c:v>
                </c:pt>
                <c:pt idx="2">
                  <c:v>1.5</c:v>
                </c:pt>
                <c:pt idx="3">
                  <c:v>1.25</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strRef>
              <c:f>'[FICHAS DE INDICADORES COM METAS - Objetivo 04 (DEAD).xlsx]&lt;I4.1&gt;'!$C$24:$M$24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04 (DEAD).xlsx]&lt;I4.1&gt;'!$C$28:$M$28</c:f>
              <c:numCache>
                <c:formatCode>0.00%</c:formatCode>
                <c:ptCount val="11"/>
                <c:pt idx="0">
                  <c:v>0.7</c:v>
                </c:pt>
                <c:pt idx="1">
                  <c:v>0.7</c:v>
                </c:pt>
                <c:pt idx="2">
                  <c:v>0.75</c:v>
                </c:pt>
                <c:pt idx="3">
                  <c:v>0.75</c:v>
                </c:pt>
                <c:pt idx="4">
                  <c:v>0.8</c:v>
                </c:pt>
                <c:pt idx="5">
                  <c:v>0.8</c:v>
                </c:pt>
                <c:pt idx="6">
                  <c:v>0.85</c:v>
                </c:pt>
                <c:pt idx="7">
                  <c:v>0.85</c:v>
                </c:pt>
                <c:pt idx="8">
                  <c:v>0.85</c:v>
                </c:pt>
                <c:pt idx="9">
                  <c:v>0.85</c:v>
                </c:pt>
                <c:pt idx="10">
                  <c:v>0.85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6105600"/>
        <c:axId val="36312192"/>
      </c:barChart>
      <c:catAx>
        <c:axId val="36105600"/>
        <c:scaling>
          <c:orientation val="minMax"/>
        </c:scaling>
        <c:delete val="0"/>
        <c:axPos val="b"/>
        <c:majorTickMark val="cross"/>
        <c:minorTickMark val="cross"/>
        <c:tickLblPos val="nextTo"/>
        <c:txPr>
          <a:bodyPr/>
          <a:lstStyle/>
          <a:p>
            <a:pPr lvl="0">
              <a:defRPr b="0"/>
            </a:pPr>
            <a:endParaRPr lang="pt-BR"/>
          </a:p>
        </c:txPr>
        <c:crossAx val="36312192"/>
        <c:crosses val="autoZero"/>
        <c:auto val="1"/>
        <c:lblAlgn val="ctr"/>
        <c:lblOffset val="100"/>
        <c:noMultiLvlLbl val="1"/>
      </c:catAx>
      <c:valAx>
        <c:axId val="36312192"/>
        <c:scaling>
          <c:orientation val="minMax"/>
          <c:max val="2"/>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b="0"/>
            </a:pPr>
            <a:endParaRPr lang="pt-BR"/>
          </a:p>
        </c:txPr>
        <c:crossAx val="36105600"/>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strRef>
              <c:f>'[FICHAS DE INDICADORES COM METAS - Objetivo 04 (DEAD).xlsx]&lt;I4.2&gt;'!$C$24:$M$24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04 (DEAD).xlsx]&lt;I4.2&gt;'!$C$33:$M$33</c:f>
              <c:numCache>
                <c:formatCode>0.00%</c:formatCode>
                <c:ptCount val="11"/>
                <c:pt idx="0">
                  <c:v>1.0780487804878049</c:v>
                </c:pt>
                <c:pt idx="1">
                  <c:v>0.94334093129273855</c:v>
                </c:pt>
                <c:pt idx="2">
                  <c:v>3.4791666666666665</c:v>
                </c:pt>
                <c:pt idx="3">
                  <c:v>1</c:v>
                </c:pt>
                <c:pt idx="4">
                  <c:v>0</c:v>
                </c:pt>
                <c:pt idx="5">
                  <c:v>0</c:v>
                </c:pt>
                <c:pt idx="6">
                  <c:v>0</c:v>
                </c:pt>
                <c:pt idx="7">
                  <c:v>0</c:v>
                </c:pt>
                <c:pt idx="8">
                  <c:v>0</c:v>
                </c:pt>
                <c:pt idx="9">
                  <c:v>0</c:v>
                </c:pt>
                <c:pt idx="1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b="1" i="0" baseline="0"/>
                </a:pPr>
                <a:endParaRPr lang="pt-BR"/>
              </a:p>
            </c:txPr>
            <c:showLegendKey val="0"/>
            <c:showVal val="1"/>
            <c:showCatName val="0"/>
            <c:showSerName val="0"/>
            <c:showPercent val="0"/>
            <c:showBubbleSize val="0"/>
            <c:showLeaderLines val="0"/>
          </c:dLbls>
          <c:cat>
            <c:strRef>
              <c:f>'[FICHAS DE INDICADORES COM METAS - Objetivo 04 (DEAD).xlsx]&lt;I4.2&gt;'!$C$24:$M$24</c:f>
              <c:strCache>
                <c:ptCount val="11"/>
                <c:pt idx="0">
                  <c:v>1SEM/2017</c:v>
                </c:pt>
                <c:pt idx="1">
                  <c:v>2SEM/2017</c:v>
                </c:pt>
                <c:pt idx="2">
                  <c:v>1SEM/2018</c:v>
                </c:pt>
                <c:pt idx="3">
                  <c:v>2SEM/2018</c:v>
                </c:pt>
                <c:pt idx="4">
                  <c:v>1SEM/2019</c:v>
                </c:pt>
                <c:pt idx="5">
                  <c:v>2SEM/2019</c:v>
                </c:pt>
                <c:pt idx="6">
                  <c:v>1SEM/2020</c:v>
                </c:pt>
                <c:pt idx="7">
                  <c:v>2SEM/2020</c:v>
                </c:pt>
                <c:pt idx="8">
                  <c:v>1SEM/2021</c:v>
                </c:pt>
                <c:pt idx="9">
                  <c:v>2SEM/2021</c:v>
                </c:pt>
                <c:pt idx="10">
                  <c:v>1SEM/2022</c:v>
                </c:pt>
              </c:strCache>
            </c:strRef>
          </c:cat>
          <c:val>
            <c:numRef>
              <c:f>'[FICHAS DE INDICADORES COM METAS - Objetivo 04 (DEAD).xlsx]&lt;I4.2&gt;'!$C$34:$M$34</c:f>
              <c:numCache>
                <c:formatCode>0.00%</c:formatCode>
                <c:ptCount val="11"/>
                <c:pt idx="0">
                  <c:v>0.75</c:v>
                </c:pt>
                <c:pt idx="1">
                  <c:v>0.75</c:v>
                </c:pt>
                <c:pt idx="2">
                  <c:v>0.9</c:v>
                </c:pt>
                <c:pt idx="3">
                  <c:v>0.9</c:v>
                </c:pt>
                <c:pt idx="4">
                  <c:v>0.91</c:v>
                </c:pt>
                <c:pt idx="5">
                  <c:v>0.91</c:v>
                </c:pt>
                <c:pt idx="6">
                  <c:v>0.92</c:v>
                </c:pt>
                <c:pt idx="7">
                  <c:v>0.92</c:v>
                </c:pt>
                <c:pt idx="8">
                  <c:v>0.92</c:v>
                </c:pt>
                <c:pt idx="9">
                  <c:v>0.92</c:v>
                </c:pt>
                <c:pt idx="10">
                  <c:v>0.92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6159488"/>
        <c:axId val="36161024"/>
      </c:barChart>
      <c:catAx>
        <c:axId val="36159488"/>
        <c:scaling>
          <c:orientation val="minMax"/>
        </c:scaling>
        <c:delete val="0"/>
        <c:axPos val="b"/>
        <c:majorTickMark val="cross"/>
        <c:minorTickMark val="cross"/>
        <c:tickLblPos val="nextTo"/>
        <c:txPr>
          <a:bodyPr/>
          <a:lstStyle/>
          <a:p>
            <a:pPr lvl="0">
              <a:defRPr b="0"/>
            </a:pPr>
            <a:endParaRPr lang="pt-BR"/>
          </a:p>
        </c:txPr>
        <c:crossAx val="36161024"/>
        <c:crosses val="autoZero"/>
        <c:auto val="1"/>
        <c:lblAlgn val="ctr"/>
        <c:lblOffset val="100"/>
        <c:noMultiLvlLbl val="1"/>
      </c:catAx>
      <c:valAx>
        <c:axId val="36161024"/>
        <c:scaling>
          <c:orientation val="minMax"/>
        </c:scaling>
        <c:delete val="0"/>
        <c:axPos val="l"/>
        <c:majorGridlines>
          <c:spPr>
            <a:ln>
              <a:solidFill>
                <a:srgbClr val="878787"/>
              </a:solidFill>
            </a:ln>
          </c:spPr>
        </c:majorGridlines>
        <c:numFmt formatCode="0.00%" sourceLinked="1"/>
        <c:majorTickMark val="cross"/>
        <c:minorTickMark val="cross"/>
        <c:tickLblPos val="nextTo"/>
        <c:spPr>
          <a:ln w="47625">
            <a:noFill/>
          </a:ln>
        </c:spPr>
        <c:txPr>
          <a:bodyPr/>
          <a:lstStyle/>
          <a:p>
            <a:pPr lvl="0">
              <a:defRPr b="0"/>
            </a:pPr>
            <a:endParaRPr lang="pt-BR"/>
          </a:p>
        </c:txPr>
        <c:crossAx val="36159488"/>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solidFill>
              <a:srgbClr val="4A7EBB"/>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numRef>
              <c:f>'&lt;I4.3&gt;'!$B$24:$M$24</c:f>
              <c:numCache>
                <c:formatCode>General</c:formatCod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numCache>
            </c:numRef>
          </c:cat>
          <c:val>
            <c:numRef>
              <c:f>'&lt;I4.3&gt;'!$B$25:$M$25</c:f>
              <c:numCache>
                <c:formatCode>0.0%</c:formatCode>
                <c:ptCount val="12"/>
                <c:pt idx="0">
                  <c:v>0.86599999999999999</c:v>
                </c:pt>
                <c:pt idx="1">
                  <c:v>0.82320000000000004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spPr>
            <a:solidFill>
              <a:srgbClr val="BE4B48"/>
            </a:solidFill>
          </c:spPr>
          <c:invertIfNegative val="1"/>
          <c:dLbls>
            <c:txPr>
              <a:bodyPr rot="-5400000" vert="horz"/>
              <a:lstStyle/>
              <a:p>
                <a:pPr>
                  <a:defRPr/>
                </a:pPr>
                <a:endParaRPr lang="pt-BR"/>
              </a:p>
            </c:txPr>
            <c:showLegendKey val="0"/>
            <c:showVal val="1"/>
            <c:showCatName val="0"/>
            <c:showSerName val="0"/>
            <c:showPercent val="0"/>
            <c:showBubbleSize val="0"/>
            <c:showLeaderLines val="0"/>
          </c:dLbls>
          <c:cat>
            <c:numRef>
              <c:f>'&lt;I4.3&gt;'!$B$24:$M$24</c:f>
              <c:numCache>
                <c:formatCode>General</c:formatCode>
                <c:ptCount val="12"/>
                <c:pt idx="0">
                  <c:v>2017</c:v>
                </c:pt>
                <c:pt idx="1">
                  <c:v>2018</c:v>
                </c:pt>
                <c:pt idx="2">
                  <c:v>2019</c:v>
                </c:pt>
                <c:pt idx="3">
                  <c:v>2020</c:v>
                </c:pt>
                <c:pt idx="4">
                  <c:v>2021</c:v>
                </c:pt>
                <c:pt idx="5">
                  <c:v>2022</c:v>
                </c:pt>
                <c:pt idx="6">
                  <c:v>2023</c:v>
                </c:pt>
                <c:pt idx="7">
                  <c:v>2024</c:v>
                </c:pt>
                <c:pt idx="8">
                  <c:v>2025</c:v>
                </c:pt>
                <c:pt idx="9">
                  <c:v>2026</c:v>
                </c:pt>
                <c:pt idx="10">
                  <c:v>2027</c:v>
                </c:pt>
                <c:pt idx="11">
                  <c:v>2028</c:v>
                </c:pt>
              </c:numCache>
            </c:numRef>
          </c:cat>
          <c:val>
            <c:numRef>
              <c:f>'&lt;I4.3&gt;'!$B$26:$M$26</c:f>
              <c:numCache>
                <c:formatCode>0.0%</c:formatCode>
                <c:ptCount val="12"/>
                <c:pt idx="0">
                  <c:v>0.86599999999999999</c:v>
                </c:pt>
                <c:pt idx="1">
                  <c:v>0.878</c:v>
                </c:pt>
                <c:pt idx="2">
                  <c:v>0.88500000000000001</c:v>
                </c:pt>
                <c:pt idx="3">
                  <c:v>0.90100000000000002</c:v>
                </c:pt>
                <c:pt idx="4">
                  <c:v>0.91</c:v>
                </c:pt>
                <c:pt idx="5">
                  <c:v>0.91200000000000003</c:v>
                </c:pt>
                <c:pt idx="6">
                  <c:v>0</c:v>
                </c:pt>
                <c:pt idx="7">
                  <c:v>0</c:v>
                </c:pt>
                <c:pt idx="8">
                  <c:v>0</c:v>
                </c:pt>
                <c:pt idx="9">
                  <c:v>0</c:v>
                </c:pt>
                <c:pt idx="10">
                  <c:v>0</c:v>
                </c:pt>
                <c:pt idx="11">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36184832"/>
        <c:axId val="36186368"/>
      </c:barChart>
      <c:catAx>
        <c:axId val="36184832"/>
        <c:scaling>
          <c:orientation val="minMax"/>
        </c:scaling>
        <c:delete val="0"/>
        <c:axPos val="b"/>
        <c:numFmt formatCode="General" sourceLinked="1"/>
        <c:majorTickMark val="cross"/>
        <c:minorTickMark val="cross"/>
        <c:tickLblPos val="nextTo"/>
        <c:txPr>
          <a:bodyPr/>
          <a:lstStyle/>
          <a:p>
            <a:pPr lvl="0">
              <a:defRPr b="0"/>
            </a:pPr>
            <a:endParaRPr lang="pt-BR"/>
          </a:p>
        </c:txPr>
        <c:crossAx val="36186368"/>
        <c:crosses val="autoZero"/>
        <c:auto val="1"/>
        <c:lblAlgn val="ctr"/>
        <c:lblOffset val="100"/>
        <c:noMultiLvlLbl val="1"/>
      </c:catAx>
      <c:valAx>
        <c:axId val="36186368"/>
        <c:scaling>
          <c:orientation val="minMax"/>
        </c:scaling>
        <c:delete val="0"/>
        <c:axPos val="l"/>
        <c:majorGridlines>
          <c:spPr>
            <a:ln>
              <a:noFill/>
            </a:ln>
          </c:spPr>
        </c:majorGridlines>
        <c:numFmt formatCode="0.0%" sourceLinked="1"/>
        <c:majorTickMark val="cross"/>
        <c:minorTickMark val="cross"/>
        <c:tickLblPos val="nextTo"/>
        <c:spPr>
          <a:ln w="47625">
            <a:noFill/>
          </a:ln>
        </c:spPr>
        <c:txPr>
          <a:bodyPr/>
          <a:lstStyle/>
          <a:p>
            <a:pPr lvl="0">
              <a:defRPr b="0"/>
            </a:pPr>
            <a:endParaRPr lang="pt-BR"/>
          </a:p>
        </c:txPr>
        <c:crossAx val="36184832"/>
        <c:crosses val="autoZero"/>
        <c:crossBetween val="between"/>
      </c:valAx>
      <c:spPr>
        <a:solidFill>
          <a:srgbClr val="FFFFFF"/>
        </a:solidFill>
      </c:spPr>
    </c:plotArea>
    <c:plotVisOnly val="1"/>
    <c:dispBlanksAs val="zero"/>
    <c:showDLblsOverMax val="1"/>
  </c:chart>
  <c:spPr>
    <a:solidFill>
      <a:srgbClr val="FFFFFF"/>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415A9-78EB-4038-A154-5B44BD369134}" type="datetimeFigureOut">
              <a:rPr lang="pt-BR" smtClean="0"/>
              <a:t>13/05/2019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4D427-D34E-4534-96EF-6BB800362DA1}" type="slidenum">
              <a:rPr lang="pt-BR" smtClean="0"/>
              <a:t>‹nº›</a:t>
            </a:fld>
            <a:endParaRPr lang="pt-BR"/>
          </a:p>
        </p:txBody>
      </p:sp>
    </p:spTree>
    <p:extLst>
      <p:ext uri="{BB962C8B-B14F-4D97-AF65-F5344CB8AC3E}">
        <p14:creationId xmlns:p14="http://schemas.microsoft.com/office/powerpoint/2010/main" val="208015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04D427-D34E-4534-96EF-6BB800362DA1}" type="slidenum">
              <a:rPr lang="pt-BR" smtClean="0">
                <a:solidFill>
                  <a:prstClr val="black"/>
                </a:solidFill>
              </a:rPr>
              <a:pPr/>
              <a:t>55</a:t>
            </a:fld>
            <a:endParaRPr lang="pt-BR">
              <a:solidFill>
                <a:prstClr val="black"/>
              </a:solidFill>
            </a:endParaRPr>
          </a:p>
        </p:txBody>
      </p:sp>
    </p:spTree>
    <p:extLst>
      <p:ext uri="{BB962C8B-B14F-4D97-AF65-F5344CB8AC3E}">
        <p14:creationId xmlns:p14="http://schemas.microsoft.com/office/powerpoint/2010/main" val="177930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04D427-D34E-4534-96EF-6BB800362DA1}" type="slidenum">
              <a:rPr lang="pt-BR" smtClean="0">
                <a:solidFill>
                  <a:prstClr val="black"/>
                </a:solidFill>
              </a:rPr>
              <a:pPr/>
              <a:t>56</a:t>
            </a:fld>
            <a:endParaRPr lang="pt-BR">
              <a:solidFill>
                <a:prstClr val="black"/>
              </a:solidFill>
            </a:endParaRPr>
          </a:p>
        </p:txBody>
      </p:sp>
    </p:spTree>
    <p:extLst>
      <p:ext uri="{BB962C8B-B14F-4D97-AF65-F5344CB8AC3E}">
        <p14:creationId xmlns:p14="http://schemas.microsoft.com/office/powerpoint/2010/main" val="362864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904D427-D34E-4534-96EF-6BB800362DA1}" type="slidenum">
              <a:rPr lang="pt-BR" smtClean="0"/>
              <a:t>69</a:t>
            </a:fld>
            <a:endParaRPr lang="pt-BR"/>
          </a:p>
        </p:txBody>
      </p:sp>
    </p:spTree>
    <p:extLst>
      <p:ext uri="{BB962C8B-B14F-4D97-AF65-F5344CB8AC3E}">
        <p14:creationId xmlns:p14="http://schemas.microsoft.com/office/powerpoint/2010/main" val="332137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7" name="Google Shape;39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pt-BR"/>
          </a:p>
        </p:txBody>
      </p:sp>
      <p:sp>
        <p:nvSpPr>
          <p:cNvPr id="4" name="Date Placeholder 3"/>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lvl1pPr>
              <a:defRPr/>
            </a:lvl1pPr>
          </a:lstStyle>
          <a:p>
            <a:pPr>
              <a:defRPr/>
            </a:pPr>
            <a:fld id="{44A81C4D-84ED-44C9-9986-548186A8960C}" type="datetimeFigureOut">
              <a:rPr lang="pt-BR"/>
              <a:pPr>
                <a:defRPr/>
              </a:pPr>
              <a:t>13/05/2019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6722C7F-1D99-4BC0-8149-5719A5C29BC8}" type="slidenum">
              <a:rPr lang="pt-BR"/>
              <a:pPr>
                <a:defRPr/>
              </a:pPr>
              <a:t>‹nº›</a:t>
            </a:fld>
            <a:endParaRPr lang="pt-BR"/>
          </a:p>
        </p:txBody>
      </p:sp>
    </p:spTree>
    <p:extLst>
      <p:ext uri="{BB962C8B-B14F-4D97-AF65-F5344CB8AC3E}">
        <p14:creationId xmlns:p14="http://schemas.microsoft.com/office/powerpoint/2010/main" val="384301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pt-BR"/>
          </a:p>
        </p:txBody>
      </p:sp>
      <p:sp>
        <p:nvSpPr>
          <p:cNvPr id="4" name="Date Placeholder 3"/>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9996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48921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6423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Date Placeholder 4"/>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78450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7" name="Date Placeholder 6"/>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49760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Date Placeholder 2"/>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7539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3310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42334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30271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4185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91443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lvl1pPr>
              <a:defRPr/>
            </a:lvl1pPr>
          </a:lstStyle>
          <a:p>
            <a:pPr>
              <a:defRPr/>
            </a:pPr>
            <a:fld id="{44A81C4D-84ED-44C9-9986-548186A8960C}" type="datetimeFigureOut">
              <a:rPr lang="pt-BR">
                <a:solidFill>
                  <a:prstClr val="black">
                    <a:tint val="75000"/>
                  </a:prstClr>
                </a:solidFill>
              </a:rPr>
              <a:pPr>
                <a:defRPr/>
              </a:pPr>
              <a:t>13/05/2019</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C6722C7F-1D99-4BC0-8149-5719A5C29BC8}"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43620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Date Placeholder 4"/>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7" name="Date Placeholder 6"/>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Date Placeholder 2"/>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62935082-2DE8-BE40-973D-0EFC0C7C5395}" type="datetimeFigureOut">
              <a:rPr lang="pt-BR" smtClean="0"/>
              <a:pPr/>
              <a:t>13/05/2019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072BDBF-6D67-E846-A364-E0877F99A4EE}"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35082-2DE8-BE40-973D-0EFC0C7C5395}" type="datetimeFigureOut">
              <a:rPr lang="pt-BR" smtClean="0"/>
              <a:pPr/>
              <a:t>13/05/2019</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2BDBF-6D67-E846-A364-E0877F99A4E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35082-2DE8-BE40-973D-0EFC0C7C5395}" type="datetimeFigureOut">
              <a:rPr lang="pt-BR" smtClean="0">
                <a:solidFill>
                  <a:prstClr val="black">
                    <a:tint val="75000"/>
                  </a:prstClr>
                </a:solidFill>
              </a:rPr>
              <a:pPr/>
              <a:t>13/05/2019</a:t>
            </a:fld>
            <a:endParaRPr lang="pt-B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2BDBF-6D67-E846-A364-E0877F99A4E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504776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chart" Target="../charts/chart1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chart" Target="../charts/chart15.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chart" Target="../charts/chart16.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22.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hart" Target="../charts/chart21.xml"/><Relationship Id="rId4" Type="http://schemas.openxmlformats.org/officeDocument/2006/relationships/chart" Target="../charts/chart20.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image" Target="../media/image30.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image" Target="../media/image31.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31.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hart" Target="../charts/chart32.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33.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hyperlink" Target="mailto:prodin@ifro.edu.b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mailto:dplan@ifro.edu.br"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688" y="1692074"/>
            <a:ext cx="8255000" cy="1798470"/>
          </a:xfrm>
        </p:spPr>
        <p:txBody>
          <a:bodyPr>
            <a:normAutofit/>
          </a:bodyPr>
          <a:lstStyle/>
          <a:p>
            <a:r>
              <a:rPr lang="pt-BR" sz="4000" b="1" dirty="0">
                <a:latin typeface="+mn-lt"/>
                <a:ea typeface="Arial Unicode MS" panose="020B0604020202020204" pitchFamily="34" charset="-128"/>
                <a:cs typeface="Arial Unicode MS" panose="020B0604020202020204" pitchFamily="34" charset="-128"/>
              </a:rPr>
              <a:t>5</a:t>
            </a:r>
            <a:r>
              <a:rPr lang="pt-BR" sz="4000" b="1" dirty="0" smtClean="0">
                <a:latin typeface="+mn-lt"/>
                <a:ea typeface="Arial Unicode MS" panose="020B0604020202020204" pitchFamily="34" charset="-128"/>
                <a:cs typeface="Arial Unicode MS" panose="020B0604020202020204" pitchFamily="34" charset="-128"/>
              </a:rPr>
              <a:t>ª </a:t>
            </a:r>
            <a:r>
              <a:rPr lang="pt-BR" sz="4000" b="1" dirty="0">
                <a:latin typeface="+mn-lt"/>
                <a:ea typeface="Arial Unicode MS" panose="020B0604020202020204" pitchFamily="34" charset="-128"/>
                <a:cs typeface="Arial Unicode MS" panose="020B0604020202020204" pitchFamily="34" charset="-128"/>
              </a:rPr>
              <a:t>Reunião de </a:t>
            </a:r>
            <a:r>
              <a:rPr lang="pt-BR" sz="4000" b="1" dirty="0" smtClean="0">
                <a:latin typeface="+mn-lt"/>
                <a:ea typeface="Arial Unicode MS" panose="020B0604020202020204" pitchFamily="34" charset="-128"/>
                <a:cs typeface="Arial Unicode MS" panose="020B0604020202020204" pitchFamily="34" charset="-128"/>
              </a:rPr>
              <a:t>Avaliação</a:t>
            </a:r>
            <a:br>
              <a:rPr lang="pt-BR" sz="4000" b="1" dirty="0" smtClean="0">
                <a:latin typeface="+mn-lt"/>
                <a:ea typeface="Arial Unicode MS" panose="020B0604020202020204" pitchFamily="34" charset="-128"/>
                <a:cs typeface="Arial Unicode MS" panose="020B0604020202020204" pitchFamily="34" charset="-128"/>
              </a:rPr>
            </a:br>
            <a:r>
              <a:rPr lang="pt-BR" sz="4000" b="1" dirty="0" smtClean="0">
                <a:latin typeface="+mn-lt"/>
                <a:ea typeface="Arial Unicode MS" panose="020B0604020202020204" pitchFamily="34" charset="-128"/>
                <a:cs typeface="Arial Unicode MS" panose="020B0604020202020204" pitchFamily="34" charset="-128"/>
              </a:rPr>
              <a:t>da Estratégia - R.A.E.</a:t>
            </a:r>
            <a:endParaRPr lang="pt-BR" sz="3600" dirty="0">
              <a:latin typeface="+mn-lt"/>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115" y="5509639"/>
            <a:ext cx="3348782" cy="93049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425" y="3596054"/>
            <a:ext cx="4731520" cy="286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oup 52"/>
          <p:cNvGraphicFramePr>
            <a:graphicFrameLocks/>
          </p:cNvGraphicFramePr>
          <p:nvPr>
            <p:extLst>
              <p:ext uri="{D42A27DB-BD31-4B8C-83A1-F6EECF244321}">
                <p14:modId xmlns:p14="http://schemas.microsoft.com/office/powerpoint/2010/main" val="1607794197"/>
              </p:ext>
            </p:extLst>
          </p:nvPr>
        </p:nvGraphicFramePr>
        <p:xfrm>
          <a:off x="4623275" y="5194236"/>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3" name="Título 1"/>
          <p:cNvSpPr txBox="1">
            <a:spLocks/>
          </p:cNvSpPr>
          <p:nvPr/>
        </p:nvSpPr>
        <p:spPr>
          <a:xfrm>
            <a:off x="1427148" y="324739"/>
            <a:ext cx="6418465" cy="11672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altLang="en-US" sz="2800" b="1" smtClean="0">
                <a:solidFill>
                  <a:prstClr val="black"/>
                </a:solidFill>
              </a:rPr>
              <a:t>Objetivo 2:</a:t>
            </a:r>
            <a:r>
              <a:rPr lang="pt-BR" altLang="en-US" sz="2500" b="1" smtClean="0">
                <a:solidFill>
                  <a:prstClr val="black"/>
                </a:solidFill>
              </a:rPr>
              <a:t> </a:t>
            </a:r>
            <a:r>
              <a:rPr lang="pt-BR" altLang="en-US" sz="2800" b="1" smtClean="0">
                <a:solidFill>
                  <a:prstClr val="black"/>
                </a:solidFill>
              </a:rPr>
              <a:t>Formação de cidadãos capazes de transformar a realidade social</a:t>
            </a:r>
            <a:endParaRPr lang="pt-BR" sz="3000" dirty="0">
              <a:solidFill>
                <a:prstClr val="black"/>
              </a:solidFill>
            </a:endParaRPr>
          </a:p>
        </p:txBody>
      </p:sp>
      <p:graphicFrame>
        <p:nvGraphicFramePr>
          <p:cNvPr id="9" name="Group 52"/>
          <p:cNvGraphicFramePr>
            <a:graphicFrameLocks/>
          </p:cNvGraphicFramePr>
          <p:nvPr>
            <p:extLst>
              <p:ext uri="{D42A27DB-BD31-4B8C-83A1-F6EECF244321}">
                <p14:modId xmlns:p14="http://schemas.microsoft.com/office/powerpoint/2010/main" val="406656212"/>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normalizeH="0" baseline="0" dirty="0" smtClean="0">
                        <a:ln>
                          <a:noFill/>
                        </a:ln>
                        <a:solidFill>
                          <a:srgbClr val="000000"/>
                        </a:solidFill>
                        <a:effectLst/>
                        <a:latin typeface="+mn-lt"/>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0" name="Chart 2" descr="Chart 0"/>
          <p:cNvGraphicFramePr>
            <a:graphicFrameLocks/>
          </p:cNvGraphicFramePr>
          <p:nvPr>
            <p:extLst>
              <p:ext uri="{D42A27DB-BD31-4B8C-83A1-F6EECF244321}">
                <p14:modId xmlns:p14="http://schemas.microsoft.com/office/powerpoint/2010/main" val="1638916656"/>
              </p:ext>
            </p:extLst>
          </p:nvPr>
        </p:nvGraphicFramePr>
        <p:xfrm>
          <a:off x="428286" y="1976935"/>
          <a:ext cx="8278359" cy="3208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Espaço Reservado para Conteúdo 5"/>
          <p:cNvGraphicFramePr>
            <a:graphicFrameLocks noGrp="1"/>
          </p:cNvGraphicFramePr>
          <p:nvPr>
            <p:ph idx="1"/>
            <p:extLst>
              <p:ext uri="{D42A27DB-BD31-4B8C-83A1-F6EECF244321}">
                <p14:modId xmlns:p14="http://schemas.microsoft.com/office/powerpoint/2010/main" val="4047000461"/>
              </p:ext>
            </p:extLst>
          </p:nvPr>
        </p:nvGraphicFramePr>
        <p:xfrm>
          <a:off x="428286" y="1599168"/>
          <a:ext cx="8254245" cy="370840"/>
        </p:xfrm>
        <a:graphic>
          <a:graphicData uri="http://schemas.openxmlformats.org/drawingml/2006/table">
            <a:tbl>
              <a:tblPr firstRow="1" bandRow="1">
                <a:tableStyleId>{5C22544A-7EE6-4342-B048-85BDC9FD1C3A}</a:tableStyleId>
              </a:tblPr>
              <a:tblGrid>
                <a:gridCol w="6509968">
                  <a:extLst>
                    <a:ext uri="{9D8B030D-6E8A-4147-A177-3AD203B41FA5}">
                      <a16:colId xmlns:a16="http://schemas.microsoft.com/office/drawing/2014/main" xmlns="" val="20000"/>
                    </a:ext>
                  </a:extLst>
                </a:gridCol>
                <a:gridCol w="613710">
                  <a:extLst>
                    <a:ext uri="{9D8B030D-6E8A-4147-A177-3AD203B41FA5}">
                      <a16:colId xmlns:a16="http://schemas.microsoft.com/office/drawing/2014/main" xmlns="" val="20001"/>
                    </a:ext>
                  </a:extLst>
                </a:gridCol>
                <a:gridCol w="1130567">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2.2 - Índice de Evasão </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dirty="0" smtClean="0">
                          <a:solidFill>
                            <a:schemeClr val="tx1"/>
                          </a:solidFill>
                        </a:rPr>
                        <a:t>PI/PRODIN</a:t>
                      </a:r>
                      <a:endParaRPr lang="pt-BR" sz="1600" dirty="0">
                        <a:solidFill>
                          <a:schemeClr val="tx1"/>
                        </a:solidFill>
                      </a:endParaRPr>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55096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811278887"/>
              </p:ext>
            </p:extLst>
          </p:nvPr>
        </p:nvGraphicFramePr>
        <p:xfrm>
          <a:off x="428286" y="1599168"/>
          <a:ext cx="8254245" cy="370840"/>
        </p:xfrm>
        <a:graphic>
          <a:graphicData uri="http://schemas.openxmlformats.org/drawingml/2006/table">
            <a:tbl>
              <a:tblPr firstRow="1" bandRow="1">
                <a:tableStyleId>{5C22544A-7EE6-4342-B048-85BDC9FD1C3A}</a:tableStyleId>
              </a:tblPr>
              <a:tblGrid>
                <a:gridCol w="6509968">
                  <a:extLst>
                    <a:ext uri="{9D8B030D-6E8A-4147-A177-3AD203B41FA5}">
                      <a16:colId xmlns:a16="http://schemas.microsoft.com/office/drawing/2014/main" xmlns="" val="20000"/>
                    </a:ext>
                  </a:extLst>
                </a:gridCol>
                <a:gridCol w="613710">
                  <a:extLst>
                    <a:ext uri="{9D8B030D-6E8A-4147-A177-3AD203B41FA5}">
                      <a16:colId xmlns:a16="http://schemas.microsoft.com/office/drawing/2014/main" xmlns="" val="20001"/>
                    </a:ext>
                  </a:extLst>
                </a:gridCol>
                <a:gridCol w="1130567">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2.2 - Índice de Evasão </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dirty="0" smtClean="0">
                          <a:solidFill>
                            <a:schemeClr val="tx1"/>
                          </a:solidFill>
                        </a:rPr>
                        <a:t>PI/PRODIN</a:t>
                      </a:r>
                      <a:endParaRPr lang="pt-BR" sz="1600" dirty="0">
                        <a:solidFill>
                          <a:schemeClr val="tx1"/>
                        </a:solidFill>
                      </a:endParaRPr>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oup 52"/>
          <p:cNvGraphicFramePr>
            <a:graphicFrameLocks/>
          </p:cNvGraphicFramePr>
          <p:nvPr>
            <p:extLst>
              <p:ext uri="{D42A27DB-BD31-4B8C-83A1-F6EECF244321}">
                <p14:modId xmlns:p14="http://schemas.microsoft.com/office/powerpoint/2010/main" val="3034801481"/>
              </p:ext>
            </p:extLst>
          </p:nvPr>
        </p:nvGraphicFramePr>
        <p:xfrm>
          <a:off x="4615111" y="5202251"/>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3" name="Título 1"/>
          <p:cNvSpPr txBox="1">
            <a:spLocks/>
          </p:cNvSpPr>
          <p:nvPr/>
        </p:nvSpPr>
        <p:spPr>
          <a:xfrm>
            <a:off x="1427148" y="324739"/>
            <a:ext cx="6418465" cy="11672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altLang="en-US" sz="2800" b="1" smtClean="0">
                <a:solidFill>
                  <a:prstClr val="black"/>
                </a:solidFill>
              </a:rPr>
              <a:t>Objetivo 2:</a:t>
            </a:r>
            <a:r>
              <a:rPr lang="pt-BR" altLang="en-US" sz="2500" b="1" smtClean="0">
                <a:solidFill>
                  <a:prstClr val="black"/>
                </a:solidFill>
              </a:rPr>
              <a:t> </a:t>
            </a:r>
            <a:r>
              <a:rPr lang="pt-BR" altLang="en-US" sz="2800" b="1" smtClean="0">
                <a:solidFill>
                  <a:prstClr val="black"/>
                </a:solidFill>
              </a:rPr>
              <a:t>Formação de cidadãos capazes de transformar a realidade social</a:t>
            </a:r>
            <a:endParaRPr lang="pt-BR" sz="3000" dirty="0">
              <a:solidFill>
                <a:prstClr val="black"/>
              </a:solidFill>
            </a:endParaRPr>
          </a:p>
        </p:txBody>
      </p:sp>
      <p:graphicFrame>
        <p:nvGraphicFramePr>
          <p:cNvPr id="9" name="Group 52"/>
          <p:cNvGraphicFramePr>
            <a:graphicFrameLocks/>
          </p:cNvGraphicFramePr>
          <p:nvPr>
            <p:extLst>
              <p:ext uri="{D42A27DB-BD31-4B8C-83A1-F6EECF244321}">
                <p14:modId xmlns:p14="http://schemas.microsoft.com/office/powerpoint/2010/main" val="1535649370"/>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normalizeH="0" baseline="0" dirty="0" smtClean="0">
                        <a:ln>
                          <a:noFill/>
                        </a:ln>
                        <a:solidFill>
                          <a:srgbClr val="000000"/>
                        </a:solidFill>
                        <a:effectLst/>
                        <a:latin typeface="+mn-lt"/>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7" y="2011574"/>
            <a:ext cx="8254244" cy="315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853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167263"/>
          </a:xfrm>
        </p:spPr>
        <p:txBody>
          <a:bodyPr>
            <a:noAutofit/>
          </a:bodyPr>
          <a:lstStyle/>
          <a:p>
            <a:r>
              <a:rPr lang="pt-BR" altLang="en-US" sz="2800" b="1" dirty="0" smtClean="0">
                <a:latin typeface="Calibri" pitchFamily="34" charset="0"/>
              </a:rPr>
              <a:t>Objetivo 2:</a:t>
            </a:r>
            <a:r>
              <a:rPr lang="pt-BR" altLang="en-US" sz="2500" b="1" dirty="0" smtClean="0">
                <a:latin typeface="Calibri" pitchFamily="34" charset="0"/>
              </a:rPr>
              <a:t> </a:t>
            </a:r>
            <a:r>
              <a:rPr lang="pt-BR" altLang="en-US" sz="2800" b="1" dirty="0" smtClean="0">
                <a:latin typeface="Calibri" pitchFamily="34" charset="0"/>
              </a:rPr>
              <a:t>Formação </a:t>
            </a:r>
            <a:r>
              <a:rPr lang="pt-BR" altLang="en-US" sz="2800" b="1" dirty="0">
                <a:latin typeface="Calibri" pitchFamily="34" charset="0"/>
              </a:rPr>
              <a:t>de cidadãos capazes de transformar a realidade </a:t>
            </a:r>
            <a:r>
              <a:rPr lang="pt-BR" altLang="en-US" sz="2800" b="1" dirty="0" smtClean="0">
                <a:latin typeface="Calibri" pitchFamily="34" charset="0"/>
              </a:rPr>
              <a:t>social</a:t>
            </a:r>
            <a:endParaRPr lang="pt-BR" sz="3000" dirty="0"/>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3803048913"/>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normalizeH="0" baseline="0" dirty="0" smtClean="0">
                        <a:ln>
                          <a:noFill/>
                        </a:ln>
                        <a:solidFill>
                          <a:srgbClr val="000000"/>
                        </a:solidFill>
                        <a:effectLst/>
                        <a:latin typeface="+mn-lt"/>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2" name="Group 52"/>
          <p:cNvGraphicFramePr>
            <a:graphicFrameLocks/>
          </p:cNvGraphicFramePr>
          <p:nvPr>
            <p:extLst>
              <p:ext uri="{D42A27DB-BD31-4B8C-83A1-F6EECF244321}">
                <p14:modId xmlns:p14="http://schemas.microsoft.com/office/powerpoint/2010/main" val="1740820379"/>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Espaço Reservado para Conteúdo 5"/>
          <p:cNvGraphicFramePr>
            <a:graphicFrameLocks noGrp="1"/>
          </p:cNvGraphicFramePr>
          <p:nvPr>
            <p:ph idx="1"/>
            <p:extLst>
              <p:ext uri="{D42A27DB-BD31-4B8C-83A1-F6EECF244321}">
                <p14:modId xmlns:p14="http://schemas.microsoft.com/office/powerpoint/2010/main" val="274175711"/>
              </p:ext>
            </p:extLst>
          </p:nvPr>
        </p:nvGraphicFramePr>
        <p:xfrm>
          <a:off x="428286" y="1599168"/>
          <a:ext cx="8254245" cy="370840"/>
        </p:xfrm>
        <a:graphic>
          <a:graphicData uri="http://schemas.openxmlformats.org/drawingml/2006/table">
            <a:tbl>
              <a:tblPr firstRow="1" bandRow="1">
                <a:tableStyleId>{5C22544A-7EE6-4342-B048-85BDC9FD1C3A}</a:tableStyleId>
              </a:tblPr>
              <a:tblGrid>
                <a:gridCol w="6509968">
                  <a:extLst>
                    <a:ext uri="{9D8B030D-6E8A-4147-A177-3AD203B41FA5}">
                      <a16:colId xmlns:a16="http://schemas.microsoft.com/office/drawing/2014/main" xmlns="" val="20000"/>
                    </a:ext>
                  </a:extLst>
                </a:gridCol>
                <a:gridCol w="564725">
                  <a:extLst>
                    <a:ext uri="{9D8B030D-6E8A-4147-A177-3AD203B41FA5}">
                      <a16:colId xmlns:a16="http://schemas.microsoft.com/office/drawing/2014/main" xmlns="" val="20001"/>
                    </a:ext>
                  </a:extLst>
                </a:gridCol>
                <a:gridCol w="1179552">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2.3 - Índice de Retenção</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Calibri" pitchFamily="34" charset="0"/>
                          <a:ea typeface="+mn-ea"/>
                          <a:cs typeface="+mn-cs"/>
                          <a:sym typeface="Wingdings 2" pitchFamily="18" charset="2"/>
                        </a:rPr>
                        <a:t>PI/PRODIN</a:t>
                      </a:r>
                      <a:endParaRPr lang="pt-BR" sz="1600" b="1" dirty="0">
                        <a:solidFill>
                          <a:schemeClr val="tx1"/>
                        </a:solidFill>
                      </a:endParaRPr>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graphicFrame>
        <p:nvGraphicFramePr>
          <p:cNvPr id="13" name="Chart 3" descr="Chart 0"/>
          <p:cNvGraphicFramePr>
            <a:graphicFrameLocks/>
          </p:cNvGraphicFramePr>
          <p:nvPr>
            <p:extLst>
              <p:ext uri="{D42A27DB-BD31-4B8C-83A1-F6EECF244321}">
                <p14:modId xmlns:p14="http://schemas.microsoft.com/office/powerpoint/2010/main" val="3346717628"/>
              </p:ext>
            </p:extLst>
          </p:nvPr>
        </p:nvGraphicFramePr>
        <p:xfrm>
          <a:off x="428288" y="1983615"/>
          <a:ext cx="8254244" cy="3214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4031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167263"/>
          </a:xfrm>
        </p:spPr>
        <p:txBody>
          <a:bodyPr>
            <a:noAutofit/>
          </a:bodyPr>
          <a:lstStyle/>
          <a:p>
            <a:r>
              <a:rPr lang="pt-BR" altLang="en-US" sz="2800" b="1" dirty="0" smtClean="0">
                <a:latin typeface="Calibri" pitchFamily="34" charset="0"/>
              </a:rPr>
              <a:t>Objetivo 2:</a:t>
            </a:r>
            <a:r>
              <a:rPr lang="pt-BR" altLang="en-US" sz="2500" b="1" dirty="0" smtClean="0">
                <a:latin typeface="Calibri" pitchFamily="34" charset="0"/>
              </a:rPr>
              <a:t> </a:t>
            </a:r>
            <a:r>
              <a:rPr lang="pt-BR" altLang="en-US" sz="2800" b="1" dirty="0" smtClean="0">
                <a:latin typeface="Calibri" pitchFamily="34" charset="0"/>
              </a:rPr>
              <a:t>Formação </a:t>
            </a:r>
            <a:r>
              <a:rPr lang="pt-BR" altLang="en-US" sz="2800" b="1" dirty="0">
                <a:latin typeface="Calibri" pitchFamily="34" charset="0"/>
              </a:rPr>
              <a:t>de cidadãos capazes de transformar a realidade </a:t>
            </a:r>
            <a:r>
              <a:rPr lang="pt-BR" altLang="en-US" sz="2800" b="1" dirty="0" smtClean="0">
                <a:latin typeface="Calibri" pitchFamily="34" charset="0"/>
              </a:rPr>
              <a:t>social</a:t>
            </a: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4199286375"/>
              </p:ext>
            </p:extLst>
          </p:nvPr>
        </p:nvGraphicFramePr>
        <p:xfrm>
          <a:off x="428286" y="1599168"/>
          <a:ext cx="8254245" cy="370840"/>
        </p:xfrm>
        <a:graphic>
          <a:graphicData uri="http://schemas.openxmlformats.org/drawingml/2006/table">
            <a:tbl>
              <a:tblPr firstRow="1" bandRow="1">
                <a:tableStyleId>{5C22544A-7EE6-4342-B048-85BDC9FD1C3A}</a:tableStyleId>
              </a:tblPr>
              <a:tblGrid>
                <a:gridCol w="6509968">
                  <a:extLst>
                    <a:ext uri="{9D8B030D-6E8A-4147-A177-3AD203B41FA5}">
                      <a16:colId xmlns:a16="http://schemas.microsoft.com/office/drawing/2014/main" xmlns="" val="20000"/>
                    </a:ext>
                  </a:extLst>
                </a:gridCol>
                <a:gridCol w="564725">
                  <a:extLst>
                    <a:ext uri="{9D8B030D-6E8A-4147-A177-3AD203B41FA5}">
                      <a16:colId xmlns:a16="http://schemas.microsoft.com/office/drawing/2014/main" xmlns="" val="20001"/>
                    </a:ext>
                  </a:extLst>
                </a:gridCol>
                <a:gridCol w="1179552">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2.3 - Índice de Retenção</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Calibri" pitchFamily="34" charset="0"/>
                          <a:ea typeface="+mn-ea"/>
                          <a:cs typeface="+mn-cs"/>
                          <a:sym typeface="Wingdings 2" pitchFamily="18" charset="2"/>
                        </a:rPr>
                        <a:t>PI/PRODIN</a:t>
                      </a:r>
                      <a:endParaRPr lang="pt-BR" sz="1600" b="1" dirty="0">
                        <a:solidFill>
                          <a:schemeClr val="tx1"/>
                        </a:solidFill>
                      </a:endParaRPr>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3013432305"/>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normalizeH="0" baseline="0" dirty="0" smtClean="0">
                        <a:ln>
                          <a:noFill/>
                        </a:ln>
                        <a:solidFill>
                          <a:srgbClr val="000000"/>
                        </a:solidFill>
                        <a:effectLst/>
                        <a:latin typeface="+mn-lt"/>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2" name="Group 52"/>
          <p:cNvGraphicFramePr>
            <a:graphicFrameLocks/>
          </p:cNvGraphicFramePr>
          <p:nvPr>
            <p:extLst>
              <p:ext uri="{D42A27DB-BD31-4B8C-83A1-F6EECF244321}">
                <p14:modId xmlns:p14="http://schemas.microsoft.com/office/powerpoint/2010/main" val="1387860198"/>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7" y="2003260"/>
            <a:ext cx="8254244" cy="315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00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6041877" y="2487112"/>
            <a:ext cx="2572283" cy="66761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solidFill>
                  <a:prstClr val="black"/>
                </a:solidFill>
              </a:rPr>
              <a:t>Mapa </a:t>
            </a:r>
            <a:r>
              <a:rPr lang="pt-BR" sz="3000" b="1" dirty="0" smtClean="0">
                <a:solidFill>
                  <a:prstClr val="black"/>
                </a:solidFill>
              </a:rPr>
              <a:t>Estratégico – IFRO 2018-2022 </a:t>
            </a:r>
            <a:endParaRPr lang="pt-BR" sz="3000" dirty="0">
              <a:solidFill>
                <a:prstClr val="black"/>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095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3:</a:t>
            </a:r>
            <a:r>
              <a:rPr lang="pt-BR" altLang="en-US" sz="2500" b="1" dirty="0" smtClean="0">
                <a:latin typeface="Calibri" pitchFamily="34" charset="0"/>
              </a:rPr>
              <a:t> </a:t>
            </a:r>
            <a:r>
              <a:rPr lang="pt-BR" altLang="en-US" sz="2800" b="1" dirty="0" smtClean="0">
                <a:latin typeface="Calibri" pitchFamily="34" charset="0"/>
              </a:rPr>
              <a:t>Soluções </a:t>
            </a:r>
            <a:r>
              <a:rPr lang="pt-BR" altLang="en-US" sz="2800" b="1" dirty="0">
                <a:latin typeface="Calibri" pitchFamily="34" charset="0"/>
              </a:rPr>
              <a:t>inovadoras para o avanço científico, tecnológico e produtivo</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91786015"/>
              </p:ext>
            </p:extLst>
          </p:nvPr>
        </p:nvGraphicFramePr>
        <p:xfrm>
          <a:off x="401459" y="1599168"/>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3.1 - Volume de Empreendimentos Incubados</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PROEX</a:t>
                      </a:r>
                      <a:endParaRPr lang="pt-BR" sz="1600" b="1" dirty="0">
                        <a:solidFill>
                          <a:schemeClr val="tx1"/>
                        </a:solidFill>
                      </a:endParaRPr>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Group 52"/>
          <p:cNvGraphicFramePr>
            <a:graphicFrameLocks/>
          </p:cNvGraphicFramePr>
          <p:nvPr>
            <p:extLst>
              <p:ext uri="{D42A27DB-BD31-4B8C-83A1-F6EECF244321}">
                <p14:modId xmlns:p14="http://schemas.microsoft.com/office/powerpoint/2010/main" val="1797007082"/>
              </p:ext>
            </p:extLst>
          </p:nvPr>
        </p:nvGraphicFramePr>
        <p:xfrm>
          <a:off x="428287" y="5201371"/>
          <a:ext cx="4127121" cy="1234528"/>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100" b="0" i="0" u="none" strike="noStrike" kern="1200" cap="none" normalizeH="0" baseline="0" dirty="0" smtClean="0">
                          <a:ln>
                            <a:noFill/>
                          </a:ln>
                          <a:solidFill>
                            <a:srgbClr val="000000"/>
                          </a:solidFill>
                          <a:effectLst/>
                          <a:latin typeface="+mn-lt"/>
                          <a:ea typeface="+mn-ea"/>
                          <a:cs typeface="+mn-cs"/>
                        </a:rPr>
                        <a:t>Houve uma redução de empreendimentos incubados em função de rotatividade de servidores e mudanças na gestão do campus e do setor responsável (incubadora). A redução pode ser decorrente também do desinteresse dos incubados em permanecer em incubação.</a:t>
                      </a:r>
                      <a:endParaRPr kumimoji="0" lang="pt-BR" sz="1100" b="0" i="0" u="none" strike="noStrike" cap="none" normalizeH="0" baseline="0" dirty="0" smtClean="0">
                        <a:ln>
                          <a:noFill/>
                        </a:ln>
                        <a:solidFill>
                          <a:srgbClr val="000000"/>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Group 52"/>
          <p:cNvGraphicFramePr>
            <a:graphicFrameLocks/>
          </p:cNvGraphicFramePr>
          <p:nvPr>
            <p:extLst>
              <p:ext uri="{D42A27DB-BD31-4B8C-83A1-F6EECF244321}">
                <p14:modId xmlns:p14="http://schemas.microsoft.com/office/powerpoint/2010/main" val="127785902"/>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0" name="Chart 3" descr="Chart 0"/>
          <p:cNvGraphicFramePr>
            <a:graphicFrameLocks/>
          </p:cNvGraphicFramePr>
          <p:nvPr>
            <p:extLst>
              <p:ext uri="{D42A27DB-BD31-4B8C-83A1-F6EECF244321}">
                <p14:modId xmlns:p14="http://schemas.microsoft.com/office/powerpoint/2010/main" val="1284144532"/>
              </p:ext>
            </p:extLst>
          </p:nvPr>
        </p:nvGraphicFramePr>
        <p:xfrm>
          <a:off x="428287" y="2029035"/>
          <a:ext cx="8312665" cy="3169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4613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3:</a:t>
            </a:r>
            <a:r>
              <a:rPr lang="pt-BR" altLang="en-US" sz="2500" b="1" dirty="0" smtClean="0">
                <a:latin typeface="Calibri" pitchFamily="34" charset="0"/>
              </a:rPr>
              <a:t> </a:t>
            </a:r>
            <a:r>
              <a:rPr lang="pt-BR" altLang="en-US" sz="2800" b="1" dirty="0" smtClean="0">
                <a:latin typeface="Calibri" pitchFamily="34" charset="0"/>
              </a:rPr>
              <a:t>Soluções </a:t>
            </a:r>
            <a:r>
              <a:rPr lang="pt-BR" altLang="en-US" sz="2800" b="1" dirty="0">
                <a:latin typeface="Calibri" pitchFamily="34" charset="0"/>
              </a:rPr>
              <a:t>inovadoras para o avanço científico, tecnológico e produtivo</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872250279"/>
              </p:ext>
            </p:extLst>
          </p:nvPr>
        </p:nvGraphicFramePr>
        <p:xfrm>
          <a:off x="401459" y="1599168"/>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3.2 - Taxa de Empreendimentos Incubados com Graduação</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Calibri" pitchFamily="34" charset="0"/>
                          <a:ea typeface="+mn-ea"/>
                          <a:cs typeface="+mn-cs"/>
                          <a:sym typeface="Wingdings 2" pitchFamily="18" charset="2"/>
                        </a:rPr>
                        <a:t>PROEX</a:t>
                      </a:r>
                      <a:endParaRPr lang="pt-BR" sz="1600" b="1" dirty="0">
                        <a:solidFill>
                          <a:schemeClr val="tx1"/>
                        </a:solidFill>
                      </a:endParaRPr>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Group 52"/>
          <p:cNvGraphicFramePr>
            <a:graphicFrameLocks/>
          </p:cNvGraphicFramePr>
          <p:nvPr>
            <p:extLst>
              <p:ext uri="{D42A27DB-BD31-4B8C-83A1-F6EECF244321}">
                <p14:modId xmlns:p14="http://schemas.microsoft.com/office/powerpoint/2010/main" val="603722207"/>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mj-lt"/>
                        </a:rPr>
                        <a:t>Não houve nenhum empreendimento graduado, considerando o pouco tempo de implantação da incubadora para </a:t>
                      </a:r>
                      <a:r>
                        <a:rPr kumimoji="0" lang="pt-BR" sz="1200" b="0" i="0" u="none" strike="noStrike" cap="none" normalizeH="0" baseline="0" dirty="0" err="1" smtClean="0">
                          <a:ln>
                            <a:noFill/>
                          </a:ln>
                          <a:solidFill>
                            <a:srgbClr val="000000"/>
                          </a:solidFill>
                          <a:effectLst/>
                          <a:latin typeface="+mj-lt"/>
                        </a:rPr>
                        <a:t>pré</a:t>
                      </a:r>
                      <a:r>
                        <a:rPr kumimoji="0" lang="pt-BR" sz="1200" b="0" i="0" u="none" strike="noStrike" cap="none" normalizeH="0" baseline="0" dirty="0" smtClean="0">
                          <a:ln>
                            <a:noFill/>
                          </a:ln>
                          <a:solidFill>
                            <a:srgbClr val="000000"/>
                          </a:solidFill>
                          <a:effectLst/>
                          <a:latin typeface="+mj-lt"/>
                        </a:rPr>
                        <a:t>-incubação e incubação das empresas.</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Group 52"/>
          <p:cNvGraphicFramePr>
            <a:graphicFrameLocks/>
          </p:cNvGraphicFramePr>
          <p:nvPr>
            <p:extLst>
              <p:ext uri="{D42A27DB-BD31-4B8C-83A1-F6EECF244321}">
                <p14:modId xmlns:p14="http://schemas.microsoft.com/office/powerpoint/2010/main" val="987838233"/>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7" y="3673930"/>
            <a:ext cx="8254244" cy="151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Chart 1" descr="Chart 0"/>
          <p:cNvGraphicFramePr>
            <a:graphicFrameLocks/>
          </p:cNvGraphicFramePr>
          <p:nvPr>
            <p:extLst>
              <p:ext uri="{D42A27DB-BD31-4B8C-83A1-F6EECF244321}">
                <p14:modId xmlns:p14="http://schemas.microsoft.com/office/powerpoint/2010/main" val="2064641163"/>
              </p:ext>
            </p:extLst>
          </p:nvPr>
        </p:nvGraphicFramePr>
        <p:xfrm>
          <a:off x="428288" y="1991087"/>
          <a:ext cx="8254244" cy="1682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6825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3:</a:t>
            </a:r>
            <a:r>
              <a:rPr lang="pt-BR" altLang="en-US" sz="2500" b="1" dirty="0" smtClean="0">
                <a:latin typeface="Calibri" pitchFamily="34" charset="0"/>
              </a:rPr>
              <a:t> </a:t>
            </a:r>
            <a:r>
              <a:rPr lang="pt-BR" altLang="en-US" sz="2800" b="1" dirty="0" smtClean="0">
                <a:latin typeface="Calibri" pitchFamily="34" charset="0"/>
              </a:rPr>
              <a:t>Soluções </a:t>
            </a:r>
            <a:r>
              <a:rPr lang="pt-BR" altLang="en-US" sz="2800" b="1" dirty="0">
                <a:latin typeface="Calibri" pitchFamily="34" charset="0"/>
              </a:rPr>
              <a:t>inovadoras para o avanço científico, tecnológico e produtivo</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564866854"/>
              </p:ext>
            </p:extLst>
          </p:nvPr>
        </p:nvGraphicFramePr>
        <p:xfrm>
          <a:off x="401459" y="1599168"/>
          <a:ext cx="8339493" cy="370840"/>
        </p:xfrm>
        <a:graphic>
          <a:graphicData uri="http://schemas.openxmlformats.org/drawingml/2006/table">
            <a:tbl>
              <a:tblPr firstRow="1" bandRow="1">
                <a:tableStyleId>{5C22544A-7EE6-4342-B048-85BDC9FD1C3A}</a:tableStyleId>
              </a:tblPr>
              <a:tblGrid>
                <a:gridCol w="6399391">
                  <a:extLst>
                    <a:ext uri="{9D8B030D-6E8A-4147-A177-3AD203B41FA5}">
                      <a16:colId xmlns:a16="http://schemas.microsoft.com/office/drawing/2014/main" xmlns="" val="20000"/>
                    </a:ext>
                  </a:extLst>
                </a:gridCol>
                <a:gridCol w="579664">
                  <a:extLst>
                    <a:ext uri="{9D8B030D-6E8A-4147-A177-3AD203B41FA5}">
                      <a16:colId xmlns:a16="http://schemas.microsoft.com/office/drawing/2014/main" xmlns="" val="20001"/>
                    </a:ext>
                  </a:extLst>
                </a:gridCol>
                <a:gridCol w="1360438">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3.3 - Taxa de Tecnologias Transferidas para a Sociedade</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Calibri" pitchFamily="34" charset="0"/>
                          <a:ea typeface="+mn-ea"/>
                          <a:cs typeface="+mn-cs"/>
                          <a:sym typeface="Wingdings 2" pitchFamily="18" charset="2"/>
                        </a:rPr>
                        <a:t>NIT/PROPESP</a:t>
                      </a:r>
                      <a:endParaRPr lang="pt-BR" sz="1600" b="1" dirty="0">
                        <a:solidFill>
                          <a:schemeClr val="tx1"/>
                        </a:solidFill>
                      </a:endParaRPr>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Group 52"/>
          <p:cNvGraphicFramePr>
            <a:graphicFrameLocks/>
          </p:cNvGraphicFramePr>
          <p:nvPr>
            <p:extLst>
              <p:ext uri="{D42A27DB-BD31-4B8C-83A1-F6EECF244321}">
                <p14:modId xmlns:p14="http://schemas.microsoft.com/office/powerpoint/2010/main" val="2280371066"/>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9" name="Group 52"/>
          <p:cNvGraphicFramePr>
            <a:graphicFrameLocks/>
          </p:cNvGraphicFramePr>
          <p:nvPr>
            <p:extLst>
              <p:ext uri="{D42A27DB-BD31-4B8C-83A1-F6EECF244321}">
                <p14:modId xmlns:p14="http://schemas.microsoft.com/office/powerpoint/2010/main" val="3867426114"/>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200" b="1" i="0" u="none" strike="noStrike" kern="1200" cap="none" spc="0" normalizeH="0" baseline="0" noProof="0" dirty="0" smtClean="0">
                        <a:ln>
                          <a:noFill/>
                        </a:ln>
                        <a:solidFill>
                          <a:srgbClr val="FF0000"/>
                        </a:solidFill>
                        <a:effectLst/>
                        <a:uLnTx/>
                        <a:uFillTx/>
                        <a:latin typeface="+mn-lt"/>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0" name="Retângulo 9"/>
          <p:cNvSpPr/>
          <p:nvPr/>
        </p:nvSpPr>
        <p:spPr>
          <a:xfrm>
            <a:off x="2570722" y="3250098"/>
            <a:ext cx="4002571" cy="923330"/>
          </a:xfrm>
          <a:prstGeom prst="rect">
            <a:avLst/>
          </a:prstGeom>
          <a:noFill/>
        </p:spPr>
        <p:txBody>
          <a:bodyPr wrap="none" lIns="91440" tIns="45720" rIns="91440" bIns="45720">
            <a:spAutoFit/>
          </a:bodyPr>
          <a:lstStyle/>
          <a:p>
            <a:pPr algn="ct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Não</a:t>
            </a:r>
            <a:r>
              <a:rPr lang="pt-BR" sz="5400" b="1" dirty="0" smtClean="0">
                <a:ln w="10160">
                  <a:solidFill>
                    <a:srgbClr val="4BACC6"/>
                  </a:solidFill>
                  <a:prstDash val="solid"/>
                </a:ln>
                <a:solidFill>
                  <a:srgbClr val="1F497D">
                    <a:lumMod val="75000"/>
                  </a:srgbClr>
                </a:solidFill>
                <a:effectLst>
                  <a:outerShdw blurRad="38100" dist="22860" dir="5400000" algn="tl" rotWithShape="0">
                    <a:srgbClr val="000000">
                      <a:alpha val="30000"/>
                    </a:srgbClr>
                  </a:outerShdw>
                </a:effectLst>
              </a:rPr>
              <a:t> </a:t>
            </a: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coletado</a:t>
            </a:r>
            <a:endParaRPr lang="pt-BR" sz="5400" b="1" dirty="0">
              <a:ln w="10160">
                <a:solidFill>
                  <a:srgbClr val="4BACC6"/>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250147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726622" y="3393916"/>
            <a:ext cx="1539302" cy="90283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solidFill>
                  <a:prstClr val="black"/>
                </a:solidFill>
              </a:rPr>
              <a:t>Mapa </a:t>
            </a:r>
            <a:r>
              <a:rPr lang="pt-BR" sz="3000" b="1" dirty="0" smtClean="0">
                <a:solidFill>
                  <a:prstClr val="black"/>
                </a:solidFill>
              </a:rPr>
              <a:t>Estratégico – IFRO 2018-2022 </a:t>
            </a:r>
            <a:endParaRPr lang="pt-BR" sz="3000" dirty="0">
              <a:solidFill>
                <a:prstClr val="black"/>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670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4:</a:t>
            </a:r>
            <a:r>
              <a:rPr lang="pt-BR" altLang="en-US" sz="2500" b="1" dirty="0" smtClean="0">
                <a:latin typeface="Calibri" pitchFamily="34" charset="0"/>
              </a:rPr>
              <a:t> </a:t>
            </a:r>
            <a:r>
              <a:rPr lang="pt-BR" altLang="en-US" sz="2800" b="1" dirty="0" smtClean="0">
                <a:latin typeface="Calibri" pitchFamily="34" charset="0"/>
              </a:rPr>
              <a:t>Fortalecer </a:t>
            </a:r>
            <a:r>
              <a:rPr lang="pt-BR" altLang="en-US" sz="2800" b="1" dirty="0">
                <a:latin typeface="Calibri" pitchFamily="34" charset="0"/>
              </a:rPr>
              <a:t>e ampliar as atividades de educação a distância</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851589588"/>
              </p:ext>
            </p:extLst>
          </p:nvPr>
        </p:nvGraphicFramePr>
        <p:xfrm>
          <a:off x="428288" y="1498960"/>
          <a:ext cx="8254244" cy="370840"/>
        </p:xfrm>
        <a:graphic>
          <a:graphicData uri="http://schemas.openxmlformats.org/drawingml/2006/table">
            <a:tbl>
              <a:tblPr firstRow="1" bandRow="1">
                <a:tableStyleId>{5C22544A-7EE6-4342-B048-85BDC9FD1C3A}</a:tableStyleId>
              </a:tblPr>
              <a:tblGrid>
                <a:gridCol w="6509967">
                  <a:extLst>
                    <a:ext uri="{9D8B030D-6E8A-4147-A177-3AD203B41FA5}">
                      <a16:colId xmlns:a16="http://schemas.microsoft.com/office/drawing/2014/main" xmlns="" val="20000"/>
                    </a:ext>
                  </a:extLst>
                </a:gridCol>
                <a:gridCol w="839996">
                  <a:extLst>
                    <a:ext uri="{9D8B030D-6E8A-4147-A177-3AD203B41FA5}">
                      <a16:colId xmlns:a16="http://schemas.microsoft.com/office/drawing/2014/main" xmlns="" val="20001"/>
                    </a:ext>
                  </a:extLst>
                </a:gridCol>
                <a:gridCol w="904281">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4.1 - Índice de Oferta de Cursos na modalidade EAD</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Calibri" pitchFamily="34" charset="0"/>
                          <a:ea typeface="+mn-ea"/>
                          <a:cs typeface="+mn-cs"/>
                          <a:sym typeface="Wingdings 2" pitchFamily="18" charset="2"/>
                        </a:rPr>
                        <a:t>DEAD</a:t>
                      </a:r>
                      <a:endParaRPr lang="pt-BR" sz="1600" b="1" dirty="0">
                        <a:solidFill>
                          <a:schemeClr val="tx1"/>
                        </a:solidFill>
                      </a:endParaRPr>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Group 52"/>
          <p:cNvGraphicFramePr>
            <a:graphicFrameLocks/>
          </p:cNvGraphicFramePr>
          <p:nvPr>
            <p:extLst>
              <p:ext uri="{D42A27DB-BD31-4B8C-83A1-F6EECF244321}">
                <p14:modId xmlns:p14="http://schemas.microsoft.com/office/powerpoint/2010/main" val="865789477"/>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4" name="Group 52"/>
          <p:cNvGraphicFramePr>
            <a:graphicFrameLocks/>
          </p:cNvGraphicFramePr>
          <p:nvPr>
            <p:extLst>
              <p:ext uri="{D42A27DB-BD31-4B8C-83A1-F6EECF244321}">
                <p14:modId xmlns:p14="http://schemas.microsoft.com/office/powerpoint/2010/main" val="871086039"/>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pt-BR" sz="1000" b="0" i="0" u="none" strike="noStrike" kern="1200" cap="none" spc="0" normalizeH="0" baseline="0" noProof="0" dirty="0" smtClean="0">
                          <a:ln>
                            <a:noFill/>
                          </a:ln>
                          <a:solidFill>
                            <a:schemeClr val="tx1"/>
                          </a:solidFill>
                          <a:effectLst/>
                          <a:uLnTx/>
                          <a:uFillTx/>
                          <a:latin typeface="+mn-lt"/>
                          <a:ea typeface="+mn-ea"/>
                          <a:cs typeface="+mn-cs"/>
                        </a:rPr>
                        <a:t>O PDI 2018-2022 não separa por semestre o número de cursos a serem ofertados, por isso foi mantido o número de cursos do 1º Sem/2018;</a:t>
                      </a:r>
                    </a:p>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pt-BR" sz="1000" b="0" i="0" u="none" strike="noStrike" kern="1200" cap="none" spc="0" normalizeH="0" baseline="0" noProof="0" dirty="0" smtClean="0">
                          <a:ln>
                            <a:noFill/>
                          </a:ln>
                          <a:solidFill>
                            <a:schemeClr val="tx1"/>
                          </a:solidFill>
                          <a:effectLst/>
                          <a:uLnTx/>
                          <a:uFillTx/>
                          <a:latin typeface="+mn-lt"/>
                          <a:ea typeface="+mn-ea"/>
                          <a:cs typeface="+mn-cs"/>
                        </a:rPr>
                        <a:t>Cinco cursos (sendo dois de graduação, dois de pós-graduação e um técnico concomitante) não estavam previstos no PDI 2018-2022.</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7" y="3763736"/>
            <a:ext cx="8278358" cy="1418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Chart 2" descr="Chart 0"/>
          <p:cNvGraphicFramePr>
            <a:graphicFrameLocks/>
          </p:cNvGraphicFramePr>
          <p:nvPr>
            <p:extLst>
              <p:ext uri="{D42A27DB-BD31-4B8C-83A1-F6EECF244321}">
                <p14:modId xmlns:p14="http://schemas.microsoft.com/office/powerpoint/2010/main" val="2417326724"/>
              </p:ext>
            </p:extLst>
          </p:nvPr>
        </p:nvGraphicFramePr>
        <p:xfrm>
          <a:off x="401460" y="1875243"/>
          <a:ext cx="8305186" cy="1888493"/>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877" y="134417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93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593" y="1401510"/>
            <a:ext cx="7325973" cy="497772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931" y="526193"/>
            <a:ext cx="57721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52967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4:</a:t>
            </a:r>
            <a:r>
              <a:rPr lang="pt-BR" altLang="en-US" sz="2500" b="1" dirty="0" smtClean="0">
                <a:latin typeface="Calibri" pitchFamily="34" charset="0"/>
              </a:rPr>
              <a:t> </a:t>
            </a:r>
            <a:r>
              <a:rPr lang="pt-BR" altLang="en-US" sz="2800" b="1" dirty="0">
                <a:latin typeface="Calibri" pitchFamily="34" charset="0"/>
              </a:rPr>
              <a:t>Fortalecer e ampliar as atividades de educação a distância</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031527963"/>
              </p:ext>
            </p:extLst>
          </p:nvPr>
        </p:nvGraphicFramePr>
        <p:xfrm>
          <a:off x="428287" y="1498960"/>
          <a:ext cx="8254245" cy="370840"/>
        </p:xfrm>
        <a:graphic>
          <a:graphicData uri="http://schemas.openxmlformats.org/drawingml/2006/table">
            <a:tbl>
              <a:tblPr firstRow="1" bandRow="1">
                <a:tableStyleId>{5C22544A-7EE6-4342-B048-85BDC9FD1C3A}</a:tableStyleId>
              </a:tblPr>
              <a:tblGrid>
                <a:gridCol w="6509968">
                  <a:extLst>
                    <a:ext uri="{9D8B030D-6E8A-4147-A177-3AD203B41FA5}">
                      <a16:colId xmlns:a16="http://schemas.microsoft.com/office/drawing/2014/main" xmlns="" val="20000"/>
                    </a:ext>
                  </a:extLst>
                </a:gridCol>
                <a:gridCol w="839996">
                  <a:extLst>
                    <a:ext uri="{9D8B030D-6E8A-4147-A177-3AD203B41FA5}">
                      <a16:colId xmlns:a16="http://schemas.microsoft.com/office/drawing/2014/main" xmlns="" val="20001"/>
                    </a:ext>
                  </a:extLst>
                </a:gridCol>
                <a:gridCol w="904281">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4.2 - Taxa de Ocupação das Vagas para Cursos EAD</a:t>
                      </a: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Calibri" pitchFamily="34" charset="0"/>
                          <a:ea typeface="+mn-ea"/>
                          <a:cs typeface="+mn-cs"/>
                          <a:sym typeface="Wingdings 2" pitchFamily="18" charset="2"/>
                        </a:rPr>
                        <a:t>DEAD</a:t>
                      </a:r>
                      <a:endParaRPr lang="pt-BR" sz="1600"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graphicFrame>
        <p:nvGraphicFramePr>
          <p:cNvPr id="10" name="Group 52"/>
          <p:cNvGraphicFramePr>
            <a:graphicFrameLocks/>
          </p:cNvGraphicFramePr>
          <p:nvPr>
            <p:extLst>
              <p:ext uri="{D42A27DB-BD31-4B8C-83A1-F6EECF244321}">
                <p14:modId xmlns:p14="http://schemas.microsoft.com/office/powerpoint/2010/main" val="3181239868"/>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Group 52"/>
          <p:cNvGraphicFramePr>
            <a:graphicFrameLocks/>
          </p:cNvGraphicFramePr>
          <p:nvPr>
            <p:extLst>
              <p:ext uri="{D42A27DB-BD31-4B8C-83A1-F6EECF244321}">
                <p14:modId xmlns:p14="http://schemas.microsoft.com/office/powerpoint/2010/main" val="676130017"/>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000" b="0" i="0" u="none" strike="noStrike" kern="1200" cap="none" spc="0" normalizeH="0" baseline="0" noProof="0" dirty="0" smtClean="0">
                          <a:ln>
                            <a:noFill/>
                          </a:ln>
                          <a:solidFill>
                            <a:schemeClr val="tx1"/>
                          </a:solidFill>
                          <a:effectLst/>
                          <a:uLnTx/>
                          <a:uFillTx/>
                          <a:latin typeface="+mn-lt"/>
                          <a:ea typeface="+mn-ea"/>
                          <a:cs typeface="+mn-cs"/>
                        </a:rPr>
                        <a:t>No 1º semestre/2018 considera-se na soma total as 596 rematrícula realizadas.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000" b="0" i="0" u="none" strike="noStrike" kern="1200" cap="none" spc="0" normalizeH="0" baseline="0" noProof="0" dirty="0" smtClean="0">
                          <a:ln>
                            <a:noFill/>
                          </a:ln>
                          <a:solidFill>
                            <a:schemeClr val="tx1"/>
                          </a:solidFill>
                          <a:effectLst/>
                          <a:uLnTx/>
                          <a:uFillTx/>
                          <a:latin typeface="+mn-lt"/>
                          <a:ea typeface="+mn-ea"/>
                          <a:cs typeface="+mn-cs"/>
                        </a:rPr>
                        <a:t>No 1º semestre/2018 houve uma queda acentuada nas vagas ofertadas, devido à falta de continuidade nas ofertas do cursos EaD promovidos pelos programas externos do Governo Federal.</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877" y="134417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Chart 3" descr="Chart 0"/>
          <p:cNvGraphicFramePr>
            <a:graphicFrameLocks/>
          </p:cNvGraphicFramePr>
          <p:nvPr>
            <p:extLst>
              <p:ext uri="{D42A27DB-BD31-4B8C-83A1-F6EECF244321}">
                <p14:modId xmlns:p14="http://schemas.microsoft.com/office/powerpoint/2010/main" val="3679099110"/>
              </p:ext>
            </p:extLst>
          </p:nvPr>
        </p:nvGraphicFramePr>
        <p:xfrm>
          <a:off x="428288" y="1869799"/>
          <a:ext cx="8254244" cy="33286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9230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4:</a:t>
            </a:r>
            <a:r>
              <a:rPr lang="pt-BR" altLang="en-US" sz="2500" b="1" dirty="0" smtClean="0">
                <a:latin typeface="Calibri" pitchFamily="34" charset="0"/>
              </a:rPr>
              <a:t> </a:t>
            </a:r>
            <a:r>
              <a:rPr lang="pt-BR" altLang="en-US" sz="2800" b="1" dirty="0">
                <a:latin typeface="Calibri" pitchFamily="34" charset="0"/>
              </a:rPr>
              <a:t>Fortalecer e ampliar as atividades de educação a distância</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584108059"/>
              </p:ext>
            </p:extLst>
          </p:nvPr>
        </p:nvGraphicFramePr>
        <p:xfrm>
          <a:off x="428286" y="1498960"/>
          <a:ext cx="8254245" cy="370840"/>
        </p:xfrm>
        <a:graphic>
          <a:graphicData uri="http://schemas.openxmlformats.org/drawingml/2006/table">
            <a:tbl>
              <a:tblPr firstRow="1" bandRow="1">
                <a:tableStyleId>{5C22544A-7EE6-4342-B048-85BDC9FD1C3A}</a:tableStyleId>
              </a:tblPr>
              <a:tblGrid>
                <a:gridCol w="6509968">
                  <a:extLst>
                    <a:ext uri="{9D8B030D-6E8A-4147-A177-3AD203B41FA5}">
                      <a16:colId xmlns:a16="http://schemas.microsoft.com/office/drawing/2014/main" xmlns="" val="20000"/>
                    </a:ext>
                  </a:extLst>
                </a:gridCol>
                <a:gridCol w="839996">
                  <a:extLst>
                    <a:ext uri="{9D8B030D-6E8A-4147-A177-3AD203B41FA5}">
                      <a16:colId xmlns:a16="http://schemas.microsoft.com/office/drawing/2014/main" xmlns="" val="20001"/>
                    </a:ext>
                  </a:extLst>
                </a:gridCol>
                <a:gridCol w="904281">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4.2 - Taxa de Ocupação das Vagas para Cursos EAD</a:t>
                      </a: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Calibri" pitchFamily="34" charset="0"/>
                          <a:ea typeface="+mn-ea"/>
                          <a:cs typeface="+mn-cs"/>
                          <a:sym typeface="Wingdings 2" pitchFamily="18" charset="2"/>
                        </a:rPr>
                        <a:t>DEAD</a:t>
                      </a:r>
                      <a:endParaRPr lang="pt-BR" sz="1600"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graphicFrame>
        <p:nvGraphicFramePr>
          <p:cNvPr id="8" name="Group 52"/>
          <p:cNvGraphicFramePr>
            <a:graphicFrameLocks/>
          </p:cNvGraphicFramePr>
          <p:nvPr>
            <p:extLst>
              <p:ext uri="{D42A27DB-BD31-4B8C-83A1-F6EECF244321}">
                <p14:modId xmlns:p14="http://schemas.microsoft.com/office/powerpoint/2010/main" val="1036742759"/>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050" b="0" i="0" u="none" strike="noStrike" kern="1200" cap="none" spc="0" normalizeH="0" baseline="0" noProof="0" dirty="0" smtClean="0">
                          <a:ln>
                            <a:noFill/>
                          </a:ln>
                          <a:solidFill>
                            <a:schemeClr val="tx1"/>
                          </a:solidFill>
                          <a:effectLst/>
                          <a:uLnTx/>
                          <a:uFillTx/>
                          <a:latin typeface="+mn-lt"/>
                          <a:ea typeface="+mn-ea"/>
                          <a:cs typeface="+mn-cs"/>
                        </a:rPr>
                        <a:t>No 1º semestre/2018 considera-se na soma total as 596 rematrícula realizadas.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050" b="0" i="0" u="none" strike="noStrike" kern="1200" cap="none" spc="0" normalizeH="0" baseline="0" noProof="0" dirty="0" smtClean="0">
                          <a:ln>
                            <a:noFill/>
                          </a:ln>
                          <a:solidFill>
                            <a:schemeClr val="tx1"/>
                          </a:solidFill>
                          <a:effectLst/>
                          <a:uLnTx/>
                          <a:uFillTx/>
                          <a:latin typeface="+mn-lt"/>
                          <a:ea typeface="+mn-ea"/>
                          <a:cs typeface="+mn-cs"/>
                        </a:rPr>
                        <a:t>No 1º semestre/2018 houve uma queda acentuada nas vagas ofertadas, devido à falta de continuidade nas ofertas do cursos EaD promovidos pelos programas externos do Governo Federal.</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0" name="Group 52"/>
          <p:cNvGraphicFramePr>
            <a:graphicFrameLocks/>
          </p:cNvGraphicFramePr>
          <p:nvPr>
            <p:extLst>
              <p:ext uri="{D42A27DB-BD31-4B8C-83A1-F6EECF244321}">
                <p14:modId xmlns:p14="http://schemas.microsoft.com/office/powerpoint/2010/main" val="2619816426"/>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7" y="1902457"/>
            <a:ext cx="8254244" cy="32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877" y="134417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967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4:</a:t>
            </a:r>
            <a:r>
              <a:rPr lang="pt-BR" altLang="en-US" sz="2500" b="1" dirty="0" smtClean="0">
                <a:latin typeface="Calibri" pitchFamily="34" charset="0"/>
              </a:rPr>
              <a:t> </a:t>
            </a:r>
            <a:r>
              <a:rPr lang="pt-BR" altLang="en-US" sz="2800" b="1" dirty="0">
                <a:latin typeface="Calibri" pitchFamily="34" charset="0"/>
              </a:rPr>
              <a:t>Fortalecer e ampliar as atividades de educação a distância</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766978877"/>
              </p:ext>
            </p:extLst>
          </p:nvPr>
        </p:nvGraphicFramePr>
        <p:xfrm>
          <a:off x="428287" y="1498960"/>
          <a:ext cx="8254245" cy="370840"/>
        </p:xfrm>
        <a:graphic>
          <a:graphicData uri="http://schemas.openxmlformats.org/drawingml/2006/table">
            <a:tbl>
              <a:tblPr firstRow="1" bandRow="1">
                <a:tableStyleId>{5C22544A-7EE6-4342-B048-85BDC9FD1C3A}</a:tableStyleId>
              </a:tblPr>
              <a:tblGrid>
                <a:gridCol w="6509968">
                  <a:extLst>
                    <a:ext uri="{9D8B030D-6E8A-4147-A177-3AD203B41FA5}">
                      <a16:colId xmlns:a16="http://schemas.microsoft.com/office/drawing/2014/main" xmlns="" val="20000"/>
                    </a:ext>
                  </a:extLst>
                </a:gridCol>
                <a:gridCol w="839996">
                  <a:extLst>
                    <a:ext uri="{9D8B030D-6E8A-4147-A177-3AD203B41FA5}">
                      <a16:colId xmlns:a16="http://schemas.microsoft.com/office/drawing/2014/main" xmlns="" val="20001"/>
                    </a:ext>
                  </a:extLst>
                </a:gridCol>
                <a:gridCol w="904281">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4.3 - Índice de Efetividade dos Cursos EAD</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DEAD</a:t>
                      </a:r>
                      <a:endParaRPr lang="pt-BR" sz="16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graphicFrame>
        <p:nvGraphicFramePr>
          <p:cNvPr id="8" name="Group 52"/>
          <p:cNvGraphicFramePr>
            <a:graphicFrameLocks/>
          </p:cNvGraphicFramePr>
          <p:nvPr>
            <p:extLst>
              <p:ext uri="{D42A27DB-BD31-4B8C-83A1-F6EECF244321}">
                <p14:modId xmlns:p14="http://schemas.microsoft.com/office/powerpoint/2010/main" val="704738760"/>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mn-lt"/>
                          <a:ea typeface="+mn-ea"/>
                          <a:cs typeface="+mn-cs"/>
                        </a:rPr>
                        <a:t>A pesquisa de satisfação foi aplicada com os alunos EaD em parceria com a CPA.</a:t>
                      </a:r>
                      <a:endParaRPr kumimoji="0" lang="pt-BR" sz="1200" b="0" i="0" u="none" strike="noStrike" kern="1200" cap="none" spc="0" normalizeH="0" baseline="0" noProof="0" dirty="0" smtClean="0">
                        <a:ln>
                          <a:noFill/>
                        </a:ln>
                        <a:solidFill>
                          <a:schemeClr val="tx1"/>
                        </a:solidFill>
                        <a:effectLst/>
                        <a:uLnTx/>
                        <a:uFillTx/>
                        <a:latin typeface="Calibri"/>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0" name="Group 52"/>
          <p:cNvGraphicFramePr>
            <a:graphicFrameLocks/>
          </p:cNvGraphicFramePr>
          <p:nvPr>
            <p:extLst>
              <p:ext uri="{D42A27DB-BD31-4B8C-83A1-F6EECF244321}">
                <p14:modId xmlns:p14="http://schemas.microsoft.com/office/powerpoint/2010/main" val="3377351452"/>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8" y="4515968"/>
            <a:ext cx="8254244" cy="65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Chart 1" descr="Chart 0" title="Gráfico"/>
          <p:cNvGraphicFramePr>
            <a:graphicFrameLocks/>
          </p:cNvGraphicFramePr>
          <p:nvPr>
            <p:extLst>
              <p:ext uri="{D42A27DB-BD31-4B8C-83A1-F6EECF244321}">
                <p14:modId xmlns:p14="http://schemas.microsoft.com/office/powerpoint/2010/main" val="743541995"/>
              </p:ext>
            </p:extLst>
          </p:nvPr>
        </p:nvGraphicFramePr>
        <p:xfrm>
          <a:off x="428288" y="1893352"/>
          <a:ext cx="8254244" cy="2622615"/>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877" y="134417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981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7121684" y="3389723"/>
            <a:ext cx="1544595" cy="90283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t>Mapa </a:t>
            </a:r>
            <a:r>
              <a:rPr lang="pt-BR" sz="3000" b="1" dirty="0" smtClean="0"/>
              <a:t>Estratégico – IFRO 2018-2022 </a:t>
            </a:r>
            <a:endParaRPr lang="pt-BR" sz="30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33895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5:</a:t>
            </a:r>
            <a:r>
              <a:rPr lang="pt-BR" altLang="en-US" sz="2500" b="1" dirty="0" smtClean="0">
                <a:latin typeface="Calibri" pitchFamily="34" charset="0"/>
              </a:rPr>
              <a:t> </a:t>
            </a:r>
            <a:r>
              <a:rPr lang="pt-BR" altLang="en-US" sz="2800" b="1" dirty="0" smtClean="0">
                <a:latin typeface="Calibri" pitchFamily="34" charset="0"/>
              </a:rPr>
              <a:t>Desenvolver </a:t>
            </a:r>
            <a:r>
              <a:rPr lang="pt-BR" altLang="en-US" sz="2800" b="1" dirty="0">
                <a:latin typeface="Calibri" pitchFamily="34" charset="0"/>
              </a:rPr>
              <a:t>parcerias com o setor produtivo e instituições de ensino e pesquisa, nacionais e </a:t>
            </a:r>
            <a:r>
              <a:rPr lang="pt-BR" altLang="en-US" sz="2800" b="1" dirty="0" smtClean="0">
                <a:latin typeface="Calibri" pitchFamily="34" charset="0"/>
              </a:rPr>
              <a:t>internacionais</a:t>
            </a:r>
            <a:endParaRPr lang="pt-BR" sz="3000" dirty="0"/>
          </a:p>
        </p:txBody>
      </p:sp>
      <p:graphicFrame>
        <p:nvGraphicFramePr>
          <p:cNvPr id="9" name="Group 52"/>
          <p:cNvGraphicFramePr>
            <a:graphicFrameLocks/>
          </p:cNvGraphicFramePr>
          <p:nvPr>
            <p:extLst>
              <p:ext uri="{D42A27DB-BD31-4B8C-83A1-F6EECF244321}">
                <p14:modId xmlns:p14="http://schemas.microsoft.com/office/powerpoint/2010/main" val="3460095167"/>
              </p:ext>
            </p:extLst>
          </p:nvPr>
        </p:nvGraphicFramePr>
        <p:xfrm>
          <a:off x="401459" y="5191159"/>
          <a:ext cx="4121329" cy="1219591"/>
        </p:xfrm>
        <a:graphic>
          <a:graphicData uri="http://schemas.openxmlformats.org/drawingml/2006/table">
            <a:tbl>
              <a:tblPr/>
              <a:tblGrid>
                <a:gridCol w="4121329">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200" b="1" i="0" u="none" strike="noStrike" kern="1200" cap="none" spc="0" normalizeH="0" baseline="0" noProof="0" dirty="0" smtClean="0">
                        <a:ln>
                          <a:noFill/>
                        </a:ln>
                        <a:solidFill>
                          <a:srgbClr val="FF0000"/>
                        </a:solidFill>
                        <a:effectLst/>
                        <a:uLnTx/>
                        <a:uFillTx/>
                        <a:latin typeface="Calibri"/>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Group 52"/>
          <p:cNvGraphicFramePr>
            <a:graphicFrameLocks/>
          </p:cNvGraphicFramePr>
          <p:nvPr>
            <p:extLst>
              <p:ext uri="{D42A27DB-BD31-4B8C-83A1-F6EECF244321}">
                <p14:modId xmlns:p14="http://schemas.microsoft.com/office/powerpoint/2010/main" val="3727497099"/>
              </p:ext>
            </p:extLst>
          </p:nvPr>
        </p:nvGraphicFramePr>
        <p:xfrm>
          <a:off x="4643438" y="5179691"/>
          <a:ext cx="4105275" cy="1231059"/>
        </p:xfrm>
        <a:graphic>
          <a:graphicData uri="http://schemas.openxmlformats.org/drawingml/2006/table">
            <a:tbl>
              <a:tblPr/>
              <a:tblGrid>
                <a:gridCol w="4105275">
                  <a:extLst>
                    <a:ext uri="{9D8B030D-6E8A-4147-A177-3AD203B41FA5}">
                      <a16:colId xmlns:a16="http://schemas.microsoft.com/office/drawing/2014/main" xmlns="" val="20000"/>
                    </a:ext>
                  </a:extLst>
                </a:gridCol>
              </a:tblGrid>
              <a:tr h="29334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2624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414382221"/>
              </p:ext>
            </p:extLst>
          </p:nvPr>
        </p:nvGraphicFramePr>
        <p:xfrm>
          <a:off x="401460" y="1734518"/>
          <a:ext cx="8305186" cy="579120"/>
        </p:xfrm>
        <a:graphic>
          <a:graphicData uri="http://schemas.openxmlformats.org/drawingml/2006/table">
            <a:tbl>
              <a:tblPr firstRow="1" bandRow="1">
                <a:tableStyleId>{5C22544A-7EE6-4342-B048-85BDC9FD1C3A}</a:tableStyleId>
              </a:tblPr>
              <a:tblGrid>
                <a:gridCol w="6308020">
                  <a:extLst>
                    <a:ext uri="{9D8B030D-6E8A-4147-A177-3AD203B41FA5}">
                      <a16:colId xmlns:a16="http://schemas.microsoft.com/office/drawing/2014/main" xmlns="" val="20000"/>
                    </a:ext>
                  </a:extLst>
                </a:gridCol>
                <a:gridCol w="691109">
                  <a:extLst>
                    <a:ext uri="{9D8B030D-6E8A-4147-A177-3AD203B41FA5}">
                      <a16:colId xmlns:a16="http://schemas.microsoft.com/office/drawing/2014/main" xmlns="" val="20001"/>
                    </a:ext>
                  </a:extLst>
                </a:gridCol>
                <a:gridCol w="1306057">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5.1</a:t>
                      </a:r>
                      <a:r>
                        <a:rPr lang="pt-BR" sz="1600" b="1" baseline="0" dirty="0" smtClean="0">
                          <a:solidFill>
                            <a:schemeClr val="tx1"/>
                          </a:solidFill>
                          <a:latin typeface="+mn-lt"/>
                          <a:cs typeface="Arial" pitchFamily="34" charset="0"/>
                        </a:rPr>
                        <a:t> - </a:t>
                      </a:r>
                      <a:r>
                        <a:rPr lang="pt-BR" sz="1600" b="1" dirty="0" smtClean="0">
                          <a:solidFill>
                            <a:schemeClr val="tx1"/>
                          </a:solidFill>
                          <a:latin typeface="+mn-lt"/>
                          <a:cs typeface="Arial" pitchFamily="34" charset="0"/>
                        </a:rPr>
                        <a:t>Índice de Relação entre Entrada e Saída de Recursos dos Projetos estabelecidos por meio de parcerias</a:t>
                      </a: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DOF/PROAD</a:t>
                      </a:r>
                      <a:endParaRPr lang="pt-BR" sz="1600" b="1"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711101" y="1693046"/>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ângulo 9"/>
          <p:cNvSpPr/>
          <p:nvPr/>
        </p:nvSpPr>
        <p:spPr>
          <a:xfrm>
            <a:off x="2570722" y="3250098"/>
            <a:ext cx="4002571" cy="923330"/>
          </a:xfrm>
          <a:prstGeom prst="rect">
            <a:avLst/>
          </a:prstGeom>
          <a:noFill/>
        </p:spPr>
        <p:txBody>
          <a:bodyPr wrap="none" lIns="91440" tIns="45720" rIns="91440" bIns="45720">
            <a:spAutoFit/>
          </a:bodyPr>
          <a:lstStyle/>
          <a:p>
            <a:pPr algn="ct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Não</a:t>
            </a:r>
            <a:r>
              <a:rPr lang="pt-BR" sz="5400" b="1" dirty="0" smtClean="0">
                <a:ln w="10160">
                  <a:solidFill>
                    <a:srgbClr val="4BACC6"/>
                  </a:solidFill>
                  <a:prstDash val="solid"/>
                </a:ln>
                <a:solidFill>
                  <a:srgbClr val="1F497D">
                    <a:lumMod val="75000"/>
                  </a:srgbClr>
                </a:solidFill>
                <a:effectLst>
                  <a:outerShdw blurRad="38100" dist="22860" dir="5400000" algn="tl" rotWithShape="0">
                    <a:srgbClr val="000000">
                      <a:alpha val="30000"/>
                    </a:srgbClr>
                  </a:outerShdw>
                </a:effectLst>
              </a:rPr>
              <a:t> </a:t>
            </a: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coletado</a:t>
            </a:r>
            <a:endParaRPr lang="pt-BR" sz="5400" b="1" dirty="0">
              <a:ln w="10160">
                <a:solidFill>
                  <a:srgbClr val="4BACC6"/>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03010038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5:</a:t>
            </a:r>
            <a:r>
              <a:rPr lang="pt-BR" altLang="en-US" sz="2500" b="1" dirty="0" smtClean="0">
                <a:latin typeface="Calibri" pitchFamily="34" charset="0"/>
              </a:rPr>
              <a:t> </a:t>
            </a:r>
            <a:r>
              <a:rPr lang="pt-BR" altLang="en-US" sz="2800" b="1" dirty="0">
                <a:latin typeface="Calibri" pitchFamily="34" charset="0"/>
              </a:rPr>
              <a:t>Desenvolver parcerias com o setor produtivo e instituições de ensino e pesquisa, nacionais e internacionais</a:t>
            </a: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53447015"/>
              </p:ext>
            </p:extLst>
          </p:nvPr>
        </p:nvGraphicFramePr>
        <p:xfrm>
          <a:off x="401460" y="1912318"/>
          <a:ext cx="8305187" cy="370840"/>
        </p:xfrm>
        <a:graphic>
          <a:graphicData uri="http://schemas.openxmlformats.org/drawingml/2006/table">
            <a:tbl>
              <a:tblPr firstRow="1" bandRow="1">
                <a:tableStyleId>{5C22544A-7EE6-4342-B048-85BDC9FD1C3A}</a:tableStyleId>
              </a:tblPr>
              <a:tblGrid>
                <a:gridCol w="6550145">
                  <a:extLst>
                    <a:ext uri="{9D8B030D-6E8A-4147-A177-3AD203B41FA5}">
                      <a16:colId xmlns:a16="http://schemas.microsoft.com/office/drawing/2014/main" xmlns="" val="20000"/>
                    </a:ext>
                  </a:extLst>
                </a:gridCol>
                <a:gridCol w="845180">
                  <a:extLst>
                    <a:ext uri="{9D8B030D-6E8A-4147-A177-3AD203B41FA5}">
                      <a16:colId xmlns:a16="http://schemas.microsoft.com/office/drawing/2014/main" xmlns="" val="20001"/>
                    </a:ext>
                  </a:extLst>
                </a:gridCol>
                <a:gridCol w="909862">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5.2 - Índice de Parcerias Estabelecidas</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PROEX</a:t>
                      </a:r>
                      <a:endParaRPr lang="pt-BR" sz="16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oup 52"/>
          <p:cNvGraphicFramePr>
            <a:graphicFrameLocks/>
          </p:cNvGraphicFramePr>
          <p:nvPr>
            <p:extLst>
              <p:ext uri="{D42A27DB-BD31-4B8C-83A1-F6EECF244321}">
                <p14:modId xmlns:p14="http://schemas.microsoft.com/office/powerpoint/2010/main" val="1480743816"/>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rgbClr val="000000"/>
                          </a:solidFill>
                          <a:effectLst/>
                          <a:latin typeface="+mj-lt"/>
                        </a:rPr>
                        <a:t>Os </a:t>
                      </a:r>
                      <a:r>
                        <a:rPr kumimoji="0" lang="pt-BR" sz="900" b="0" i="0" u="none" strike="noStrike" cap="none" normalizeH="0" baseline="0" dirty="0" smtClean="0">
                          <a:ln>
                            <a:noFill/>
                          </a:ln>
                          <a:solidFill>
                            <a:srgbClr val="000000"/>
                          </a:solidFill>
                          <a:effectLst/>
                          <a:latin typeface="+mj-lt"/>
                        </a:rPr>
                        <a:t>dados foram coletados a partir do preenchimento das informações por parte da </a:t>
                      </a:r>
                      <a:r>
                        <a:rPr kumimoji="0" lang="pt-BR" sz="900" b="0" i="0" u="none" strike="noStrike" cap="none" normalizeH="0" baseline="0" dirty="0" err="1" smtClean="0">
                          <a:ln>
                            <a:noFill/>
                          </a:ln>
                          <a:solidFill>
                            <a:srgbClr val="000000"/>
                          </a:solidFill>
                          <a:effectLst/>
                          <a:latin typeface="+mj-lt"/>
                        </a:rPr>
                        <a:t>Propesp</a:t>
                      </a:r>
                      <a:r>
                        <a:rPr kumimoji="0" lang="pt-BR" sz="900" b="0" i="0" u="none" strike="noStrike" cap="none" normalizeH="0" baseline="0" dirty="0" smtClean="0">
                          <a:ln>
                            <a:noFill/>
                          </a:ln>
                          <a:solidFill>
                            <a:srgbClr val="000000"/>
                          </a:solidFill>
                          <a:effectLst/>
                          <a:latin typeface="+mj-lt"/>
                        </a:rPr>
                        <a:t>, Proex, </a:t>
                      </a:r>
                      <a:r>
                        <a:rPr kumimoji="0" lang="pt-BR" sz="900" b="0" i="0" u="none" strike="noStrike" cap="none" normalizeH="0" baseline="0" dirty="0" err="1" smtClean="0">
                          <a:ln>
                            <a:noFill/>
                          </a:ln>
                          <a:solidFill>
                            <a:srgbClr val="000000"/>
                          </a:solidFill>
                          <a:effectLst/>
                          <a:latin typeface="+mj-lt"/>
                        </a:rPr>
                        <a:t>Arint</a:t>
                      </a:r>
                      <a:r>
                        <a:rPr kumimoji="0" lang="pt-BR" sz="900" b="0" i="0" u="none" strike="noStrike" cap="none" normalizeH="0" baseline="0" dirty="0" smtClean="0">
                          <a:ln>
                            <a:noFill/>
                          </a:ln>
                          <a:solidFill>
                            <a:srgbClr val="000000"/>
                          </a:solidFill>
                          <a:effectLst/>
                          <a:latin typeface="+mj-lt"/>
                        </a:rPr>
                        <a:t>, </a:t>
                      </a:r>
                      <a:r>
                        <a:rPr kumimoji="0" lang="pt-BR" sz="900" b="0" i="0" u="none" strike="noStrike" cap="none" normalizeH="0" baseline="0" dirty="0" err="1" smtClean="0">
                          <a:ln>
                            <a:noFill/>
                          </a:ln>
                          <a:solidFill>
                            <a:srgbClr val="000000"/>
                          </a:solidFill>
                          <a:effectLst/>
                          <a:latin typeface="+mj-lt"/>
                        </a:rPr>
                        <a:t>Cieec</a:t>
                      </a:r>
                      <a:r>
                        <a:rPr kumimoji="0" lang="pt-BR" sz="900" b="0" i="0" u="none" strike="noStrike" cap="none" normalizeH="0" baseline="0" dirty="0" smtClean="0">
                          <a:ln>
                            <a:noFill/>
                          </a:ln>
                          <a:solidFill>
                            <a:srgbClr val="000000"/>
                          </a:solidFill>
                          <a:effectLst/>
                          <a:latin typeface="+mj-lt"/>
                        </a:rPr>
                        <a:t> PVH Calama, </a:t>
                      </a:r>
                      <a:r>
                        <a:rPr kumimoji="0" lang="pt-BR" sz="900" b="0" i="0" u="none" strike="noStrike" cap="none" normalizeH="0" baseline="0" dirty="0" err="1" smtClean="0">
                          <a:ln>
                            <a:noFill/>
                          </a:ln>
                          <a:solidFill>
                            <a:srgbClr val="000000"/>
                          </a:solidFill>
                          <a:effectLst/>
                          <a:latin typeface="+mj-lt"/>
                        </a:rPr>
                        <a:t>Cieec</a:t>
                      </a:r>
                      <a:r>
                        <a:rPr kumimoji="0" lang="pt-BR" sz="900" b="0" i="0" u="none" strike="noStrike" cap="none" normalizeH="0" baseline="0" dirty="0" smtClean="0">
                          <a:ln>
                            <a:noFill/>
                          </a:ln>
                          <a:solidFill>
                            <a:srgbClr val="000000"/>
                          </a:solidFill>
                          <a:effectLst/>
                          <a:latin typeface="+mj-lt"/>
                        </a:rPr>
                        <a:t> PVH Zona Norte, </a:t>
                      </a:r>
                      <a:r>
                        <a:rPr kumimoji="0" lang="pt-BR" sz="900" b="0" i="0" u="none" strike="noStrike" cap="none" normalizeH="0" baseline="0" dirty="0" err="1" smtClean="0">
                          <a:ln>
                            <a:noFill/>
                          </a:ln>
                          <a:solidFill>
                            <a:srgbClr val="000000"/>
                          </a:solidFill>
                          <a:effectLst/>
                          <a:latin typeface="+mj-lt"/>
                        </a:rPr>
                        <a:t>Cieec</a:t>
                      </a:r>
                      <a:r>
                        <a:rPr kumimoji="0" lang="pt-BR" sz="900" b="0" i="0" u="none" strike="noStrike" cap="none" normalizeH="0" baseline="0" dirty="0" smtClean="0">
                          <a:ln>
                            <a:noFill/>
                          </a:ln>
                          <a:solidFill>
                            <a:srgbClr val="000000"/>
                          </a:solidFill>
                          <a:effectLst/>
                          <a:latin typeface="+mj-lt"/>
                        </a:rPr>
                        <a:t> GM, </a:t>
                      </a:r>
                      <a:r>
                        <a:rPr kumimoji="0" lang="pt-BR" sz="900" b="0" i="0" u="none" strike="noStrike" cap="none" normalizeH="0" baseline="0" dirty="0" err="1" smtClean="0">
                          <a:ln>
                            <a:noFill/>
                          </a:ln>
                          <a:solidFill>
                            <a:srgbClr val="000000"/>
                          </a:solidFill>
                          <a:effectLst/>
                          <a:latin typeface="+mj-lt"/>
                        </a:rPr>
                        <a:t>Cieec</a:t>
                      </a:r>
                      <a:r>
                        <a:rPr kumimoji="0" lang="pt-BR" sz="900" b="0" i="0" u="none" strike="noStrike" cap="none" normalizeH="0" baseline="0" dirty="0" smtClean="0">
                          <a:ln>
                            <a:noFill/>
                          </a:ln>
                          <a:solidFill>
                            <a:srgbClr val="000000"/>
                          </a:solidFill>
                          <a:effectLst/>
                          <a:latin typeface="+mj-lt"/>
                        </a:rPr>
                        <a:t> Vilhena. </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3" name="Group 52"/>
          <p:cNvGraphicFramePr>
            <a:graphicFrameLocks/>
          </p:cNvGraphicFramePr>
          <p:nvPr>
            <p:extLst>
              <p:ext uri="{D42A27DB-BD31-4B8C-83A1-F6EECF244321}">
                <p14:modId xmlns:p14="http://schemas.microsoft.com/office/powerpoint/2010/main" val="3121691870"/>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1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205" y="176053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Chart 1" descr="Chart 0"/>
          <p:cNvGraphicFramePr>
            <a:graphicFrameLocks/>
          </p:cNvGraphicFramePr>
          <p:nvPr>
            <p:extLst>
              <p:ext uri="{D42A27DB-BD31-4B8C-83A1-F6EECF244321}">
                <p14:modId xmlns:p14="http://schemas.microsoft.com/office/powerpoint/2010/main" val="1019658149"/>
              </p:ext>
            </p:extLst>
          </p:nvPr>
        </p:nvGraphicFramePr>
        <p:xfrm>
          <a:off x="428288" y="2283159"/>
          <a:ext cx="8254243" cy="1490820"/>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288" y="3773979"/>
            <a:ext cx="8278359" cy="140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29362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5:</a:t>
            </a:r>
            <a:r>
              <a:rPr lang="pt-BR" altLang="en-US" sz="2500" b="1" dirty="0" smtClean="0">
                <a:latin typeface="Calibri" pitchFamily="34" charset="0"/>
              </a:rPr>
              <a:t> </a:t>
            </a:r>
            <a:r>
              <a:rPr lang="pt-BR" altLang="en-US" sz="2800" b="1" dirty="0">
                <a:latin typeface="Calibri" pitchFamily="34" charset="0"/>
              </a:rPr>
              <a:t>Desenvolver parcerias com o setor produtivo e instituições de ensino e pesquisa, nacionais e internacionais</a:t>
            </a: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807982659"/>
              </p:ext>
            </p:extLst>
          </p:nvPr>
        </p:nvGraphicFramePr>
        <p:xfrm>
          <a:off x="419974" y="1912318"/>
          <a:ext cx="8286673" cy="370840"/>
        </p:xfrm>
        <a:graphic>
          <a:graphicData uri="http://schemas.openxmlformats.org/drawingml/2006/table">
            <a:tbl>
              <a:tblPr firstRow="1" bandRow="1">
                <a:tableStyleId>{5C22544A-7EE6-4342-B048-85BDC9FD1C3A}</a:tableStyleId>
              </a:tblPr>
              <a:tblGrid>
                <a:gridCol w="6535543">
                  <a:extLst>
                    <a:ext uri="{9D8B030D-6E8A-4147-A177-3AD203B41FA5}">
                      <a16:colId xmlns:a16="http://schemas.microsoft.com/office/drawing/2014/main" xmlns="" val="20000"/>
                    </a:ext>
                  </a:extLst>
                </a:gridCol>
                <a:gridCol w="843296">
                  <a:extLst>
                    <a:ext uri="{9D8B030D-6E8A-4147-A177-3AD203B41FA5}">
                      <a16:colId xmlns:a16="http://schemas.microsoft.com/office/drawing/2014/main" xmlns="" val="20001"/>
                    </a:ext>
                  </a:extLst>
                </a:gridCol>
                <a:gridCol w="907834">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5.3 - Índice de Internacionalização</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ARINT</a:t>
                      </a:r>
                      <a:endParaRPr lang="pt-BR" sz="16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2828058107"/>
              </p:ext>
            </p:extLst>
          </p:nvPr>
        </p:nvGraphicFramePr>
        <p:xfrm>
          <a:off x="419974" y="5217997"/>
          <a:ext cx="8278358" cy="1272628"/>
        </p:xfrm>
        <a:graphic>
          <a:graphicData uri="http://schemas.openxmlformats.org/drawingml/2006/table">
            <a:tbl>
              <a:tblPr/>
              <a:tblGrid>
                <a:gridCol w="8278358">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rgbClr val="FFFFFF"/>
                          </a:solidFill>
                          <a:effectLst/>
                          <a:latin typeface="+mj-lt"/>
                        </a:rPr>
                        <a:t>Análise de Desempenho</a:t>
                      </a:r>
                      <a:endParaRPr kumimoji="0" lang="en-US" sz="12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pt-BR" sz="850" b="0" i="0" u="none" strike="noStrike" kern="1200" cap="none" normalizeH="0" baseline="0" dirty="0" smtClean="0">
                          <a:ln>
                            <a:noFill/>
                          </a:ln>
                          <a:solidFill>
                            <a:srgbClr val="000000"/>
                          </a:solidFill>
                          <a:effectLst/>
                          <a:latin typeface="+mn-lt"/>
                          <a:ea typeface="+mn-ea"/>
                          <a:cs typeface="+mn-cs"/>
                        </a:rPr>
                        <a:t>Todos os critérios têm, na realidade, metas anuais, e não semestrais;</a:t>
                      </a:r>
                    </a:p>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pt-BR" sz="850" b="0" i="0" u="none" strike="noStrike" kern="1200" cap="none" normalizeH="0" baseline="0" dirty="0" smtClean="0">
                          <a:ln>
                            <a:noFill/>
                          </a:ln>
                          <a:solidFill>
                            <a:srgbClr val="000000"/>
                          </a:solidFill>
                          <a:effectLst/>
                          <a:latin typeface="+mn-lt"/>
                          <a:ea typeface="+mn-ea"/>
                          <a:cs typeface="+mn-cs"/>
                        </a:rPr>
                        <a:t>Critério 2 - Parceiros não puderam avaliar os critérios de seleção dos projetos do edital em tempo hábil para a realização da mobilidade em 2018. Os selecionados foram em 2019;</a:t>
                      </a:r>
                    </a:p>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pt-BR" sz="850" b="0" i="0" u="none" strike="noStrike" kern="1200" cap="none" normalizeH="0" baseline="0" dirty="0" smtClean="0">
                          <a:ln>
                            <a:noFill/>
                          </a:ln>
                          <a:solidFill>
                            <a:srgbClr val="000000"/>
                          </a:solidFill>
                          <a:effectLst/>
                          <a:latin typeface="+mn-lt"/>
                          <a:ea typeface="+mn-ea"/>
                          <a:cs typeface="+mn-cs"/>
                        </a:rPr>
                        <a:t>Critério 3 - Número dos servidores no mestrado do IPP - Portugal. Não havia sido incluído na meta;</a:t>
                      </a:r>
                    </a:p>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pt-BR" sz="850" b="0" i="0" u="none" strike="noStrike" kern="1200" cap="none" normalizeH="0" baseline="0" dirty="0" smtClean="0">
                          <a:ln>
                            <a:noFill/>
                          </a:ln>
                          <a:solidFill>
                            <a:srgbClr val="000000"/>
                          </a:solidFill>
                          <a:effectLst/>
                          <a:latin typeface="+mn-lt"/>
                          <a:ea typeface="+mn-ea"/>
                          <a:cs typeface="+mn-cs"/>
                        </a:rPr>
                        <a:t>Critérios 4 e 5 tiveram uma meta maior em 2018 do que nos demais anos devido a uma ação pontual: Oferta do curso FIC do campus Ji-Paraná para 7 professores e 13 alunos da </a:t>
                      </a:r>
                      <a:r>
                        <a:rPr kumimoji="0" lang="pt-BR" sz="850" b="0" i="0" u="none" strike="noStrike" kern="1200" cap="none" normalizeH="0" baseline="0" dirty="0" err="1" smtClean="0">
                          <a:ln>
                            <a:noFill/>
                          </a:ln>
                          <a:solidFill>
                            <a:srgbClr val="000000"/>
                          </a:solidFill>
                          <a:effectLst/>
                          <a:latin typeface="+mn-lt"/>
                          <a:ea typeface="+mn-ea"/>
                          <a:cs typeface="+mn-cs"/>
                        </a:rPr>
                        <a:t>Universidad</a:t>
                      </a:r>
                      <a:r>
                        <a:rPr kumimoji="0" lang="pt-BR" sz="850" b="0" i="0" u="none" strike="noStrike" kern="1200" cap="none" normalizeH="0" baseline="0" dirty="0" smtClean="0">
                          <a:ln>
                            <a:noFill/>
                          </a:ln>
                          <a:solidFill>
                            <a:srgbClr val="000000"/>
                          </a:solidFill>
                          <a:effectLst/>
                          <a:latin typeface="+mn-lt"/>
                          <a:ea typeface="+mn-ea"/>
                          <a:cs typeface="+mn-cs"/>
                        </a:rPr>
                        <a:t> Autónoma </a:t>
                      </a:r>
                      <a:r>
                        <a:rPr kumimoji="0" lang="pt-BR" sz="850" b="0" i="0" u="none" strike="noStrike" kern="1200" cap="none" normalizeH="0" baseline="0" dirty="0" err="1" smtClean="0">
                          <a:ln>
                            <a:noFill/>
                          </a:ln>
                          <a:solidFill>
                            <a:srgbClr val="000000"/>
                          </a:solidFill>
                          <a:effectLst/>
                          <a:latin typeface="+mn-lt"/>
                          <a:ea typeface="+mn-ea"/>
                          <a:cs typeface="+mn-cs"/>
                        </a:rPr>
                        <a:t>del</a:t>
                      </a:r>
                      <a:r>
                        <a:rPr kumimoji="0" lang="pt-BR" sz="850" b="0" i="0" u="none" strike="noStrike" kern="1200" cap="none" normalizeH="0" baseline="0" dirty="0" smtClean="0">
                          <a:ln>
                            <a:noFill/>
                          </a:ln>
                          <a:solidFill>
                            <a:srgbClr val="000000"/>
                          </a:solidFill>
                          <a:effectLst/>
                          <a:latin typeface="+mn-lt"/>
                          <a:ea typeface="+mn-ea"/>
                          <a:cs typeface="+mn-cs"/>
                        </a:rPr>
                        <a:t> Beni (Bolívia) em março deste ano;</a:t>
                      </a:r>
                    </a:p>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pt-BR" sz="850" b="0" i="0" u="none" strike="noStrike" kern="1200" cap="none" normalizeH="0" baseline="0" dirty="0" smtClean="0">
                          <a:ln>
                            <a:noFill/>
                          </a:ln>
                          <a:solidFill>
                            <a:srgbClr val="000000"/>
                          </a:solidFill>
                          <a:effectLst/>
                          <a:latin typeface="+mn-lt"/>
                          <a:ea typeface="+mn-ea"/>
                          <a:cs typeface="+mn-cs"/>
                        </a:rPr>
                        <a:t>Critério 5 - A meta foi extrapolada, na realidade, porque os critérios são anuais. Portanto, a meta era 7 no ano, e alcançamos 11;</a:t>
                      </a:r>
                    </a:p>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pt-BR" sz="850" b="0" i="0" u="none" strike="noStrike" kern="1200" cap="none" normalizeH="0" baseline="0" dirty="0" smtClean="0">
                          <a:ln>
                            <a:noFill/>
                          </a:ln>
                          <a:solidFill>
                            <a:srgbClr val="000000"/>
                          </a:solidFill>
                          <a:effectLst/>
                          <a:latin typeface="+mn-lt"/>
                          <a:ea typeface="+mn-ea"/>
                          <a:cs typeface="+mn-cs"/>
                        </a:rPr>
                        <a:t>Critério 7 - A meta foi extrapolada. Era 11 e alcançamos 31.</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74" y="2283159"/>
            <a:ext cx="8286671" cy="291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205" y="176053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9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5523691" y="3389723"/>
            <a:ext cx="1544595" cy="90237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t>Mapa </a:t>
            </a:r>
            <a:r>
              <a:rPr lang="pt-BR" sz="3000" b="1" dirty="0" smtClean="0"/>
              <a:t>Estratégico – IFRO 2018-2022 </a:t>
            </a:r>
            <a:endParaRPr lang="pt-BR" sz="30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30999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6:</a:t>
            </a:r>
            <a:r>
              <a:rPr lang="pt-BR" altLang="en-US" sz="2500" b="1" dirty="0" smtClean="0">
                <a:latin typeface="Calibri" pitchFamily="34" charset="0"/>
              </a:rPr>
              <a:t> </a:t>
            </a:r>
            <a:r>
              <a:rPr lang="pt-BR" altLang="en-US" sz="2800" b="1" dirty="0" smtClean="0">
                <a:latin typeface="Calibri" pitchFamily="34" charset="0"/>
              </a:rPr>
              <a:t>Aprimorar </a:t>
            </a:r>
            <a:r>
              <a:rPr lang="pt-BR" altLang="en-US" sz="2800" b="1" dirty="0">
                <a:latin typeface="Calibri" pitchFamily="34" charset="0"/>
              </a:rPr>
              <a:t>e intensificar o desenvolvimento e o uso de tecnologias e metodologias educacionais</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701731956"/>
              </p:ext>
            </p:extLst>
          </p:nvPr>
        </p:nvGraphicFramePr>
        <p:xfrm>
          <a:off x="401459" y="1762006"/>
          <a:ext cx="8339493" cy="57912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6.1 - Número de Cursos de Atualização Pedagógica e Tecnológica para Servidores</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nchor="ctr">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   </a:t>
                      </a: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DGP</a:t>
                      </a:r>
                      <a:endParaRPr lang="pt-BR" sz="1600" b="1"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712381520"/>
              </p:ext>
            </p:extLst>
          </p:nvPr>
        </p:nvGraphicFramePr>
        <p:xfrm>
          <a:off x="428288" y="3688079"/>
          <a:ext cx="8254243" cy="1925330"/>
        </p:xfrm>
        <a:graphic>
          <a:graphicData uri="http://schemas.openxmlformats.org/drawingml/2006/table">
            <a:tbl>
              <a:tblPr/>
              <a:tblGrid>
                <a:gridCol w="8254243">
                  <a:extLst>
                    <a:ext uri="{9D8B030D-6E8A-4147-A177-3AD203B41FA5}">
                      <a16:colId xmlns:a16="http://schemas.microsoft.com/office/drawing/2014/main" xmlns="" val="20000"/>
                    </a:ext>
                  </a:extLst>
                </a:gridCol>
              </a:tblGrid>
              <a:tr h="29595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162048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indent="-228600" algn="just">
                        <a:buFont typeface="+mj-lt"/>
                        <a:buAutoNum type="arabicPeriod"/>
                      </a:pPr>
                      <a:r>
                        <a:rPr lang="pt-BR" altLang="en-US" sz="900" dirty="0" smtClean="0">
                          <a:latin typeface="Calibri" pitchFamily="34" charset="0"/>
                        </a:rPr>
                        <a:t>Não foi possível coletar junto aos campi os eventos de formação pedagógica realizados no 1º sem/2017, embora saibamos que ocorreram encontros pedagógicos. Vamos identificar tais informações com as Direções de Ensino e </a:t>
                      </a:r>
                      <a:r>
                        <a:rPr lang="pt-BR" altLang="en-US" sz="900" dirty="0" err="1" smtClean="0">
                          <a:latin typeface="Calibri" pitchFamily="34" charset="0"/>
                        </a:rPr>
                        <a:t>Pró-Reitoria</a:t>
                      </a:r>
                      <a:r>
                        <a:rPr lang="pt-BR" altLang="en-US" sz="900" dirty="0" smtClean="0">
                          <a:latin typeface="Calibri" pitchFamily="34" charset="0"/>
                        </a:rPr>
                        <a:t> de Ensino.</a:t>
                      </a:r>
                    </a:p>
                    <a:p>
                      <a:pPr marL="228600" indent="-228600" algn="just">
                        <a:buFont typeface="+mj-lt"/>
                        <a:buAutoNum type="arabicPeriod"/>
                      </a:pPr>
                      <a:r>
                        <a:rPr lang="pt-BR" sz="900" dirty="0" smtClean="0"/>
                        <a:t>No ano de 2017 foram realizados os cursos: Avaliação da Aprendizagem escolar: Concepções, finalidades e práticas nas seguintes unidades (Ariquemes, Colorado, Vilhena e Guajará-Mirim), Metodologia Ativa nas unidades (Colorado do Oeste, Ji-Paraná e PVH </a:t>
                      </a:r>
                      <a:r>
                        <a:rPr lang="pt-BR" sz="900" dirty="0" err="1" smtClean="0"/>
                        <a:t>Calama</a:t>
                      </a:r>
                      <a:r>
                        <a:rPr lang="pt-BR" sz="900" dirty="0" smtClean="0"/>
                        <a:t>); </a:t>
                      </a:r>
                      <a:r>
                        <a:rPr lang="pt-BR" sz="900" dirty="0" err="1" smtClean="0"/>
                        <a:t>Moodle</a:t>
                      </a:r>
                      <a:r>
                        <a:rPr lang="pt-BR" sz="900" dirty="0" smtClean="0"/>
                        <a:t> – Ambiente Virtual de Aprendizagem ofertado duas turmas em Ariquemes; Plano de Ensino - Colorado do Oeste; Metodologia de projetos integradores na educação profissional: aprendizagem baseada em projetos, em problemas e em fenômenos (Jaru).</a:t>
                      </a:r>
                    </a:p>
                    <a:p>
                      <a:pPr marL="228600" indent="-228600" algn="just">
                        <a:buFont typeface="+mj-lt"/>
                        <a:buAutoNum type="arabicPeriod"/>
                      </a:pPr>
                      <a:r>
                        <a:rPr lang="pt-BR" sz="900" dirty="0" smtClean="0"/>
                        <a:t>No 1º sem/2018 foram realizados os seguintes cursos: Avaliação da Aprendizagem concepções, finalidades e práticas (Jaru e Ji-Paraná); Conselho de Classe e Práticas Pedagógicas (Colorado do Oeste, Ji-Paraná, Vilhena, Guajará-Mirim e Cacoal); Planejamento e Planos de Ensino (Ji-Paraná e Cacoal); O </a:t>
                      </a:r>
                      <a:r>
                        <a:rPr lang="pt-BR" sz="900" dirty="0" err="1" smtClean="0"/>
                        <a:t>moodle</a:t>
                      </a:r>
                      <a:r>
                        <a:rPr lang="pt-BR" sz="900" dirty="0" smtClean="0"/>
                        <a:t> como recurso pedagógico (Ji-Paraná e Jaru), Metodologia de projetos integradores na educação profissional: aprendizagem baseada em projetos, em problemas e em fenômenos (Jaru); Plano de Ensino ( Ariquemes); Construção de Material Pedagógico Inclusivo (Guajará); Tecnologias Educacionais(Jaru); Metodologia Ativa (Ji-Paraná e PVH </a:t>
                      </a:r>
                      <a:r>
                        <a:rPr lang="pt-BR" sz="900" dirty="0" err="1" smtClean="0"/>
                        <a:t>Calama</a:t>
                      </a:r>
                      <a:r>
                        <a:rPr lang="pt-BR" sz="900" dirty="0" smtClean="0"/>
                        <a:t>).</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2" name="Group 52"/>
          <p:cNvGraphicFramePr>
            <a:graphicFrameLocks/>
          </p:cNvGraphicFramePr>
          <p:nvPr>
            <p:extLst>
              <p:ext uri="{D42A27DB-BD31-4B8C-83A1-F6EECF244321}">
                <p14:modId xmlns:p14="http://schemas.microsoft.com/office/powerpoint/2010/main" val="1828193760"/>
              </p:ext>
            </p:extLst>
          </p:nvPr>
        </p:nvGraphicFramePr>
        <p:xfrm>
          <a:off x="401460" y="5613409"/>
          <a:ext cx="8245038" cy="758438"/>
        </p:xfrm>
        <a:graphic>
          <a:graphicData uri="http://schemas.openxmlformats.org/drawingml/2006/table">
            <a:tbl>
              <a:tblPr/>
              <a:tblGrid>
                <a:gridCol w="8245038">
                  <a:extLst>
                    <a:ext uri="{9D8B030D-6E8A-4147-A177-3AD203B41FA5}">
                      <a16:colId xmlns:a16="http://schemas.microsoft.com/office/drawing/2014/main" xmlns="" val="20000"/>
                    </a:ext>
                  </a:extLst>
                </a:gridCol>
              </a:tblGrid>
              <a:tr h="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45362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normalizeH="0" baseline="0" dirty="0" smtClean="0">
                          <a:ln>
                            <a:noFill/>
                          </a:ln>
                          <a:solidFill>
                            <a:srgbClr val="000000"/>
                          </a:solidFill>
                          <a:effectLst/>
                          <a:latin typeface="+mn-lt"/>
                          <a:ea typeface="+mn-ea"/>
                          <a:cs typeface="+mn-cs"/>
                        </a:rPr>
                        <a:t>.</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153" y="170719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1" descr="Chart 0" title="Gráfico"/>
          <p:cNvGraphicFramePr>
            <a:graphicFrameLocks/>
          </p:cNvGraphicFramePr>
          <p:nvPr>
            <p:extLst>
              <p:ext uri="{D42A27DB-BD31-4B8C-83A1-F6EECF244321}">
                <p14:modId xmlns:p14="http://schemas.microsoft.com/office/powerpoint/2010/main" val="977087962"/>
              </p:ext>
            </p:extLst>
          </p:nvPr>
        </p:nvGraphicFramePr>
        <p:xfrm>
          <a:off x="401460" y="2341126"/>
          <a:ext cx="8305186" cy="13469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097368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6:</a:t>
            </a:r>
            <a:r>
              <a:rPr lang="pt-BR" altLang="en-US" sz="2500" b="1" dirty="0" smtClean="0">
                <a:latin typeface="Calibri" pitchFamily="34" charset="0"/>
              </a:rPr>
              <a:t> </a:t>
            </a:r>
            <a:r>
              <a:rPr lang="pt-BR" altLang="en-US" sz="2800" b="1" dirty="0">
                <a:latin typeface="Calibri" pitchFamily="34" charset="0"/>
              </a:rPr>
              <a:t>Aprimorar e intensificar o desenvolvimento e o uso de tecnologias e metodologias educacionais</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639353976"/>
              </p:ext>
            </p:extLst>
          </p:nvPr>
        </p:nvGraphicFramePr>
        <p:xfrm>
          <a:off x="401459" y="1762006"/>
          <a:ext cx="8339493" cy="579120"/>
        </p:xfrm>
        <a:graphic>
          <a:graphicData uri="http://schemas.openxmlformats.org/drawingml/2006/table">
            <a:tbl>
              <a:tblPr firstRow="1" bandRow="1">
                <a:tableStyleId>{5C22544A-7EE6-4342-B048-85BDC9FD1C3A}</a:tableStyleId>
              </a:tblPr>
              <a:tblGrid>
                <a:gridCol w="6317748">
                  <a:extLst>
                    <a:ext uri="{9D8B030D-6E8A-4147-A177-3AD203B41FA5}">
                      <a16:colId xmlns:a16="http://schemas.microsoft.com/office/drawing/2014/main" xmlns="" val="20000"/>
                    </a:ext>
                  </a:extLst>
                </a:gridCol>
                <a:gridCol w="604157">
                  <a:extLst>
                    <a:ext uri="{9D8B030D-6E8A-4147-A177-3AD203B41FA5}">
                      <a16:colId xmlns:a16="http://schemas.microsoft.com/office/drawing/2014/main" xmlns="" val="20001"/>
                    </a:ext>
                  </a:extLst>
                </a:gridCol>
                <a:gridCol w="1417588">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6.2 - Número de Registros de Propriedade Intelectual de Tecnologias Educacionais</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nchor="ct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NIT/PROPESP</a:t>
                      </a:r>
                      <a:endParaRPr lang="pt-BR" sz="1600" b="1"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4102019075"/>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rgbClr val="000000"/>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2" name="Group 52"/>
          <p:cNvGraphicFramePr>
            <a:graphicFrameLocks/>
          </p:cNvGraphicFramePr>
          <p:nvPr>
            <p:extLst>
              <p:ext uri="{D42A27DB-BD31-4B8C-83A1-F6EECF244321}">
                <p14:modId xmlns:p14="http://schemas.microsoft.com/office/powerpoint/2010/main" val="1665394484"/>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9" name="Retângulo 8"/>
          <p:cNvSpPr/>
          <p:nvPr/>
        </p:nvSpPr>
        <p:spPr>
          <a:xfrm>
            <a:off x="2570722" y="3250098"/>
            <a:ext cx="4002571" cy="923330"/>
          </a:xfrm>
          <a:prstGeom prst="rect">
            <a:avLst/>
          </a:prstGeom>
          <a:noFill/>
        </p:spPr>
        <p:txBody>
          <a:bodyPr wrap="none" lIns="91440" tIns="45720" rIns="91440" bIns="45720">
            <a:spAutoFit/>
          </a:bodyPr>
          <a:lstStyle/>
          <a:p>
            <a:pPr algn="ct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Não</a:t>
            </a:r>
            <a:r>
              <a:rPr lang="pt-BR" sz="5400" b="1" dirty="0" smtClean="0">
                <a:ln w="10160">
                  <a:solidFill>
                    <a:srgbClr val="4BACC6"/>
                  </a:solidFill>
                  <a:prstDash val="solid"/>
                </a:ln>
                <a:solidFill>
                  <a:srgbClr val="1F497D">
                    <a:lumMod val="75000"/>
                  </a:srgbClr>
                </a:solidFill>
                <a:effectLst>
                  <a:outerShdw blurRad="38100" dist="22860" dir="5400000" algn="tl" rotWithShape="0">
                    <a:srgbClr val="000000">
                      <a:alpha val="30000"/>
                    </a:srgbClr>
                  </a:outerShdw>
                </a:effectLst>
              </a:rPr>
              <a:t> </a:t>
            </a: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coletado</a:t>
            </a:r>
            <a:endParaRPr lang="pt-BR" sz="5400" b="1" dirty="0">
              <a:ln w="10160">
                <a:solidFill>
                  <a:srgbClr val="4BACC6"/>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47239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688855" y="2483707"/>
            <a:ext cx="2657740" cy="66817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solidFill>
                  <a:prstClr val="black"/>
                </a:solidFill>
              </a:rPr>
              <a:t>Mapa </a:t>
            </a:r>
            <a:r>
              <a:rPr lang="pt-BR" sz="3000" b="1" dirty="0" smtClean="0">
                <a:solidFill>
                  <a:prstClr val="black"/>
                </a:solidFill>
              </a:rPr>
              <a:t>Estratégico – IFRO 2018-2022 </a:t>
            </a:r>
            <a:endParaRPr lang="pt-BR" sz="3000" dirty="0">
              <a:solidFill>
                <a:prstClr val="black"/>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569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6:</a:t>
            </a:r>
            <a:r>
              <a:rPr lang="pt-BR" altLang="en-US" sz="2500" b="1" dirty="0" smtClean="0">
                <a:latin typeface="Calibri" pitchFamily="34" charset="0"/>
              </a:rPr>
              <a:t> </a:t>
            </a:r>
            <a:r>
              <a:rPr lang="pt-BR" altLang="en-US" sz="2800" b="1" dirty="0">
                <a:latin typeface="Calibri" pitchFamily="34" charset="0"/>
              </a:rPr>
              <a:t>Aprimorar e intensificar o desenvolvimento e o uso de tecnologias e metodologias educacionais</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938100813"/>
              </p:ext>
            </p:extLst>
          </p:nvPr>
        </p:nvGraphicFramePr>
        <p:xfrm>
          <a:off x="401459" y="1762006"/>
          <a:ext cx="8339493" cy="579120"/>
        </p:xfrm>
        <a:graphic>
          <a:graphicData uri="http://schemas.openxmlformats.org/drawingml/2006/table">
            <a:tbl>
              <a:tblPr firstRow="1" bandRow="1">
                <a:tableStyleId>{5C22544A-7EE6-4342-B048-85BDC9FD1C3A}</a:tableStyleId>
              </a:tblPr>
              <a:tblGrid>
                <a:gridCol w="6198846">
                  <a:extLst>
                    <a:ext uri="{9D8B030D-6E8A-4147-A177-3AD203B41FA5}">
                      <a16:colId xmlns:a16="http://schemas.microsoft.com/office/drawing/2014/main" xmlns="" val="20000"/>
                    </a:ext>
                  </a:extLst>
                </a:gridCol>
                <a:gridCol w="640080">
                  <a:extLst>
                    <a:ext uri="{9D8B030D-6E8A-4147-A177-3AD203B41FA5}">
                      <a16:colId xmlns:a16="http://schemas.microsoft.com/office/drawing/2014/main" xmlns="" val="20001"/>
                    </a:ext>
                  </a:extLst>
                </a:gridCol>
                <a:gridCol w="1500567">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6.3 - Taxa de Atendimento de Alunos com Demandas de Tecnologias e Metodologias Educacionais Inclusivas</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nchor="ct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NAPNE/PROEN</a:t>
                      </a:r>
                      <a:endParaRPr lang="pt-BR" sz="1600" b="1"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598587964"/>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mj-lt"/>
                        </a:rPr>
                        <a:t>A partir do 1º sem/2018, houve mudança na forma de coleta dos dados, de modo a tornar a informação mais fidedigna, daí a variação brusca em relação aos números dos semestres anteriores.</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2" name="Group 52"/>
          <p:cNvGraphicFramePr>
            <a:graphicFrameLocks/>
          </p:cNvGraphicFramePr>
          <p:nvPr>
            <p:extLst>
              <p:ext uri="{D42A27DB-BD31-4B8C-83A1-F6EECF244321}">
                <p14:modId xmlns:p14="http://schemas.microsoft.com/office/powerpoint/2010/main" val="3091121241"/>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Chart 3" descr="Chart 0"/>
          <p:cNvGraphicFramePr/>
          <p:nvPr/>
        </p:nvGraphicFramePr>
        <p:xfrm>
          <a:off x="2505075" y="9218613"/>
          <a:ext cx="9172575"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3" descr="Chart 0"/>
          <p:cNvGraphicFramePr>
            <a:graphicFrameLocks/>
          </p:cNvGraphicFramePr>
          <p:nvPr>
            <p:extLst>
              <p:ext uri="{D42A27DB-BD31-4B8C-83A1-F6EECF244321}">
                <p14:modId xmlns:p14="http://schemas.microsoft.com/office/powerpoint/2010/main" val="3045322572"/>
              </p:ext>
            </p:extLst>
          </p:nvPr>
        </p:nvGraphicFramePr>
        <p:xfrm>
          <a:off x="439760" y="2341126"/>
          <a:ext cx="8242771" cy="1740423"/>
        </p:xfrm>
        <a:graphic>
          <a:graphicData uri="http://schemas.openxmlformats.org/drawingml/2006/chart">
            <c:chart xmlns:c="http://schemas.openxmlformats.org/drawingml/2006/chart" xmlns:r="http://schemas.openxmlformats.org/officeDocument/2006/relationships" r:id="rId4"/>
          </a:graphicData>
        </a:graphic>
      </p:graphicFrame>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60" y="4081549"/>
            <a:ext cx="8242772" cy="1085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107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88"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3921950" y="3406051"/>
            <a:ext cx="1544596" cy="8904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solidFill>
                  <a:prstClr val="black"/>
                </a:solidFill>
              </a:rPr>
              <a:t>Mapa </a:t>
            </a:r>
            <a:r>
              <a:rPr lang="pt-BR" sz="3000" b="1" dirty="0" smtClean="0">
                <a:solidFill>
                  <a:prstClr val="black"/>
                </a:solidFill>
              </a:rPr>
              <a:t>Estratégico – IFRO 2018-2022 </a:t>
            </a:r>
            <a:endParaRPr lang="pt-BR" sz="3000" dirty="0">
              <a:solidFill>
                <a:prstClr val="black"/>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035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452930"/>
            <a:ext cx="6418465" cy="811852"/>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350" b="1" dirty="0" smtClean="0">
                <a:latin typeface="Calibri" pitchFamily="34" charset="0"/>
              </a:rPr>
              <a:t>Objetivo 7: Fortalecer </a:t>
            </a:r>
            <a:r>
              <a:rPr lang="pt-BR" altLang="en-US" sz="2350" b="1" dirty="0">
                <a:latin typeface="Calibri" pitchFamily="34" charset="0"/>
              </a:rPr>
              <a:t>e integrar as ações de ensino, pesquisa, extensão e inovação tecnológica</a:t>
            </a: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550772082"/>
              </p:ext>
            </p:extLst>
          </p:nvPr>
        </p:nvGraphicFramePr>
        <p:xfrm>
          <a:off x="401459" y="1446652"/>
          <a:ext cx="8339493" cy="57912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7.1 - Taxa de estudantes Participantes de Projetos de Ensino, Pesquisa, Extensão e Inovação Tecnológica</a:t>
                      </a: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PRODIN</a:t>
                      </a:r>
                      <a:endParaRPr lang="pt-BR" sz="1600" b="1"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921" y="139890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Group 52"/>
          <p:cNvGraphicFramePr>
            <a:graphicFrameLocks/>
          </p:cNvGraphicFramePr>
          <p:nvPr>
            <p:extLst>
              <p:ext uri="{D42A27DB-BD31-4B8C-83A1-F6EECF244321}">
                <p14:modId xmlns:p14="http://schemas.microsoft.com/office/powerpoint/2010/main" val="3203783132"/>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100" b="0" i="0" u="none" strike="noStrike" kern="1200" cap="none" spc="0" normalizeH="0" baseline="0" noProof="0" dirty="0" smtClean="0">
                          <a:ln>
                            <a:noFill/>
                          </a:ln>
                          <a:solidFill>
                            <a:schemeClr val="tx1"/>
                          </a:solidFill>
                          <a:effectLst/>
                          <a:uLnTx/>
                          <a:uFillTx/>
                          <a:latin typeface="+mn-lt"/>
                          <a:ea typeface="+mn-ea"/>
                          <a:cs typeface="+mn-cs"/>
                        </a:rPr>
                        <a:t>N2 é o número de matrículas nos cursos técnicos, graduação e pós-graduação presenciais e semipresenciais. Não foram consideradas as matrículas dos cursos FIC e EAD.</a:t>
                      </a:r>
                      <a:endParaRPr kumimoji="0" lang="pt-BR" sz="1100" b="0" i="0" u="none" strike="noStrike" cap="none" normalizeH="0" baseline="0" dirty="0" smtClean="0">
                        <a:ln>
                          <a:noFill/>
                        </a:ln>
                        <a:solidFill>
                          <a:schemeClr val="tx1"/>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4" name="Group 52"/>
          <p:cNvGraphicFramePr>
            <a:graphicFrameLocks/>
          </p:cNvGraphicFramePr>
          <p:nvPr>
            <p:extLst>
              <p:ext uri="{D42A27DB-BD31-4B8C-83A1-F6EECF244321}">
                <p14:modId xmlns:p14="http://schemas.microsoft.com/office/powerpoint/2010/main" val="3491006196"/>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879" y="374775"/>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87" y="3665345"/>
            <a:ext cx="8254244" cy="148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Chart 1" descr="Chart 0"/>
          <p:cNvGraphicFramePr>
            <a:graphicFrameLocks/>
          </p:cNvGraphicFramePr>
          <p:nvPr>
            <p:extLst>
              <p:ext uri="{D42A27DB-BD31-4B8C-83A1-F6EECF244321}">
                <p14:modId xmlns:p14="http://schemas.microsoft.com/office/powerpoint/2010/main" val="2252344606"/>
              </p:ext>
            </p:extLst>
          </p:nvPr>
        </p:nvGraphicFramePr>
        <p:xfrm>
          <a:off x="401460" y="2050946"/>
          <a:ext cx="8281072" cy="15821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4786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016202419"/>
              </p:ext>
            </p:extLst>
          </p:nvPr>
        </p:nvGraphicFramePr>
        <p:xfrm>
          <a:off x="401460" y="1450834"/>
          <a:ext cx="8305187" cy="579120"/>
        </p:xfrm>
        <a:graphic>
          <a:graphicData uri="http://schemas.openxmlformats.org/drawingml/2006/table">
            <a:tbl>
              <a:tblPr firstRow="1" bandRow="1">
                <a:tableStyleId>{5C22544A-7EE6-4342-B048-85BDC9FD1C3A}</a:tableStyleId>
              </a:tblPr>
              <a:tblGrid>
                <a:gridCol w="6550145">
                  <a:extLst>
                    <a:ext uri="{9D8B030D-6E8A-4147-A177-3AD203B41FA5}">
                      <a16:colId xmlns:a16="http://schemas.microsoft.com/office/drawing/2014/main" xmlns="" val="20000"/>
                    </a:ext>
                  </a:extLst>
                </a:gridCol>
                <a:gridCol w="788138">
                  <a:extLst>
                    <a:ext uri="{9D8B030D-6E8A-4147-A177-3AD203B41FA5}">
                      <a16:colId xmlns:a16="http://schemas.microsoft.com/office/drawing/2014/main" xmlns="" val="20001"/>
                    </a:ext>
                  </a:extLst>
                </a:gridCol>
                <a:gridCol w="966904">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7.2 - Taxa de servidores envolvidos em projetos de ensino, pesquisa, extensão e inovação tecnológica</a:t>
                      </a: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 </a:t>
                      </a: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PRODIN</a:t>
                      </a:r>
                      <a:endParaRPr lang="pt-BR" sz="1600" b="1"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227" y="141212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Group 52"/>
          <p:cNvGraphicFramePr>
            <a:graphicFrameLocks/>
          </p:cNvGraphicFramePr>
          <p:nvPr>
            <p:extLst>
              <p:ext uri="{D42A27DB-BD31-4B8C-83A1-F6EECF244321}">
                <p14:modId xmlns:p14="http://schemas.microsoft.com/office/powerpoint/2010/main" val="1007129451"/>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1100" b="0" i="0" u="none" strike="noStrike" cap="none" normalizeH="0" baseline="0" dirty="0" smtClean="0">
                        <a:ln>
                          <a:noFill/>
                        </a:ln>
                        <a:solidFill>
                          <a:schemeClr val="tx1"/>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2" name="Título 1"/>
          <p:cNvSpPr txBox="1">
            <a:spLocks/>
          </p:cNvSpPr>
          <p:nvPr/>
        </p:nvSpPr>
        <p:spPr>
          <a:xfrm>
            <a:off x="1427148" y="452930"/>
            <a:ext cx="6418465" cy="8118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altLang="en-US" sz="2350" b="1" dirty="0" smtClean="0">
                <a:solidFill>
                  <a:prstClr val="black"/>
                </a:solidFill>
              </a:rPr>
              <a:t>Objetivo </a:t>
            </a:r>
            <a:r>
              <a:rPr lang="pt-BR" altLang="en-US" sz="2350" b="1" dirty="0" smtClean="0">
                <a:solidFill>
                  <a:prstClr val="black"/>
                </a:solidFill>
              </a:rPr>
              <a:t>7: Fortalecer e integrar as ações de ensino, pesquisa, extensão e inovação </a:t>
            </a:r>
            <a:r>
              <a:rPr lang="pt-BR" altLang="en-US" sz="2350" b="1" dirty="0" smtClean="0">
                <a:solidFill>
                  <a:prstClr val="black"/>
                </a:solidFill>
              </a:rPr>
              <a:t>tecnológica</a:t>
            </a:r>
            <a:endParaRPr lang="pt-BR" sz="3000" dirty="0">
              <a:solidFill>
                <a:prstClr val="black"/>
              </a:solidFill>
            </a:endParaRPr>
          </a:p>
        </p:txBody>
      </p:sp>
      <p:graphicFrame>
        <p:nvGraphicFramePr>
          <p:cNvPr id="15" name="Group 52"/>
          <p:cNvGraphicFramePr>
            <a:graphicFrameLocks/>
          </p:cNvGraphicFramePr>
          <p:nvPr>
            <p:extLst>
              <p:ext uri="{D42A27DB-BD31-4B8C-83A1-F6EECF244321}">
                <p14:modId xmlns:p14="http://schemas.microsoft.com/office/powerpoint/2010/main" val="2957813733"/>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879" y="374775"/>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87" y="3730551"/>
            <a:ext cx="8254244" cy="144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Chart 2" descr="Chart 0"/>
          <p:cNvGraphicFramePr>
            <a:graphicFrameLocks/>
          </p:cNvGraphicFramePr>
          <p:nvPr>
            <p:extLst>
              <p:ext uri="{D42A27DB-BD31-4B8C-83A1-F6EECF244321}">
                <p14:modId xmlns:p14="http://schemas.microsoft.com/office/powerpoint/2010/main" val="3290251198"/>
              </p:ext>
            </p:extLst>
          </p:nvPr>
        </p:nvGraphicFramePr>
        <p:xfrm>
          <a:off x="428288" y="2029954"/>
          <a:ext cx="8254244" cy="1700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71674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300786670"/>
              </p:ext>
            </p:extLst>
          </p:nvPr>
        </p:nvGraphicFramePr>
        <p:xfrm>
          <a:off x="401459" y="1450834"/>
          <a:ext cx="8339493" cy="57912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7.3 - Taxa de projetos com integração entre Ensino, Pesquisa, Extensão e/ou Inovação Tecnológica</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nchor="ct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PRODIN</a:t>
                      </a:r>
                      <a:endParaRPr lang="pt-BR" sz="1600" b="1"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sp>
        <p:nvSpPr>
          <p:cNvPr id="10" name="Título 1"/>
          <p:cNvSpPr txBox="1">
            <a:spLocks/>
          </p:cNvSpPr>
          <p:nvPr/>
        </p:nvSpPr>
        <p:spPr>
          <a:xfrm>
            <a:off x="1427148" y="452930"/>
            <a:ext cx="6418465" cy="8118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altLang="en-US" sz="2800" b="1" dirty="0" smtClean="0">
                <a:solidFill>
                  <a:prstClr val="black"/>
                </a:solidFill>
              </a:rPr>
              <a:t/>
            </a:r>
            <a:br>
              <a:rPr lang="pt-BR" altLang="en-US" sz="2800" b="1" dirty="0" smtClean="0">
                <a:solidFill>
                  <a:prstClr val="black"/>
                </a:solidFill>
              </a:rPr>
            </a:br>
            <a:r>
              <a:rPr lang="pt-BR" altLang="en-US" sz="2800" b="1" dirty="0" smtClean="0">
                <a:solidFill>
                  <a:prstClr val="black"/>
                </a:solidFill>
              </a:rPr>
              <a:t/>
            </a:r>
            <a:br>
              <a:rPr lang="pt-BR" altLang="en-US" sz="2800" b="1" dirty="0" smtClean="0">
                <a:solidFill>
                  <a:prstClr val="black"/>
                </a:solidFill>
              </a:rPr>
            </a:br>
            <a:r>
              <a:rPr lang="pt-BR" altLang="en-US" sz="2350" b="1" dirty="0" smtClean="0">
                <a:solidFill>
                  <a:prstClr val="black"/>
                </a:solidFill>
              </a:rPr>
              <a:t>Objetivo 7: Fortalecer e integrar as ações de ensino, pesquisa, extensão e inovação tecnológica</a:t>
            </a:r>
            <a:r>
              <a:rPr lang="pt-BR" altLang="en-US" sz="2800" b="1" dirty="0" smtClean="0">
                <a:solidFill>
                  <a:prstClr val="black"/>
                </a:solidFill>
              </a:rPr>
              <a:t/>
            </a:r>
            <a:br>
              <a:rPr lang="pt-BR" altLang="en-US" sz="2800" b="1" dirty="0" smtClean="0">
                <a:solidFill>
                  <a:prstClr val="black"/>
                </a:solidFill>
              </a:rPr>
            </a:br>
            <a:r>
              <a:rPr lang="pt-BR" altLang="en-US" sz="2800" b="1" dirty="0" smtClean="0">
                <a:solidFill>
                  <a:prstClr val="black"/>
                </a:solidFill>
              </a:rPr>
              <a:t/>
            </a:r>
            <a:br>
              <a:rPr lang="pt-BR" altLang="en-US" sz="2800" b="1" dirty="0" smtClean="0">
                <a:solidFill>
                  <a:prstClr val="black"/>
                </a:solidFill>
              </a:rPr>
            </a:br>
            <a:endParaRPr lang="pt-BR" sz="3000" dirty="0">
              <a:solidFill>
                <a:prstClr val="black"/>
              </a:solidFill>
            </a:endParaRP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921" y="139890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Group 52"/>
          <p:cNvGraphicFramePr>
            <a:graphicFrameLocks/>
          </p:cNvGraphicFramePr>
          <p:nvPr>
            <p:extLst>
              <p:ext uri="{D42A27DB-BD31-4B8C-83A1-F6EECF244321}">
                <p14:modId xmlns:p14="http://schemas.microsoft.com/office/powerpoint/2010/main" val="3663224408"/>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rgbClr val="000000"/>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5" name="Group 52"/>
          <p:cNvGraphicFramePr>
            <a:graphicFrameLocks/>
          </p:cNvGraphicFramePr>
          <p:nvPr>
            <p:extLst>
              <p:ext uri="{D42A27DB-BD31-4B8C-83A1-F6EECF244321}">
                <p14:modId xmlns:p14="http://schemas.microsoft.com/office/powerpoint/2010/main" val="4289950128"/>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879" y="374775"/>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87" y="3797105"/>
            <a:ext cx="8254244" cy="136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Chart 3" descr="Chart 0"/>
          <p:cNvGraphicFramePr>
            <a:graphicFrameLocks/>
          </p:cNvGraphicFramePr>
          <p:nvPr>
            <p:extLst>
              <p:ext uri="{D42A27DB-BD31-4B8C-83A1-F6EECF244321}">
                <p14:modId xmlns:p14="http://schemas.microsoft.com/office/powerpoint/2010/main" val="177030924"/>
              </p:ext>
            </p:extLst>
          </p:nvPr>
        </p:nvGraphicFramePr>
        <p:xfrm>
          <a:off x="428288" y="2034204"/>
          <a:ext cx="8278358" cy="17302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0195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2310494" y="3422600"/>
            <a:ext cx="1557614" cy="84105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solidFill>
                  <a:prstClr val="black"/>
                </a:solidFill>
              </a:rPr>
              <a:t>Mapa </a:t>
            </a:r>
            <a:r>
              <a:rPr lang="pt-BR" sz="3000" b="1" dirty="0" smtClean="0">
                <a:solidFill>
                  <a:prstClr val="black"/>
                </a:solidFill>
              </a:rPr>
              <a:t>Estratégico – IFRO 2018-2022 </a:t>
            </a:r>
            <a:endParaRPr lang="pt-BR" sz="3000" dirty="0">
              <a:solidFill>
                <a:prstClr val="black"/>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099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8:</a:t>
            </a:r>
            <a:r>
              <a:rPr lang="pt-BR" altLang="en-US" sz="2500" b="1" dirty="0" smtClean="0">
                <a:latin typeface="Calibri" pitchFamily="34" charset="0"/>
              </a:rPr>
              <a:t> </a:t>
            </a:r>
            <a:r>
              <a:rPr lang="pt-BR" altLang="en-US" sz="2800" b="1" dirty="0" smtClean="0">
                <a:latin typeface="Calibri" pitchFamily="34" charset="0"/>
              </a:rPr>
              <a:t>Consolidar </a:t>
            </a:r>
            <a:r>
              <a:rPr lang="pt-BR" altLang="en-US" sz="2800" b="1" dirty="0">
                <a:latin typeface="Calibri" pitchFamily="34" charset="0"/>
              </a:rPr>
              <a:t>e expandir cursos em consonância com os arranjos produtivos, culturais e sociais locais</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9" name="Group 52"/>
          <p:cNvGraphicFramePr>
            <a:graphicFrameLocks/>
          </p:cNvGraphicFramePr>
          <p:nvPr>
            <p:extLst>
              <p:ext uri="{D42A27DB-BD31-4B8C-83A1-F6EECF244321}">
                <p14:modId xmlns:p14="http://schemas.microsoft.com/office/powerpoint/2010/main" val="843993781"/>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200" b="0" i="0" u="none" strike="noStrike" kern="1200" cap="none" normalizeH="0" baseline="0" dirty="0" smtClean="0">
                          <a:ln>
                            <a:noFill/>
                          </a:ln>
                          <a:solidFill>
                            <a:schemeClr val="tx1"/>
                          </a:solidFill>
                          <a:effectLst/>
                          <a:latin typeface="+mn-lt"/>
                          <a:ea typeface="+mn-ea"/>
                          <a:cs typeface="+mn-cs"/>
                        </a:rPr>
                        <a:t>Considerando que os dados foram desagregados por nível , sugerimos que estes indicadores sejam de responsabilidade das respectivas áreas: FIC - Extensão; Técnico e Graduação - PROEN; e Pós-Graduação - PROPESP.</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Group 52"/>
          <p:cNvGraphicFramePr>
            <a:graphicFrameLocks/>
          </p:cNvGraphicFramePr>
          <p:nvPr>
            <p:extLst>
              <p:ext uri="{D42A27DB-BD31-4B8C-83A1-F6EECF244321}">
                <p14:modId xmlns:p14="http://schemas.microsoft.com/office/powerpoint/2010/main" val="854260094"/>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343295965"/>
              </p:ext>
            </p:extLst>
          </p:nvPr>
        </p:nvGraphicFramePr>
        <p:xfrm>
          <a:off x="401459" y="1707214"/>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550" b="1" dirty="0" smtClean="0">
                          <a:solidFill>
                            <a:schemeClr val="tx1"/>
                          </a:solidFill>
                          <a:latin typeface="+mn-lt"/>
                          <a:cs typeface="Arial" pitchFamily="34" charset="0"/>
                        </a:rPr>
                        <a:t>8.1</a:t>
                      </a:r>
                      <a:r>
                        <a:rPr lang="pt-BR" sz="1550" b="1" baseline="0" dirty="0" smtClean="0">
                          <a:solidFill>
                            <a:schemeClr val="tx1"/>
                          </a:solidFill>
                          <a:latin typeface="+mn-lt"/>
                          <a:cs typeface="Arial" pitchFamily="34" charset="0"/>
                        </a:rPr>
                        <a:t> - </a:t>
                      </a:r>
                      <a:r>
                        <a:rPr lang="pt-BR" sz="1550" b="1" dirty="0" smtClean="0">
                          <a:solidFill>
                            <a:schemeClr val="tx1"/>
                          </a:solidFill>
                          <a:latin typeface="+mn-lt"/>
                          <a:cs typeface="Arial" pitchFamily="34" charset="0"/>
                        </a:rPr>
                        <a:t>Taxa de cursos voltados aos arranjos produtivos, culturais e sociais locais</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nchor="ct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PRODIN</a:t>
                      </a:r>
                      <a:endParaRPr lang="pt-BR" sz="1600"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757" y="156218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Chart 1" descr="Chart 0" title="Gráfico"/>
          <p:cNvGraphicFramePr>
            <a:graphicFrameLocks/>
          </p:cNvGraphicFramePr>
          <p:nvPr>
            <p:extLst>
              <p:ext uri="{D42A27DB-BD31-4B8C-83A1-F6EECF244321}">
                <p14:modId xmlns:p14="http://schemas.microsoft.com/office/powerpoint/2010/main" val="1480783801"/>
              </p:ext>
            </p:extLst>
          </p:nvPr>
        </p:nvGraphicFramePr>
        <p:xfrm>
          <a:off x="428288" y="2078054"/>
          <a:ext cx="8254244" cy="31203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984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8:</a:t>
            </a:r>
            <a:r>
              <a:rPr lang="pt-BR" altLang="en-US" sz="2500" b="1" dirty="0" smtClean="0">
                <a:latin typeface="Calibri" pitchFamily="34" charset="0"/>
              </a:rPr>
              <a:t> </a:t>
            </a:r>
            <a:r>
              <a:rPr lang="pt-BR" altLang="en-US" sz="2800" b="1" dirty="0" smtClean="0">
                <a:latin typeface="Calibri" pitchFamily="34" charset="0"/>
              </a:rPr>
              <a:t>Consolidar </a:t>
            </a:r>
            <a:r>
              <a:rPr lang="pt-BR" altLang="en-US" sz="2800" b="1" dirty="0">
                <a:latin typeface="Calibri" pitchFamily="34" charset="0"/>
              </a:rPr>
              <a:t>e expandir cursos em consonância com os arranjos produtivos, culturais e sociais locais</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9" name="Group 52"/>
          <p:cNvGraphicFramePr>
            <a:graphicFrameLocks/>
          </p:cNvGraphicFramePr>
          <p:nvPr>
            <p:extLst>
              <p:ext uri="{D42A27DB-BD31-4B8C-83A1-F6EECF244321}">
                <p14:modId xmlns:p14="http://schemas.microsoft.com/office/powerpoint/2010/main" val="254132147"/>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200" b="0" i="0" u="none" strike="noStrike" kern="1200" cap="none" normalizeH="0" baseline="0" dirty="0" smtClean="0">
                          <a:ln>
                            <a:noFill/>
                          </a:ln>
                          <a:solidFill>
                            <a:schemeClr val="tx1"/>
                          </a:solidFill>
                          <a:effectLst/>
                          <a:latin typeface="+mn-lt"/>
                          <a:ea typeface="+mn-ea"/>
                          <a:cs typeface="+mn-cs"/>
                        </a:rPr>
                        <a:t>Considerando que os dados foram desagregados por nível , sugerimos que estes indicadores sejam de responsabilidade das respectivas áreas: FIC - Extensão; Técnico e Graduação - PROEN; e Pós-Graduação - PROPESP.</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Group 52"/>
          <p:cNvGraphicFramePr>
            <a:graphicFrameLocks/>
          </p:cNvGraphicFramePr>
          <p:nvPr>
            <p:extLst>
              <p:ext uri="{D42A27DB-BD31-4B8C-83A1-F6EECF244321}">
                <p14:modId xmlns:p14="http://schemas.microsoft.com/office/powerpoint/2010/main" val="3752010499"/>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270400632"/>
              </p:ext>
            </p:extLst>
          </p:nvPr>
        </p:nvGraphicFramePr>
        <p:xfrm>
          <a:off x="401460" y="1707214"/>
          <a:ext cx="8281072" cy="370840"/>
        </p:xfrm>
        <a:graphic>
          <a:graphicData uri="http://schemas.openxmlformats.org/drawingml/2006/table">
            <a:tbl>
              <a:tblPr firstRow="1" bandRow="1">
                <a:tableStyleId>{5C22544A-7EE6-4342-B048-85BDC9FD1C3A}</a:tableStyleId>
              </a:tblPr>
              <a:tblGrid>
                <a:gridCol w="6531126">
                  <a:extLst>
                    <a:ext uri="{9D8B030D-6E8A-4147-A177-3AD203B41FA5}">
                      <a16:colId xmlns:a16="http://schemas.microsoft.com/office/drawing/2014/main" xmlns="" val="20000"/>
                    </a:ext>
                  </a:extLst>
                </a:gridCol>
                <a:gridCol w="842726">
                  <a:extLst>
                    <a:ext uri="{9D8B030D-6E8A-4147-A177-3AD203B41FA5}">
                      <a16:colId xmlns:a16="http://schemas.microsoft.com/office/drawing/2014/main" xmlns="" val="20001"/>
                    </a:ext>
                  </a:extLst>
                </a:gridCol>
                <a:gridCol w="9072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550" b="1" dirty="0" smtClean="0">
                          <a:solidFill>
                            <a:schemeClr val="tx1"/>
                          </a:solidFill>
                          <a:latin typeface="+mn-lt"/>
                          <a:cs typeface="Arial" pitchFamily="34" charset="0"/>
                        </a:rPr>
                        <a:t>8.1</a:t>
                      </a:r>
                      <a:r>
                        <a:rPr lang="pt-BR" sz="1550" b="1" baseline="0" dirty="0" smtClean="0">
                          <a:solidFill>
                            <a:schemeClr val="tx1"/>
                          </a:solidFill>
                          <a:latin typeface="+mn-lt"/>
                          <a:cs typeface="Arial" pitchFamily="34" charset="0"/>
                        </a:rPr>
                        <a:t> - </a:t>
                      </a:r>
                      <a:r>
                        <a:rPr lang="pt-BR" sz="1550" b="1" dirty="0" smtClean="0">
                          <a:solidFill>
                            <a:schemeClr val="tx1"/>
                          </a:solidFill>
                          <a:latin typeface="+mn-lt"/>
                          <a:cs typeface="Arial" pitchFamily="34" charset="0"/>
                        </a:rPr>
                        <a:t>Taxa de cursos voltados aos arranjos produtivos, culturais e sociais locais</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nchor="ct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PRODIN</a:t>
                      </a:r>
                      <a:endParaRPr lang="pt-BR" sz="1600" b="1"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7" y="2069890"/>
            <a:ext cx="8254244" cy="3120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773" y="156218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422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8:</a:t>
            </a:r>
            <a:r>
              <a:rPr lang="pt-BR" altLang="en-US" sz="2500" b="1" dirty="0" smtClean="0">
                <a:latin typeface="Calibri" pitchFamily="34" charset="0"/>
              </a:rPr>
              <a:t> </a:t>
            </a:r>
            <a:r>
              <a:rPr lang="pt-BR" altLang="en-US" sz="2800" b="1" dirty="0" smtClean="0">
                <a:latin typeface="Calibri" pitchFamily="34" charset="0"/>
              </a:rPr>
              <a:t>Consolidar </a:t>
            </a:r>
            <a:r>
              <a:rPr lang="pt-BR" altLang="en-US" sz="2800" b="1" dirty="0">
                <a:latin typeface="Calibri" pitchFamily="34" charset="0"/>
              </a:rPr>
              <a:t>e expandir cursos em consonância com os arranjos produtivos, culturais e sociais locais</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658300961"/>
              </p:ext>
            </p:extLst>
          </p:nvPr>
        </p:nvGraphicFramePr>
        <p:xfrm>
          <a:off x="401459" y="1703086"/>
          <a:ext cx="8339493" cy="57912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8.2 - Taxa de matrícula em cursos voltados aos arranjos produtivos, culturais e sociais locais</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nchor="ct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PRODIN</a:t>
                      </a:r>
                      <a:endParaRPr lang="pt-BR" sz="1600" b="1"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graphicFrame>
        <p:nvGraphicFramePr>
          <p:cNvPr id="8" name="Group 52"/>
          <p:cNvGraphicFramePr>
            <a:graphicFrameLocks/>
          </p:cNvGraphicFramePr>
          <p:nvPr>
            <p:extLst>
              <p:ext uri="{D42A27DB-BD31-4B8C-83A1-F6EECF244321}">
                <p14:modId xmlns:p14="http://schemas.microsoft.com/office/powerpoint/2010/main" val="1389872610"/>
              </p:ext>
            </p:extLst>
          </p:nvPr>
        </p:nvGraphicFramePr>
        <p:xfrm>
          <a:off x="428287" y="5201371"/>
          <a:ext cx="4127121" cy="1265008"/>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950" b="0" i="0" u="none" strike="noStrike" cap="none" normalizeH="0" baseline="0" dirty="0" smtClean="0">
                          <a:ln>
                            <a:noFill/>
                          </a:ln>
                          <a:solidFill>
                            <a:schemeClr val="tx1"/>
                          </a:solidFill>
                          <a:effectLst/>
                          <a:latin typeface="+mj-lt"/>
                        </a:rPr>
                        <a:t>A PRODIN solicita a retirada deste indicador, considerando que para chegar ao resultado é necessário consultar as matrículas por curso que atende aos APLS, o que demanda tempo e não há força de trabalho para realizar esta atividade. Caso não seja possível a retirada do indicador, sugerimos que cada área calcule seu indicador: FIC - PROEX;  Técnico e Graduação - PROEN; e Pós-Graduação - PROPESP.</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0" name="Group 52"/>
          <p:cNvGraphicFramePr>
            <a:graphicFrameLocks/>
          </p:cNvGraphicFramePr>
          <p:nvPr>
            <p:extLst>
              <p:ext uri="{D42A27DB-BD31-4B8C-83A1-F6EECF244321}">
                <p14:modId xmlns:p14="http://schemas.microsoft.com/office/powerpoint/2010/main" val="266799193"/>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ângulo 10"/>
          <p:cNvSpPr/>
          <p:nvPr/>
        </p:nvSpPr>
        <p:spPr>
          <a:xfrm>
            <a:off x="2570722" y="3250098"/>
            <a:ext cx="4002571" cy="923330"/>
          </a:xfrm>
          <a:prstGeom prst="rect">
            <a:avLst/>
          </a:prstGeom>
          <a:noFill/>
        </p:spPr>
        <p:txBody>
          <a:bodyPr wrap="none" lIns="91440" tIns="45720" rIns="91440" bIns="45720">
            <a:spAutoFit/>
          </a:bodyPr>
          <a:lstStyle/>
          <a:p>
            <a:pPr algn="ct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Não</a:t>
            </a:r>
            <a:r>
              <a:rPr lang="pt-BR" sz="5400" b="1" dirty="0" smtClean="0">
                <a:ln w="10160">
                  <a:solidFill>
                    <a:srgbClr val="4BACC6"/>
                  </a:solidFill>
                  <a:prstDash val="solid"/>
                </a:ln>
                <a:solidFill>
                  <a:srgbClr val="1F497D">
                    <a:lumMod val="75000"/>
                  </a:srgbClr>
                </a:solidFill>
                <a:effectLst>
                  <a:outerShdw blurRad="38100" dist="22860" dir="5400000" algn="tl" rotWithShape="0">
                    <a:srgbClr val="000000">
                      <a:alpha val="30000"/>
                    </a:srgbClr>
                  </a:outerShdw>
                </a:effectLst>
              </a:rPr>
              <a:t> </a:t>
            </a: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coletado</a:t>
            </a:r>
            <a:endParaRPr lang="pt-BR" sz="5400" b="1" dirty="0">
              <a:ln w="10160">
                <a:solidFill>
                  <a:srgbClr val="4BACC6"/>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24982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3237469" y="4660196"/>
            <a:ext cx="1462719" cy="7920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t>Mapa </a:t>
            </a:r>
            <a:r>
              <a:rPr lang="pt-BR" sz="3000" b="1" dirty="0" smtClean="0"/>
              <a:t>Estratégico – IFRO 2018-2022 </a:t>
            </a:r>
            <a:endParaRPr lang="pt-BR" sz="30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51752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1:</a:t>
            </a:r>
            <a:r>
              <a:rPr lang="pt-BR" altLang="en-US" sz="2500" b="1" dirty="0" smtClean="0">
                <a:latin typeface="Calibri" pitchFamily="34" charset="0"/>
              </a:rPr>
              <a:t> </a:t>
            </a:r>
            <a:r>
              <a:rPr lang="pt-BR" altLang="en-US" sz="2800" b="1" dirty="0" smtClean="0">
                <a:latin typeface="Calibri" pitchFamily="34" charset="0"/>
              </a:rPr>
              <a:t>Desenvolvimento </a:t>
            </a:r>
            <a:r>
              <a:rPr lang="pt-BR" altLang="en-US" sz="2800" b="1" dirty="0">
                <a:latin typeface="Calibri" pitchFamily="34" charset="0"/>
              </a:rPr>
              <a:t>regional sustentável</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753259786"/>
              </p:ext>
            </p:extLst>
          </p:nvPr>
        </p:nvGraphicFramePr>
        <p:xfrm>
          <a:off x="401459" y="1912318"/>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26396">
                  <a:extLst>
                    <a:ext uri="{9D8B030D-6E8A-4147-A177-3AD203B41FA5}">
                      <a16:colId xmlns:a16="http://schemas.microsoft.com/office/drawing/2014/main" xmlns="" val="20001"/>
                    </a:ext>
                  </a:extLst>
                </a:gridCol>
                <a:gridCol w="935895">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1.1 - Taxa de Inserção no Mundo do Trabalho</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smtClean="0">
                          <a:solidFill>
                            <a:schemeClr val="tx1"/>
                          </a:solidFill>
                          <a:latin typeface="+mn-lt"/>
                          <a:cs typeface="Arial" pitchFamily="34" charset="0"/>
                        </a:rPr>
                        <a:t>PROEX</a:t>
                      </a:r>
                      <a:endParaRPr lang="pt-BR" sz="1600"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Group 52"/>
          <p:cNvGraphicFramePr>
            <a:graphicFrameLocks/>
          </p:cNvGraphicFramePr>
          <p:nvPr>
            <p:extLst>
              <p:ext uri="{D42A27DB-BD31-4B8C-83A1-F6EECF244321}">
                <p14:modId xmlns:p14="http://schemas.microsoft.com/office/powerpoint/2010/main" val="4078757273"/>
              </p:ext>
            </p:extLst>
          </p:nvPr>
        </p:nvGraphicFramePr>
        <p:xfrm>
          <a:off x="401459" y="5191159"/>
          <a:ext cx="4121329" cy="1219591"/>
        </p:xfrm>
        <a:graphic>
          <a:graphicData uri="http://schemas.openxmlformats.org/drawingml/2006/table">
            <a:tbl>
              <a:tblPr/>
              <a:tblGrid>
                <a:gridCol w="4121329">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200" b="1" i="0" u="none" strike="noStrike" kern="1200" cap="none" spc="0" normalizeH="0" baseline="0" noProof="0" dirty="0" smtClean="0">
                        <a:ln>
                          <a:noFill/>
                        </a:ln>
                        <a:solidFill>
                          <a:srgbClr val="FF0000"/>
                        </a:solidFill>
                        <a:effectLst/>
                        <a:uLnTx/>
                        <a:uFillTx/>
                        <a:latin typeface="Calibri"/>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Group 52"/>
          <p:cNvGraphicFramePr>
            <a:graphicFrameLocks/>
          </p:cNvGraphicFramePr>
          <p:nvPr>
            <p:extLst>
              <p:ext uri="{D42A27DB-BD31-4B8C-83A1-F6EECF244321}">
                <p14:modId xmlns:p14="http://schemas.microsoft.com/office/powerpoint/2010/main" val="2733327681"/>
              </p:ext>
            </p:extLst>
          </p:nvPr>
        </p:nvGraphicFramePr>
        <p:xfrm>
          <a:off x="4643438" y="5179691"/>
          <a:ext cx="4105275" cy="1231059"/>
        </p:xfrm>
        <a:graphic>
          <a:graphicData uri="http://schemas.openxmlformats.org/drawingml/2006/table">
            <a:tbl>
              <a:tblPr/>
              <a:tblGrid>
                <a:gridCol w="4105275">
                  <a:extLst>
                    <a:ext uri="{9D8B030D-6E8A-4147-A177-3AD203B41FA5}">
                      <a16:colId xmlns:a16="http://schemas.microsoft.com/office/drawing/2014/main" xmlns="" val="20000"/>
                    </a:ext>
                  </a:extLst>
                </a:gridCol>
              </a:tblGrid>
              <a:tr h="29334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2624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4" name="Retângulo 13"/>
          <p:cNvSpPr/>
          <p:nvPr/>
        </p:nvSpPr>
        <p:spPr>
          <a:xfrm>
            <a:off x="2570722" y="3250098"/>
            <a:ext cx="4002571" cy="923330"/>
          </a:xfrm>
          <a:prstGeom prst="rect">
            <a:avLst/>
          </a:prstGeom>
          <a:noFill/>
        </p:spPr>
        <p:txBody>
          <a:bodyPr wrap="none" lIns="91440" tIns="45720" rIns="91440" bIns="45720">
            <a:spAutoFit/>
          </a:bodyPr>
          <a:lstStyle/>
          <a:p>
            <a:pPr algn="ct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Não</a:t>
            </a:r>
            <a:r>
              <a:rPr lang="pt-BR" sz="5400" b="1" dirty="0" smtClean="0">
                <a:ln w="10160">
                  <a:solidFill>
                    <a:srgbClr val="4BACC6"/>
                  </a:solidFill>
                  <a:prstDash val="solid"/>
                </a:ln>
                <a:solidFill>
                  <a:srgbClr val="1F497D">
                    <a:lumMod val="75000"/>
                  </a:srgbClr>
                </a:solidFill>
                <a:effectLst>
                  <a:outerShdw blurRad="38100" dist="22860" dir="5400000" algn="tl" rotWithShape="0">
                    <a:srgbClr val="000000">
                      <a:alpha val="30000"/>
                    </a:srgbClr>
                  </a:outerShdw>
                </a:effectLst>
              </a:rPr>
              <a:t> </a:t>
            </a: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coletado</a:t>
            </a:r>
            <a:endParaRPr lang="pt-BR" sz="5400" b="1" dirty="0">
              <a:ln w="10160">
                <a:solidFill>
                  <a:srgbClr val="4BACC6"/>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826705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9:</a:t>
            </a:r>
            <a:r>
              <a:rPr lang="pt-BR" altLang="en-US" sz="2500" b="1" dirty="0" smtClean="0">
                <a:latin typeface="Calibri" pitchFamily="34" charset="0"/>
              </a:rPr>
              <a:t> </a:t>
            </a:r>
            <a:r>
              <a:rPr lang="pt-BR" altLang="en-US" sz="2800" b="1" dirty="0" smtClean="0">
                <a:latin typeface="Calibri" pitchFamily="34" charset="0"/>
              </a:rPr>
              <a:t>Aprimorar </a:t>
            </a:r>
            <a:r>
              <a:rPr lang="pt-BR" altLang="en-US" sz="2800" b="1" dirty="0">
                <a:latin typeface="Calibri" pitchFamily="34" charset="0"/>
              </a:rPr>
              <a:t>e integrar as ações de planejamento e gestão</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655521076"/>
              </p:ext>
            </p:extLst>
          </p:nvPr>
        </p:nvGraphicFramePr>
        <p:xfrm>
          <a:off x="401459" y="1599168"/>
          <a:ext cx="8274229" cy="370840"/>
        </p:xfrm>
        <a:graphic>
          <a:graphicData uri="http://schemas.openxmlformats.org/drawingml/2006/table">
            <a:tbl>
              <a:tblPr firstRow="1" bandRow="1">
                <a:tableStyleId>{5C22544A-7EE6-4342-B048-85BDC9FD1C3A}</a:tableStyleId>
              </a:tblPr>
              <a:tblGrid>
                <a:gridCol w="6525730">
                  <a:extLst>
                    <a:ext uri="{9D8B030D-6E8A-4147-A177-3AD203B41FA5}">
                      <a16:colId xmlns:a16="http://schemas.microsoft.com/office/drawing/2014/main" xmlns="" val="20000"/>
                    </a:ext>
                  </a:extLst>
                </a:gridCol>
                <a:gridCol w="842029">
                  <a:extLst>
                    <a:ext uri="{9D8B030D-6E8A-4147-A177-3AD203B41FA5}">
                      <a16:colId xmlns:a16="http://schemas.microsoft.com/office/drawing/2014/main" xmlns="" val="20001"/>
                    </a:ext>
                  </a:extLst>
                </a:gridCol>
                <a:gridCol w="90647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9.1 - Índice de Execução de Projetos Estratégicos Integrados</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DPLAN</a:t>
                      </a:r>
                      <a:endParaRPr lang="pt-BR" sz="16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Group 52"/>
          <p:cNvGraphicFramePr>
            <a:graphicFrameLocks/>
          </p:cNvGraphicFramePr>
          <p:nvPr>
            <p:extLst>
              <p:ext uri="{D42A27DB-BD31-4B8C-83A1-F6EECF244321}">
                <p14:modId xmlns:p14="http://schemas.microsoft.com/office/powerpoint/2010/main" val="3009968316"/>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pt-BR" sz="1000" b="0" i="0" u="none" strike="noStrike" cap="none" normalizeH="0" baseline="0" dirty="0" smtClean="0">
                          <a:ln>
                            <a:noFill/>
                          </a:ln>
                          <a:solidFill>
                            <a:srgbClr val="000000"/>
                          </a:solidFill>
                          <a:effectLst/>
                          <a:latin typeface="+mj-lt"/>
                        </a:rPr>
                        <a:t>Propor alteração da periodicidade de trimestral para anual e definir se o indicador é cumulativo (mostra a situação no momento) ou se é referente apenas ao período em questão (projetos planejados/concluídos dentro do período);</a:t>
                      </a:r>
                    </a:p>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pt-BR" sz="1000" b="0" i="0" u="none" strike="noStrike" cap="none" normalizeH="0" baseline="0" dirty="0" smtClean="0">
                          <a:ln>
                            <a:noFill/>
                          </a:ln>
                          <a:solidFill>
                            <a:srgbClr val="000000"/>
                          </a:solidFill>
                          <a:effectLst/>
                          <a:latin typeface="+mj-lt"/>
                        </a:rPr>
                        <a:t>Dados da programação atualizada em 2018.</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5" name="Group 52"/>
          <p:cNvGraphicFramePr>
            <a:graphicFrameLocks/>
          </p:cNvGraphicFramePr>
          <p:nvPr>
            <p:extLst>
              <p:ext uri="{D42A27DB-BD31-4B8C-83A1-F6EECF244321}">
                <p14:modId xmlns:p14="http://schemas.microsoft.com/office/powerpoint/2010/main" val="3172264676"/>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6" y="3517487"/>
            <a:ext cx="8247401" cy="165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609" y="144788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0477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9:</a:t>
            </a:r>
            <a:r>
              <a:rPr lang="pt-BR" altLang="en-US" sz="2500" b="1" dirty="0" smtClean="0">
                <a:latin typeface="Calibri" pitchFamily="34" charset="0"/>
              </a:rPr>
              <a:t> </a:t>
            </a:r>
            <a:r>
              <a:rPr lang="pt-BR" altLang="en-US" sz="2800" b="1" dirty="0">
                <a:latin typeface="Calibri" pitchFamily="34" charset="0"/>
              </a:rPr>
              <a:t>Aprimorar e integrar as ações de planejamento e gestão</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4172288578"/>
              </p:ext>
            </p:extLst>
          </p:nvPr>
        </p:nvGraphicFramePr>
        <p:xfrm>
          <a:off x="401459" y="1599168"/>
          <a:ext cx="8274229" cy="370840"/>
        </p:xfrm>
        <a:graphic>
          <a:graphicData uri="http://schemas.openxmlformats.org/drawingml/2006/table">
            <a:tbl>
              <a:tblPr firstRow="1" bandRow="1">
                <a:tableStyleId>{5C22544A-7EE6-4342-B048-85BDC9FD1C3A}</a:tableStyleId>
              </a:tblPr>
              <a:tblGrid>
                <a:gridCol w="6525730">
                  <a:extLst>
                    <a:ext uri="{9D8B030D-6E8A-4147-A177-3AD203B41FA5}">
                      <a16:colId xmlns:a16="http://schemas.microsoft.com/office/drawing/2014/main" xmlns="" val="20000"/>
                    </a:ext>
                  </a:extLst>
                </a:gridCol>
                <a:gridCol w="842029">
                  <a:extLst>
                    <a:ext uri="{9D8B030D-6E8A-4147-A177-3AD203B41FA5}">
                      <a16:colId xmlns:a16="http://schemas.microsoft.com/office/drawing/2014/main" xmlns="" val="20001"/>
                    </a:ext>
                  </a:extLst>
                </a:gridCol>
                <a:gridCol w="90647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9.2</a:t>
                      </a:r>
                      <a:r>
                        <a:rPr lang="pt-BR" sz="1600" b="1" baseline="0" dirty="0" smtClean="0">
                          <a:solidFill>
                            <a:schemeClr val="tx1"/>
                          </a:solidFill>
                          <a:latin typeface="+mn-lt"/>
                          <a:cs typeface="Arial" pitchFamily="34" charset="0"/>
                        </a:rPr>
                        <a:t> - </a:t>
                      </a:r>
                      <a:r>
                        <a:rPr lang="pt-BR" sz="1600" b="1" dirty="0" smtClean="0">
                          <a:solidFill>
                            <a:schemeClr val="tx1"/>
                          </a:solidFill>
                          <a:latin typeface="+mn-lt"/>
                          <a:cs typeface="Arial" pitchFamily="34" charset="0"/>
                        </a:rPr>
                        <a:t>Índice de Metas Alcançadas </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DPLAN</a:t>
                      </a:r>
                      <a:endParaRPr lang="pt-BR" sz="16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ângulo 9"/>
          <p:cNvSpPr/>
          <p:nvPr/>
        </p:nvSpPr>
        <p:spPr>
          <a:xfrm>
            <a:off x="1009010" y="3111310"/>
            <a:ext cx="7125990" cy="923330"/>
          </a:xfrm>
          <a:prstGeom prst="rect">
            <a:avLst/>
          </a:prstGeom>
          <a:noFill/>
        </p:spPr>
        <p:txBody>
          <a:bodyPr wrap="none" lIns="91440" tIns="45720" rIns="91440" bIns="45720">
            <a:spAutoFit/>
          </a:bodyPr>
          <a:lstStyle/>
          <a:p>
            <a:pPr algn="ctr"/>
            <a:r>
              <a:rPr lang="pt-BR" sz="5400" b="1" cap="none" spc="0" dirty="0" smtClean="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rPr>
              <a:t>Não foi possível a coleta</a:t>
            </a:r>
            <a:endParaRPr lang="pt-BR" sz="5400" b="1" cap="none" spc="0" dirty="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endParaRPr>
          </a:p>
        </p:txBody>
      </p:sp>
      <p:graphicFrame>
        <p:nvGraphicFramePr>
          <p:cNvPr id="12" name="Group 52"/>
          <p:cNvGraphicFramePr>
            <a:graphicFrameLocks/>
          </p:cNvGraphicFramePr>
          <p:nvPr>
            <p:extLst>
              <p:ext uri="{D42A27DB-BD31-4B8C-83A1-F6EECF244321}">
                <p14:modId xmlns:p14="http://schemas.microsoft.com/office/powerpoint/2010/main" val="1186164214"/>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mj-lt"/>
                        </a:rPr>
                        <a:t>O cálculo do indicador só será possível quando todos os demais indicadores possuírem dados coletados e metas estabelecidas.</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3" name="Group 52"/>
          <p:cNvGraphicFramePr>
            <a:graphicFrameLocks/>
          </p:cNvGraphicFramePr>
          <p:nvPr>
            <p:extLst>
              <p:ext uri="{D42A27DB-BD31-4B8C-83A1-F6EECF244321}">
                <p14:modId xmlns:p14="http://schemas.microsoft.com/office/powerpoint/2010/main" val="1350037337"/>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93649725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9:</a:t>
            </a:r>
            <a:r>
              <a:rPr lang="pt-BR" altLang="en-US" sz="2500" b="1" dirty="0" smtClean="0">
                <a:latin typeface="Calibri" pitchFamily="34" charset="0"/>
              </a:rPr>
              <a:t> </a:t>
            </a:r>
            <a:r>
              <a:rPr lang="pt-BR" altLang="en-US" sz="2800" b="1" dirty="0">
                <a:latin typeface="Calibri" pitchFamily="34" charset="0"/>
              </a:rPr>
              <a:t>Aprimorar e integrar as ações de planejamento e gestão</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184065044"/>
              </p:ext>
            </p:extLst>
          </p:nvPr>
        </p:nvGraphicFramePr>
        <p:xfrm>
          <a:off x="401459" y="1599168"/>
          <a:ext cx="8274229" cy="370840"/>
        </p:xfrm>
        <a:graphic>
          <a:graphicData uri="http://schemas.openxmlformats.org/drawingml/2006/table">
            <a:tbl>
              <a:tblPr firstRow="1" bandRow="1">
                <a:tableStyleId>{5C22544A-7EE6-4342-B048-85BDC9FD1C3A}</a:tableStyleId>
              </a:tblPr>
              <a:tblGrid>
                <a:gridCol w="6525730">
                  <a:extLst>
                    <a:ext uri="{9D8B030D-6E8A-4147-A177-3AD203B41FA5}">
                      <a16:colId xmlns:a16="http://schemas.microsoft.com/office/drawing/2014/main" xmlns="" val="20000"/>
                    </a:ext>
                  </a:extLst>
                </a:gridCol>
                <a:gridCol w="842029">
                  <a:extLst>
                    <a:ext uri="{9D8B030D-6E8A-4147-A177-3AD203B41FA5}">
                      <a16:colId xmlns:a16="http://schemas.microsoft.com/office/drawing/2014/main" xmlns="" val="20001"/>
                    </a:ext>
                  </a:extLst>
                </a:gridCol>
                <a:gridCol w="90647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9.3 - Cultura de gestão estratégica</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rgbClr val="FFFF00"/>
                          </a:solidFill>
                          <a:effectLst/>
                          <a:latin typeface="Wingdings" pitchFamily="2" charset="2"/>
                        </a:rPr>
                        <a:t>l</a:t>
                      </a:r>
                      <a:endParaRPr lang="pt-BR" dirty="0">
                        <a:solidFill>
                          <a:srgbClr val="FFFF00"/>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DPLAN</a:t>
                      </a:r>
                      <a:endParaRPr lang="pt-BR" sz="18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oup 52"/>
          <p:cNvGraphicFramePr>
            <a:graphicFrameLocks/>
          </p:cNvGraphicFramePr>
          <p:nvPr>
            <p:extLst>
              <p:ext uri="{D42A27DB-BD31-4B8C-83A1-F6EECF244321}">
                <p14:modId xmlns:p14="http://schemas.microsoft.com/office/powerpoint/2010/main" val="1726581751"/>
              </p:ext>
            </p:extLst>
          </p:nvPr>
        </p:nvGraphicFramePr>
        <p:xfrm>
          <a:off x="428287" y="5109931"/>
          <a:ext cx="8247401" cy="1307494"/>
        </p:xfrm>
        <a:graphic>
          <a:graphicData uri="http://schemas.openxmlformats.org/drawingml/2006/table">
            <a:tbl>
              <a:tblPr/>
              <a:tblGrid>
                <a:gridCol w="8247401">
                  <a:extLst>
                    <a:ext uri="{9D8B030D-6E8A-4147-A177-3AD203B41FA5}">
                      <a16:colId xmlns:a16="http://schemas.microsoft.com/office/drawing/2014/main" xmlns="" val="20000"/>
                    </a:ext>
                  </a:extLst>
                </a:gridCol>
              </a:tblGrid>
              <a:tr h="32681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8067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50" b="1" i="0" u="none" strike="noStrike" cap="none" normalizeH="0" baseline="0" dirty="0" smtClean="0">
                          <a:ln>
                            <a:noFill/>
                          </a:ln>
                          <a:solidFill>
                            <a:srgbClr val="000000"/>
                          </a:solidFill>
                          <a:effectLst/>
                          <a:latin typeface="+mj-lt"/>
                        </a:rPr>
                        <a:t>Critério 1 </a:t>
                      </a:r>
                      <a:r>
                        <a:rPr kumimoji="0" lang="pt-BR" sz="1050" b="0" i="0" u="none" strike="noStrike" cap="none" normalizeH="0" baseline="0" dirty="0" smtClean="0">
                          <a:ln>
                            <a:noFill/>
                          </a:ln>
                          <a:solidFill>
                            <a:srgbClr val="000000"/>
                          </a:solidFill>
                          <a:effectLst/>
                          <a:latin typeface="+mj-lt"/>
                        </a:rPr>
                        <a:t>– Projetos Estratégicos, faixa de avaliação: Nota 3 (acima de 30% dos projetos estratégicos utilizam algum método de gestão de projetos).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50" b="1" i="0" u="none" strike="noStrike" cap="none" normalizeH="0" baseline="0" dirty="0" smtClean="0">
                          <a:ln>
                            <a:noFill/>
                          </a:ln>
                          <a:solidFill>
                            <a:srgbClr val="000000"/>
                          </a:solidFill>
                          <a:effectLst/>
                          <a:latin typeface="+mj-lt"/>
                        </a:rPr>
                        <a:t>Critério 2 </a:t>
                      </a:r>
                      <a:r>
                        <a:rPr kumimoji="0" lang="pt-BR" sz="1050" b="0" i="0" u="none" strike="noStrike" cap="none" normalizeH="0" baseline="0" dirty="0" smtClean="0">
                          <a:ln>
                            <a:noFill/>
                          </a:ln>
                          <a:solidFill>
                            <a:srgbClr val="000000"/>
                          </a:solidFill>
                          <a:effectLst/>
                          <a:latin typeface="+mj-lt"/>
                        </a:rPr>
                        <a:t>– Mensuração dos indicadores, faixa de avaliação: Nota 3 (acima de 50% dos indicadores estratégicos foram mensurados).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50" b="1" i="0" u="none" strike="noStrike" cap="none" normalizeH="0" baseline="0" dirty="0" smtClean="0">
                          <a:ln>
                            <a:noFill/>
                          </a:ln>
                          <a:solidFill>
                            <a:srgbClr val="000000"/>
                          </a:solidFill>
                          <a:effectLst/>
                          <a:latin typeface="+mj-lt"/>
                        </a:rPr>
                        <a:t>Critério 3 </a:t>
                      </a:r>
                      <a:r>
                        <a:rPr kumimoji="0" lang="pt-BR" sz="1050" b="0" i="0" u="none" strike="noStrike" cap="none" normalizeH="0" baseline="0" dirty="0" smtClean="0">
                          <a:ln>
                            <a:noFill/>
                          </a:ln>
                          <a:solidFill>
                            <a:srgbClr val="000000"/>
                          </a:solidFill>
                          <a:effectLst/>
                          <a:latin typeface="+mj-lt"/>
                        </a:rPr>
                        <a:t>– Reuniões de Avaliação da Estratégia, faixa de avaliação: Nota 3 (foram realizadas 100% das reuniões previstas).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050" b="1" i="0" u="none" strike="noStrike" cap="none" normalizeH="0" baseline="0" dirty="0" smtClean="0">
                          <a:ln>
                            <a:noFill/>
                          </a:ln>
                          <a:solidFill>
                            <a:srgbClr val="000000"/>
                          </a:solidFill>
                          <a:effectLst/>
                          <a:latin typeface="+mj-lt"/>
                        </a:rPr>
                        <a:t>Critério 4 </a:t>
                      </a:r>
                      <a:r>
                        <a:rPr kumimoji="0" lang="pt-BR" sz="1050" b="0" i="0" u="none" strike="noStrike" cap="none" normalizeH="0" baseline="0" dirty="0" smtClean="0">
                          <a:ln>
                            <a:noFill/>
                          </a:ln>
                          <a:solidFill>
                            <a:srgbClr val="000000"/>
                          </a:solidFill>
                          <a:effectLst/>
                          <a:latin typeface="+mj-lt"/>
                        </a:rPr>
                        <a:t>– Comunicação dos resultados, faixa de avaliação: Nota 3 (trimestralmente são divulgados formalmente os resultados dos projetos e dos indicadores).</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813" y="144811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59" y="3791767"/>
            <a:ext cx="8238529" cy="129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Chart 3" descr="Chart 0"/>
          <p:cNvGraphicFramePr>
            <a:graphicFrameLocks/>
          </p:cNvGraphicFramePr>
          <p:nvPr>
            <p:extLst>
              <p:ext uri="{D42A27DB-BD31-4B8C-83A1-F6EECF244321}">
                <p14:modId xmlns:p14="http://schemas.microsoft.com/office/powerpoint/2010/main" val="2579575041"/>
              </p:ext>
            </p:extLst>
          </p:nvPr>
        </p:nvGraphicFramePr>
        <p:xfrm>
          <a:off x="428287" y="2007301"/>
          <a:ext cx="8247401" cy="17844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01003"/>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9:</a:t>
            </a:r>
            <a:r>
              <a:rPr lang="pt-BR" altLang="en-US" sz="2500" b="1" dirty="0" smtClean="0">
                <a:latin typeface="Calibri" pitchFamily="34" charset="0"/>
              </a:rPr>
              <a:t> </a:t>
            </a:r>
            <a:r>
              <a:rPr lang="pt-BR" altLang="en-US" sz="2800" b="1" dirty="0">
                <a:latin typeface="Calibri" pitchFamily="34" charset="0"/>
              </a:rPr>
              <a:t>Aprimorar e integrar as ações de planejamento e gestão</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4109639495"/>
              </p:ext>
            </p:extLst>
          </p:nvPr>
        </p:nvGraphicFramePr>
        <p:xfrm>
          <a:off x="401459" y="1599168"/>
          <a:ext cx="8274229" cy="370840"/>
        </p:xfrm>
        <a:graphic>
          <a:graphicData uri="http://schemas.openxmlformats.org/drawingml/2006/table">
            <a:tbl>
              <a:tblPr firstRow="1" bandRow="1">
                <a:tableStyleId>{5C22544A-7EE6-4342-B048-85BDC9FD1C3A}</a:tableStyleId>
              </a:tblPr>
              <a:tblGrid>
                <a:gridCol w="6525730">
                  <a:extLst>
                    <a:ext uri="{9D8B030D-6E8A-4147-A177-3AD203B41FA5}">
                      <a16:colId xmlns:a16="http://schemas.microsoft.com/office/drawing/2014/main" xmlns="" val="20000"/>
                    </a:ext>
                  </a:extLst>
                </a:gridCol>
                <a:gridCol w="842029">
                  <a:extLst>
                    <a:ext uri="{9D8B030D-6E8A-4147-A177-3AD203B41FA5}">
                      <a16:colId xmlns:a16="http://schemas.microsoft.com/office/drawing/2014/main" xmlns="" val="20001"/>
                    </a:ext>
                  </a:extLst>
                </a:gridCol>
                <a:gridCol w="90647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9.4 - Índice de Esforço de Implantação do Plano de Logística Sustentável</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DPLAN</a:t>
                      </a:r>
                      <a:endParaRPr lang="pt-BR" sz="18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ângulo 9"/>
          <p:cNvSpPr/>
          <p:nvPr/>
        </p:nvSpPr>
        <p:spPr>
          <a:xfrm>
            <a:off x="1009010" y="3111310"/>
            <a:ext cx="7125990" cy="923330"/>
          </a:xfrm>
          <a:prstGeom prst="rect">
            <a:avLst/>
          </a:prstGeom>
          <a:noFill/>
        </p:spPr>
        <p:txBody>
          <a:bodyPr wrap="none" lIns="91440" tIns="45720" rIns="91440" bIns="45720">
            <a:spAutoFit/>
          </a:bodyPr>
          <a:lstStyle/>
          <a:p>
            <a:pPr algn="ctr"/>
            <a:r>
              <a:rPr lang="pt-BR" sz="5400" b="1" cap="none" spc="0" dirty="0" smtClean="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rPr>
              <a:t>Não foi possível a coleta</a:t>
            </a:r>
            <a:endParaRPr lang="pt-BR" sz="5400" b="1" cap="none" spc="0" dirty="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endParaRPr>
          </a:p>
        </p:txBody>
      </p:sp>
      <p:graphicFrame>
        <p:nvGraphicFramePr>
          <p:cNvPr id="12" name="Group 52"/>
          <p:cNvGraphicFramePr>
            <a:graphicFrameLocks/>
          </p:cNvGraphicFramePr>
          <p:nvPr>
            <p:extLst>
              <p:ext uri="{D42A27DB-BD31-4B8C-83A1-F6EECF244321}">
                <p14:modId xmlns:p14="http://schemas.microsoft.com/office/powerpoint/2010/main" val="1696673976"/>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mj-lt"/>
                        </a:rPr>
                        <a:t>Indicador novo. A coleta será realizada a partir de 2019.</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3" name="Group 52"/>
          <p:cNvGraphicFramePr>
            <a:graphicFrameLocks/>
          </p:cNvGraphicFramePr>
          <p:nvPr>
            <p:extLst>
              <p:ext uri="{D42A27DB-BD31-4B8C-83A1-F6EECF244321}">
                <p14:modId xmlns:p14="http://schemas.microsoft.com/office/powerpoint/2010/main" val="336403149"/>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43658630"/>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9:</a:t>
            </a:r>
            <a:r>
              <a:rPr lang="pt-BR" altLang="en-US" sz="2500" b="1" dirty="0" smtClean="0">
                <a:latin typeface="Calibri" pitchFamily="34" charset="0"/>
              </a:rPr>
              <a:t> </a:t>
            </a:r>
            <a:r>
              <a:rPr lang="pt-BR" altLang="en-US" sz="2800" b="1" dirty="0">
                <a:latin typeface="Calibri" pitchFamily="34" charset="0"/>
              </a:rPr>
              <a:t>Aprimorar e integrar as ações de planejamento e gestão</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801002826"/>
              </p:ext>
            </p:extLst>
          </p:nvPr>
        </p:nvGraphicFramePr>
        <p:xfrm>
          <a:off x="401459" y="1599168"/>
          <a:ext cx="8274229" cy="370840"/>
        </p:xfrm>
        <a:graphic>
          <a:graphicData uri="http://schemas.openxmlformats.org/drawingml/2006/table">
            <a:tbl>
              <a:tblPr firstRow="1" bandRow="1">
                <a:tableStyleId>{5C22544A-7EE6-4342-B048-85BDC9FD1C3A}</a:tableStyleId>
              </a:tblPr>
              <a:tblGrid>
                <a:gridCol w="6525730">
                  <a:extLst>
                    <a:ext uri="{9D8B030D-6E8A-4147-A177-3AD203B41FA5}">
                      <a16:colId xmlns:a16="http://schemas.microsoft.com/office/drawing/2014/main" xmlns="" val="20000"/>
                    </a:ext>
                  </a:extLst>
                </a:gridCol>
                <a:gridCol w="842029">
                  <a:extLst>
                    <a:ext uri="{9D8B030D-6E8A-4147-A177-3AD203B41FA5}">
                      <a16:colId xmlns:a16="http://schemas.microsoft.com/office/drawing/2014/main" xmlns="" val="20001"/>
                    </a:ext>
                  </a:extLst>
                </a:gridCol>
                <a:gridCol w="90647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9.5 - Índice de Cultura de Gestão Sustentável</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DPLAN</a:t>
                      </a:r>
                      <a:endParaRPr lang="pt-BR" sz="1800" b="1" dirty="0" smtClean="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tângulo 9"/>
          <p:cNvSpPr/>
          <p:nvPr/>
        </p:nvSpPr>
        <p:spPr>
          <a:xfrm>
            <a:off x="1009010" y="3111310"/>
            <a:ext cx="7125990" cy="923330"/>
          </a:xfrm>
          <a:prstGeom prst="rect">
            <a:avLst/>
          </a:prstGeom>
          <a:noFill/>
        </p:spPr>
        <p:txBody>
          <a:bodyPr wrap="none" lIns="91440" tIns="45720" rIns="91440" bIns="45720">
            <a:spAutoFit/>
          </a:bodyPr>
          <a:lstStyle/>
          <a:p>
            <a:pPr algn="ctr"/>
            <a:r>
              <a:rPr lang="pt-BR" sz="5400" b="1" cap="none" spc="0" dirty="0" smtClean="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rPr>
              <a:t>Não foi possível a coleta</a:t>
            </a:r>
            <a:endParaRPr lang="pt-BR" sz="5400" b="1" cap="none" spc="0" dirty="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endParaRPr>
          </a:p>
        </p:txBody>
      </p:sp>
      <p:graphicFrame>
        <p:nvGraphicFramePr>
          <p:cNvPr id="12" name="Group 52"/>
          <p:cNvGraphicFramePr>
            <a:graphicFrameLocks/>
          </p:cNvGraphicFramePr>
          <p:nvPr>
            <p:extLst>
              <p:ext uri="{D42A27DB-BD31-4B8C-83A1-F6EECF244321}">
                <p14:modId xmlns:p14="http://schemas.microsoft.com/office/powerpoint/2010/main" val="2842094460"/>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mj-lt"/>
                        </a:rPr>
                        <a:t>Indicador novo. A coleta será realizada a partir de 2019.</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3" name="Group 52"/>
          <p:cNvGraphicFramePr>
            <a:graphicFrameLocks/>
          </p:cNvGraphicFramePr>
          <p:nvPr>
            <p:extLst>
              <p:ext uri="{D42A27DB-BD31-4B8C-83A1-F6EECF244321}">
                <p14:modId xmlns:p14="http://schemas.microsoft.com/office/powerpoint/2010/main" val="1700555917"/>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11960418"/>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4745215" y="4699760"/>
            <a:ext cx="1495168" cy="7290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t>Mapa </a:t>
            </a:r>
            <a:r>
              <a:rPr lang="pt-BR" sz="3000" b="1" dirty="0" smtClean="0"/>
              <a:t>Estratégico – IFRO 2018-2022 </a:t>
            </a:r>
            <a:endParaRPr lang="pt-BR" sz="30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296363"/>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10:</a:t>
            </a:r>
            <a:r>
              <a:rPr lang="pt-BR" altLang="en-US" sz="2500" b="1" dirty="0" smtClean="0">
                <a:latin typeface="Calibri" pitchFamily="34" charset="0"/>
              </a:rPr>
              <a:t> </a:t>
            </a:r>
            <a:r>
              <a:rPr lang="pt-BR" altLang="en-US" sz="2800" b="1" dirty="0" smtClean="0">
                <a:latin typeface="Calibri" pitchFamily="34" charset="0"/>
              </a:rPr>
              <a:t>Otimizar </a:t>
            </a:r>
            <a:r>
              <a:rPr lang="pt-BR" altLang="en-US" sz="2800" b="1" dirty="0">
                <a:latin typeface="Calibri" pitchFamily="34" charset="0"/>
              </a:rPr>
              <a:t>e sistematizar os processos de trabalho</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591786664"/>
              </p:ext>
            </p:extLst>
          </p:nvPr>
        </p:nvGraphicFramePr>
        <p:xfrm>
          <a:off x="401459" y="1912318"/>
          <a:ext cx="8274229" cy="370840"/>
        </p:xfrm>
        <a:graphic>
          <a:graphicData uri="http://schemas.openxmlformats.org/drawingml/2006/table">
            <a:tbl>
              <a:tblPr firstRow="1" bandRow="1">
                <a:tableStyleId>{5C22544A-7EE6-4342-B048-85BDC9FD1C3A}</a:tableStyleId>
              </a:tblPr>
              <a:tblGrid>
                <a:gridCol w="6525730">
                  <a:extLst>
                    <a:ext uri="{9D8B030D-6E8A-4147-A177-3AD203B41FA5}">
                      <a16:colId xmlns:a16="http://schemas.microsoft.com/office/drawing/2014/main" xmlns="" val="20000"/>
                    </a:ext>
                  </a:extLst>
                </a:gridCol>
                <a:gridCol w="842029">
                  <a:extLst>
                    <a:ext uri="{9D8B030D-6E8A-4147-A177-3AD203B41FA5}">
                      <a16:colId xmlns:a16="http://schemas.microsoft.com/office/drawing/2014/main" xmlns="" val="20001"/>
                    </a:ext>
                  </a:extLst>
                </a:gridCol>
                <a:gridCol w="90647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10.1 Índice de padronização dos processos e métodos de trabalho</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DPLAN</a:t>
                      </a:r>
                      <a:endParaRPr lang="pt-BR" sz="18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ângulo 10"/>
          <p:cNvSpPr/>
          <p:nvPr/>
        </p:nvSpPr>
        <p:spPr>
          <a:xfrm>
            <a:off x="1009010" y="3250098"/>
            <a:ext cx="7125990" cy="923330"/>
          </a:xfrm>
          <a:prstGeom prst="rect">
            <a:avLst/>
          </a:prstGeom>
          <a:noFill/>
        </p:spPr>
        <p:txBody>
          <a:bodyPr wrap="none" lIns="91440" tIns="45720" rIns="91440" bIns="45720">
            <a:spAutoFit/>
          </a:bodyPr>
          <a:lstStyle/>
          <a:p>
            <a:pPr algn="ctr"/>
            <a:r>
              <a:rPr lang="pt-BR" sz="5400" b="1" cap="none" spc="0" dirty="0" smtClean="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rPr>
              <a:t>Não foi possível a coleta</a:t>
            </a:r>
            <a:endParaRPr lang="pt-BR" sz="5400" b="1" cap="none" spc="0" dirty="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endParaRPr>
          </a:p>
        </p:txBody>
      </p:sp>
      <p:graphicFrame>
        <p:nvGraphicFramePr>
          <p:cNvPr id="13" name="Group 52"/>
          <p:cNvGraphicFramePr>
            <a:graphicFrameLocks/>
          </p:cNvGraphicFramePr>
          <p:nvPr>
            <p:extLst>
              <p:ext uri="{D42A27DB-BD31-4B8C-83A1-F6EECF244321}">
                <p14:modId xmlns:p14="http://schemas.microsoft.com/office/powerpoint/2010/main" val="3618948522"/>
              </p:ext>
            </p:extLst>
          </p:nvPr>
        </p:nvGraphicFramePr>
        <p:xfrm>
          <a:off x="428287" y="5184745"/>
          <a:ext cx="8247401" cy="1234528"/>
        </p:xfrm>
        <a:graphic>
          <a:graphicData uri="http://schemas.openxmlformats.org/drawingml/2006/table">
            <a:tbl>
              <a:tblPr/>
              <a:tblGrid>
                <a:gridCol w="824740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000000"/>
                          </a:solidFill>
                          <a:effectLst/>
                          <a:latin typeface="+mj-lt"/>
                        </a:rPr>
                        <a:t>O índice mede a proporção de pontos alcançados a partir de um critério de pontuação que considera os processos mapeados (25 pontos), processos mapeados e otimizados (50 pontos), processos otimizados implantados e monitorados por indicadores (75 pontos) e sistemas (módulos) implantados com base nos processos otimizados (100 pontos), em relação ao total de pontos possíveis dentro desses critérios. </a:t>
                      </a:r>
                      <a:r>
                        <a:rPr kumimoji="0" lang="pt-BR" sz="1100" b="1" i="0" u="none" strike="noStrike" cap="none" normalizeH="0" baseline="0" dirty="0" smtClean="0">
                          <a:ln>
                            <a:noFill/>
                          </a:ln>
                          <a:solidFill>
                            <a:srgbClr val="000000"/>
                          </a:solidFill>
                          <a:effectLst/>
                          <a:latin typeface="+mj-lt"/>
                        </a:rPr>
                        <a:t>Como a otimização de processos críticos ainda não foi iniciada, não foi possível medir o índice </a:t>
                      </a:r>
                      <a:r>
                        <a:rPr kumimoji="0" lang="pt-BR" sz="1100" b="0" i="0" u="none" strike="noStrike" cap="none" normalizeH="0" baseline="0" dirty="0" smtClean="0">
                          <a:ln>
                            <a:noFill/>
                          </a:ln>
                          <a:solidFill>
                            <a:srgbClr val="000000"/>
                          </a:solidFill>
                          <a:effectLst/>
                          <a:latin typeface="+mj-lt"/>
                        </a:rPr>
                        <a:t>durante o ano. As metas também não foram estabelecidas.</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405089611"/>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10:</a:t>
            </a:r>
            <a:r>
              <a:rPr lang="pt-BR" altLang="en-US" sz="2500" b="1" dirty="0" smtClean="0">
                <a:latin typeface="Calibri" pitchFamily="34" charset="0"/>
              </a:rPr>
              <a:t> </a:t>
            </a:r>
            <a:r>
              <a:rPr lang="pt-BR" altLang="en-US" sz="2800" b="1" dirty="0">
                <a:latin typeface="Calibri" pitchFamily="34" charset="0"/>
              </a:rPr>
              <a:t>Otimizar e sistematizar os processos de trabalho</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372913196"/>
              </p:ext>
            </p:extLst>
          </p:nvPr>
        </p:nvGraphicFramePr>
        <p:xfrm>
          <a:off x="401459" y="1912318"/>
          <a:ext cx="8274229" cy="370840"/>
        </p:xfrm>
        <a:graphic>
          <a:graphicData uri="http://schemas.openxmlformats.org/drawingml/2006/table">
            <a:tbl>
              <a:tblPr firstRow="1" bandRow="1">
                <a:tableStyleId>{5C22544A-7EE6-4342-B048-85BDC9FD1C3A}</a:tableStyleId>
              </a:tblPr>
              <a:tblGrid>
                <a:gridCol w="6525730">
                  <a:extLst>
                    <a:ext uri="{9D8B030D-6E8A-4147-A177-3AD203B41FA5}">
                      <a16:colId xmlns:a16="http://schemas.microsoft.com/office/drawing/2014/main" xmlns="" val="20000"/>
                    </a:ext>
                  </a:extLst>
                </a:gridCol>
                <a:gridCol w="842029">
                  <a:extLst>
                    <a:ext uri="{9D8B030D-6E8A-4147-A177-3AD203B41FA5}">
                      <a16:colId xmlns:a16="http://schemas.microsoft.com/office/drawing/2014/main" xmlns="" val="20001"/>
                    </a:ext>
                  </a:extLst>
                </a:gridCol>
                <a:gridCol w="90647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10.2 - Índice de desenvolvimento de sistemas e modernização de rotinas</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DPLAN</a:t>
                      </a:r>
                      <a:endParaRPr lang="pt-BR" sz="18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ângulo 11"/>
          <p:cNvSpPr/>
          <p:nvPr/>
        </p:nvSpPr>
        <p:spPr>
          <a:xfrm>
            <a:off x="885578" y="3250098"/>
            <a:ext cx="7372852" cy="923330"/>
          </a:xfrm>
          <a:prstGeom prst="rect">
            <a:avLst/>
          </a:prstGeom>
          <a:noFill/>
        </p:spPr>
        <p:txBody>
          <a:bodyPr wrap="none" lIns="91440" tIns="45720" rIns="91440" bIns="45720">
            <a:spAutoFit/>
          </a:bodyPr>
          <a:lstStyle/>
          <a:p>
            <a:pPr algn="ctr"/>
            <a:r>
              <a:rPr lang="pt-BR" sz="5400" b="1" cap="none" spc="0" dirty="0" smtClean="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rPr>
              <a:t>Não foi possível a coleta</a:t>
            </a:r>
            <a:endParaRPr lang="pt-BR" sz="5400" b="1" cap="none" spc="0" dirty="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endParaRPr>
          </a:p>
        </p:txBody>
      </p:sp>
      <p:graphicFrame>
        <p:nvGraphicFramePr>
          <p:cNvPr id="13" name="Group 52"/>
          <p:cNvGraphicFramePr>
            <a:graphicFrameLocks/>
          </p:cNvGraphicFramePr>
          <p:nvPr>
            <p:extLst>
              <p:ext uri="{D42A27DB-BD31-4B8C-83A1-F6EECF244321}">
                <p14:modId xmlns:p14="http://schemas.microsoft.com/office/powerpoint/2010/main" val="360854761"/>
              </p:ext>
            </p:extLst>
          </p:nvPr>
        </p:nvGraphicFramePr>
        <p:xfrm>
          <a:off x="428287" y="5201371"/>
          <a:ext cx="8247401" cy="1219591"/>
        </p:xfrm>
        <a:graphic>
          <a:graphicData uri="http://schemas.openxmlformats.org/drawingml/2006/table">
            <a:tbl>
              <a:tblPr/>
              <a:tblGrid>
                <a:gridCol w="824740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mj-lt"/>
                        </a:rPr>
                        <a:t>O índice mede a proporção de pontos alcançados a partir de um critério de pontuação que considera um total de 13 critérios, em relação ao total de pontos possíveis dentro desses critérios, considerando o </a:t>
                      </a:r>
                      <a:r>
                        <a:rPr kumimoji="0" lang="pt-BR" sz="1200" b="1" i="0" u="none" strike="noStrike" cap="none" normalizeH="0" baseline="0" dirty="0" smtClean="0">
                          <a:ln>
                            <a:noFill/>
                          </a:ln>
                          <a:solidFill>
                            <a:srgbClr val="000000"/>
                          </a:solidFill>
                          <a:effectLst/>
                          <a:latin typeface="+mj-lt"/>
                        </a:rPr>
                        <a:t>grau de informatização das atividades do Instituto. Como esse processo ainda não foi iniciado, não foi possível medir o índice durante o ano</a:t>
                      </a:r>
                      <a:r>
                        <a:rPr kumimoji="0" lang="pt-BR" sz="1200" b="0" i="0" u="none" strike="noStrike" cap="none" normalizeH="0" baseline="0" dirty="0" smtClean="0">
                          <a:ln>
                            <a:noFill/>
                          </a:ln>
                          <a:solidFill>
                            <a:srgbClr val="000000"/>
                          </a:solidFill>
                          <a:effectLst/>
                          <a:latin typeface="+mj-lt"/>
                        </a:rPr>
                        <a:t>.</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35795783"/>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10:</a:t>
            </a:r>
            <a:r>
              <a:rPr lang="pt-BR" altLang="en-US" sz="2500" b="1" dirty="0" smtClean="0">
                <a:latin typeface="Calibri" pitchFamily="34" charset="0"/>
              </a:rPr>
              <a:t> </a:t>
            </a:r>
            <a:r>
              <a:rPr lang="pt-BR" altLang="en-US" sz="2800" b="1" dirty="0">
                <a:latin typeface="Calibri" pitchFamily="34" charset="0"/>
              </a:rPr>
              <a:t>Otimizar e sistematizar os processos de trabalho</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372684125"/>
              </p:ext>
            </p:extLst>
          </p:nvPr>
        </p:nvGraphicFramePr>
        <p:xfrm>
          <a:off x="401459" y="1912318"/>
          <a:ext cx="8274229" cy="370840"/>
        </p:xfrm>
        <a:graphic>
          <a:graphicData uri="http://schemas.openxmlformats.org/drawingml/2006/table">
            <a:tbl>
              <a:tblPr firstRow="1" bandRow="1">
                <a:tableStyleId>{5C22544A-7EE6-4342-B048-85BDC9FD1C3A}</a:tableStyleId>
              </a:tblPr>
              <a:tblGrid>
                <a:gridCol w="6525730">
                  <a:extLst>
                    <a:ext uri="{9D8B030D-6E8A-4147-A177-3AD203B41FA5}">
                      <a16:colId xmlns:a16="http://schemas.microsoft.com/office/drawing/2014/main" xmlns="" val="20000"/>
                    </a:ext>
                  </a:extLst>
                </a:gridCol>
                <a:gridCol w="842029">
                  <a:extLst>
                    <a:ext uri="{9D8B030D-6E8A-4147-A177-3AD203B41FA5}">
                      <a16:colId xmlns:a16="http://schemas.microsoft.com/office/drawing/2014/main" xmlns="" val="20001"/>
                    </a:ext>
                  </a:extLst>
                </a:gridCol>
                <a:gridCol w="90647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10.3 - Índice de otimização dos processos críticos</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DPLAN</a:t>
                      </a:r>
                      <a:endParaRPr lang="pt-BR" sz="18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ângulo 11"/>
          <p:cNvSpPr/>
          <p:nvPr/>
        </p:nvSpPr>
        <p:spPr>
          <a:xfrm>
            <a:off x="885578" y="3250098"/>
            <a:ext cx="7372852" cy="923330"/>
          </a:xfrm>
          <a:prstGeom prst="rect">
            <a:avLst/>
          </a:prstGeom>
          <a:noFill/>
        </p:spPr>
        <p:txBody>
          <a:bodyPr wrap="none" lIns="91440" tIns="45720" rIns="91440" bIns="45720">
            <a:spAutoFit/>
          </a:bodyPr>
          <a:lstStyle/>
          <a:p>
            <a:pPr algn="ctr"/>
            <a:r>
              <a:rPr lang="pt-BR" sz="5400" b="1" cap="none" spc="0" dirty="0" smtClean="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rPr>
              <a:t>Não foi possível a coleta</a:t>
            </a:r>
            <a:endParaRPr lang="pt-BR" sz="5400" b="1" cap="none" spc="0" dirty="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latin typeface="+mj-lt"/>
            </a:endParaRPr>
          </a:p>
        </p:txBody>
      </p:sp>
      <p:graphicFrame>
        <p:nvGraphicFramePr>
          <p:cNvPr id="13" name="Group 52"/>
          <p:cNvGraphicFramePr>
            <a:graphicFrameLocks/>
          </p:cNvGraphicFramePr>
          <p:nvPr>
            <p:extLst>
              <p:ext uri="{D42A27DB-BD31-4B8C-83A1-F6EECF244321}">
                <p14:modId xmlns:p14="http://schemas.microsoft.com/office/powerpoint/2010/main" val="334753124"/>
              </p:ext>
            </p:extLst>
          </p:nvPr>
        </p:nvGraphicFramePr>
        <p:xfrm>
          <a:off x="428287" y="5201371"/>
          <a:ext cx="8247401" cy="1219591"/>
        </p:xfrm>
        <a:graphic>
          <a:graphicData uri="http://schemas.openxmlformats.org/drawingml/2006/table">
            <a:tbl>
              <a:tblPr/>
              <a:tblGrid>
                <a:gridCol w="824740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mj-lt"/>
                        </a:rPr>
                        <a:t>O índice mede a </a:t>
                      </a:r>
                      <a:r>
                        <a:rPr kumimoji="0" lang="pt-BR" sz="1200" b="1" i="0" u="none" strike="noStrike" cap="none" normalizeH="0" baseline="0" dirty="0" smtClean="0">
                          <a:ln>
                            <a:noFill/>
                          </a:ln>
                          <a:solidFill>
                            <a:srgbClr val="000000"/>
                          </a:solidFill>
                          <a:effectLst/>
                          <a:latin typeface="+mj-lt"/>
                        </a:rPr>
                        <a:t>proporção de processos críticos otimizados em relação ao total de processos críticos identificados </a:t>
                      </a:r>
                      <a:r>
                        <a:rPr kumimoji="0" lang="pt-BR" sz="1200" b="0" i="0" u="none" strike="noStrike" cap="none" normalizeH="0" baseline="0" dirty="0" smtClean="0">
                          <a:ln>
                            <a:noFill/>
                          </a:ln>
                          <a:solidFill>
                            <a:srgbClr val="000000"/>
                          </a:solidFill>
                          <a:effectLst/>
                          <a:latin typeface="+mj-lt"/>
                        </a:rPr>
                        <a:t>no Instituto. Como </a:t>
                      </a:r>
                      <a:r>
                        <a:rPr kumimoji="0" lang="pt-BR" sz="1200" b="1" i="0" u="none" strike="noStrike" cap="none" normalizeH="0" baseline="0" dirty="0" smtClean="0">
                          <a:ln>
                            <a:noFill/>
                          </a:ln>
                          <a:solidFill>
                            <a:srgbClr val="000000"/>
                          </a:solidFill>
                          <a:effectLst/>
                          <a:latin typeface="+mj-lt"/>
                        </a:rPr>
                        <a:t>essa atividade ainda não foi iniciada, não foi possível medir o índice </a:t>
                      </a:r>
                      <a:r>
                        <a:rPr kumimoji="0" lang="pt-BR" sz="1200" b="0" i="0" u="none" strike="noStrike" cap="none" normalizeH="0" baseline="0" dirty="0" smtClean="0">
                          <a:ln>
                            <a:noFill/>
                          </a:ln>
                          <a:solidFill>
                            <a:srgbClr val="000000"/>
                          </a:solidFill>
                          <a:effectLst/>
                          <a:latin typeface="+mj-lt"/>
                        </a:rPr>
                        <a:t>durante o ano. As metas também não foram estabelecidas.</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68530471"/>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1408978" y="4642412"/>
            <a:ext cx="1565032" cy="7920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t>Mapa </a:t>
            </a:r>
            <a:r>
              <a:rPr lang="pt-BR" sz="3000" b="1" dirty="0" smtClean="0"/>
              <a:t>Estratégico – IFRO 2018-2022 </a:t>
            </a:r>
            <a:endParaRPr lang="pt-BR" sz="30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31186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1:</a:t>
            </a:r>
            <a:r>
              <a:rPr lang="pt-BR" altLang="en-US" sz="2500" b="1" dirty="0" smtClean="0">
                <a:latin typeface="Calibri" pitchFamily="34" charset="0"/>
              </a:rPr>
              <a:t> </a:t>
            </a:r>
            <a:r>
              <a:rPr lang="pt-BR" altLang="en-US" sz="2800" b="1" dirty="0" smtClean="0">
                <a:latin typeface="Calibri" pitchFamily="34" charset="0"/>
              </a:rPr>
              <a:t>Desenvolvimento </a:t>
            </a:r>
            <a:r>
              <a:rPr lang="pt-BR" altLang="en-US" sz="2800" b="1" dirty="0">
                <a:latin typeface="Calibri" pitchFamily="34" charset="0"/>
              </a:rPr>
              <a:t>regional sustentável</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4227229362"/>
              </p:ext>
            </p:extLst>
          </p:nvPr>
        </p:nvGraphicFramePr>
        <p:xfrm>
          <a:off x="401459" y="1912318"/>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1.2 Taxa de Efetividade dos Cursos</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600" b="1" dirty="0" smtClean="0">
                          <a:solidFill>
                            <a:schemeClr val="tx1"/>
                          </a:solidFill>
                          <a:latin typeface="+mn-lt"/>
                          <a:cs typeface="Arial" pitchFamily="34" charset="0"/>
                        </a:rPr>
                        <a:t>PROEX</a:t>
                      </a:r>
                      <a:endParaRPr lang="pt-BR" sz="1600"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Group 52"/>
          <p:cNvGraphicFramePr>
            <a:graphicFrameLocks/>
          </p:cNvGraphicFramePr>
          <p:nvPr>
            <p:extLst>
              <p:ext uri="{D42A27DB-BD31-4B8C-83A1-F6EECF244321}">
                <p14:modId xmlns:p14="http://schemas.microsoft.com/office/powerpoint/2010/main" val="800635954"/>
              </p:ext>
            </p:extLst>
          </p:nvPr>
        </p:nvGraphicFramePr>
        <p:xfrm>
          <a:off x="401459" y="5191159"/>
          <a:ext cx="4121329" cy="1219591"/>
        </p:xfrm>
        <a:graphic>
          <a:graphicData uri="http://schemas.openxmlformats.org/drawingml/2006/table">
            <a:tbl>
              <a:tblPr/>
              <a:tblGrid>
                <a:gridCol w="4121329">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200" b="1" i="0" u="none" strike="noStrike" kern="1200" cap="none" spc="0" normalizeH="0" baseline="0" noProof="0" dirty="0" smtClean="0">
                        <a:ln>
                          <a:noFill/>
                        </a:ln>
                        <a:solidFill>
                          <a:srgbClr val="FF0000"/>
                        </a:solidFill>
                        <a:effectLst/>
                        <a:uLnTx/>
                        <a:uFillTx/>
                        <a:latin typeface="Calibri"/>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Group 52"/>
          <p:cNvGraphicFramePr>
            <a:graphicFrameLocks/>
          </p:cNvGraphicFramePr>
          <p:nvPr>
            <p:extLst>
              <p:ext uri="{D42A27DB-BD31-4B8C-83A1-F6EECF244321}">
                <p14:modId xmlns:p14="http://schemas.microsoft.com/office/powerpoint/2010/main" val="2943701927"/>
              </p:ext>
            </p:extLst>
          </p:nvPr>
        </p:nvGraphicFramePr>
        <p:xfrm>
          <a:off x="4643438" y="5179691"/>
          <a:ext cx="4105275" cy="1231059"/>
        </p:xfrm>
        <a:graphic>
          <a:graphicData uri="http://schemas.openxmlformats.org/drawingml/2006/table">
            <a:tbl>
              <a:tblPr/>
              <a:tblGrid>
                <a:gridCol w="4105275">
                  <a:extLst>
                    <a:ext uri="{9D8B030D-6E8A-4147-A177-3AD203B41FA5}">
                      <a16:colId xmlns:a16="http://schemas.microsoft.com/office/drawing/2014/main" xmlns="" val="20000"/>
                    </a:ext>
                  </a:extLst>
                </a:gridCol>
              </a:tblGrid>
              <a:tr h="29334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2624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4" name="Retângulo 13"/>
          <p:cNvSpPr/>
          <p:nvPr/>
        </p:nvSpPr>
        <p:spPr>
          <a:xfrm>
            <a:off x="2570722" y="3250098"/>
            <a:ext cx="4002571" cy="923330"/>
          </a:xfrm>
          <a:prstGeom prst="rect">
            <a:avLst/>
          </a:prstGeom>
          <a:noFill/>
        </p:spPr>
        <p:txBody>
          <a:bodyPr wrap="none" lIns="91440" tIns="45720" rIns="91440" bIns="45720">
            <a:spAutoFit/>
          </a:bodyPr>
          <a:lstStyle/>
          <a:p>
            <a:pPr algn="ct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Não</a:t>
            </a:r>
            <a:r>
              <a:rPr lang="pt-BR" sz="5400" b="1" dirty="0" smtClean="0">
                <a:ln w="10160">
                  <a:solidFill>
                    <a:srgbClr val="4BACC6"/>
                  </a:solidFill>
                  <a:prstDash val="solid"/>
                </a:ln>
                <a:solidFill>
                  <a:srgbClr val="1F497D">
                    <a:lumMod val="75000"/>
                  </a:srgbClr>
                </a:solidFill>
                <a:effectLst>
                  <a:outerShdw blurRad="38100" dist="22860" dir="5400000" algn="tl" rotWithShape="0">
                    <a:srgbClr val="000000">
                      <a:alpha val="30000"/>
                    </a:srgbClr>
                  </a:outerShdw>
                </a:effectLst>
              </a:rPr>
              <a:t> </a:t>
            </a:r>
            <a:r>
              <a:rPr lang="pt-BR" sz="5400" b="1" dirty="0" smtClean="0">
                <a:ln w="10160">
                  <a:solidFill>
                    <a:srgbClr val="4BACC6"/>
                  </a:solidFill>
                  <a:prstDash val="solid"/>
                </a:ln>
                <a:solidFill>
                  <a:srgbClr val="FF0000"/>
                </a:solidFill>
                <a:effectLst>
                  <a:outerShdw blurRad="38100" dist="22860" dir="5400000" algn="tl" rotWithShape="0">
                    <a:srgbClr val="000000">
                      <a:alpha val="30000"/>
                    </a:srgbClr>
                  </a:outerShdw>
                </a:effectLst>
              </a:rPr>
              <a:t>coletado</a:t>
            </a:r>
            <a:endParaRPr lang="pt-BR" sz="5400" b="1" dirty="0">
              <a:ln w="10160">
                <a:solidFill>
                  <a:srgbClr val="4BACC6"/>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766742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Objetivo11:</a:t>
            </a:r>
            <a:r>
              <a:rPr lang="pt-BR" altLang="en-US" sz="2500" b="1" dirty="0" smtClean="0">
                <a:latin typeface="Calibri" pitchFamily="34" charset="0"/>
              </a:rPr>
              <a:t> </a:t>
            </a:r>
            <a:r>
              <a:rPr lang="pt-BR" altLang="en-US" sz="2800" b="1" dirty="0" smtClean="0">
                <a:latin typeface="Calibri" pitchFamily="34" charset="0"/>
              </a:rPr>
              <a:t>Fortalecer </a:t>
            </a:r>
            <a:r>
              <a:rPr lang="pt-BR" altLang="en-US" sz="2800" b="1" dirty="0">
                <a:latin typeface="Calibri" pitchFamily="34" charset="0"/>
              </a:rPr>
              <a:t>a comunicação institucional junto aos públicos </a:t>
            </a:r>
            <a:r>
              <a:rPr lang="pt-BR" altLang="en-US" sz="2800" b="1" dirty="0" smtClean="0">
                <a:latin typeface="Calibri" pitchFamily="34" charset="0"/>
              </a:rPr>
              <a:t>estratégicos</a:t>
            </a: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778359482"/>
              </p:ext>
            </p:extLst>
          </p:nvPr>
        </p:nvGraphicFramePr>
        <p:xfrm>
          <a:off x="401459" y="1774532"/>
          <a:ext cx="8274229" cy="370840"/>
        </p:xfrm>
        <a:graphic>
          <a:graphicData uri="http://schemas.openxmlformats.org/drawingml/2006/table">
            <a:tbl>
              <a:tblPr firstRow="1" bandRow="1">
                <a:tableStyleId>{5C22544A-7EE6-4342-B048-85BDC9FD1C3A}</a:tableStyleId>
              </a:tblPr>
              <a:tblGrid>
                <a:gridCol w="6525730">
                  <a:extLst>
                    <a:ext uri="{9D8B030D-6E8A-4147-A177-3AD203B41FA5}">
                      <a16:colId xmlns:a16="http://schemas.microsoft.com/office/drawing/2014/main" xmlns="" val="20000"/>
                    </a:ext>
                  </a:extLst>
                </a:gridCol>
                <a:gridCol w="842029">
                  <a:extLst>
                    <a:ext uri="{9D8B030D-6E8A-4147-A177-3AD203B41FA5}">
                      <a16:colId xmlns:a16="http://schemas.microsoft.com/office/drawing/2014/main" xmlns="" val="20001"/>
                    </a:ext>
                  </a:extLst>
                </a:gridCol>
                <a:gridCol w="90647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11.1 - Índice de esforço de comunicação interna e externa</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rgbClr val="00B050"/>
                          </a:solidFill>
                          <a:effectLst/>
                          <a:latin typeface="Wingdings" pitchFamily="2" charset="2"/>
                        </a:rPr>
                        <a:t>l</a:t>
                      </a:r>
                      <a:endParaRPr lang="pt-BR" dirty="0" smtClean="0">
                        <a:solidFill>
                          <a:srgbClr val="00B050"/>
                        </a:solidFill>
                      </a:endParaRPr>
                    </a:p>
                  </a:txBody>
                  <a:tcPr>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ASCOM</a:t>
                      </a:r>
                      <a:endParaRPr lang="pt-BR"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1441821090"/>
              </p:ext>
            </p:extLst>
          </p:nvPr>
        </p:nvGraphicFramePr>
        <p:xfrm>
          <a:off x="428287" y="4929446"/>
          <a:ext cx="8247401" cy="1466577"/>
        </p:xfrm>
        <a:graphic>
          <a:graphicData uri="http://schemas.openxmlformats.org/drawingml/2006/table">
            <a:tbl>
              <a:tblPr/>
              <a:tblGrid>
                <a:gridCol w="8247401">
                  <a:extLst>
                    <a:ext uri="{9D8B030D-6E8A-4147-A177-3AD203B41FA5}">
                      <a16:colId xmlns:a16="http://schemas.microsoft.com/office/drawing/2014/main" xmlns="" val="20000"/>
                    </a:ext>
                  </a:extLst>
                </a:gridCol>
              </a:tblGrid>
              <a:tr h="36658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109999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000000"/>
                          </a:solidFill>
                          <a:effectLst/>
                          <a:latin typeface="+mj-lt"/>
                        </a:rPr>
                        <a:t>Critérios: 1. Produções web/gráficas; 2. Eventos realizados; 3. Número de notícias e roteiros produzidos; 4. Revisão Textual; 5. Número de publicações de documentos nos portais IFRO e Seleção.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000000"/>
                          </a:solidFill>
                          <a:effectLst/>
                          <a:latin typeface="+mj-lt"/>
                        </a:rPr>
                        <a:t>A proposta da </a:t>
                      </a:r>
                      <a:r>
                        <a:rPr kumimoji="0" lang="pt-BR" sz="1100" b="0" i="0" u="none" strike="noStrike" cap="none" normalizeH="0" baseline="0" dirty="0" err="1" smtClean="0">
                          <a:ln>
                            <a:noFill/>
                          </a:ln>
                          <a:solidFill>
                            <a:srgbClr val="000000"/>
                          </a:solidFill>
                          <a:effectLst/>
                          <a:latin typeface="+mj-lt"/>
                        </a:rPr>
                        <a:t>Ascom</a:t>
                      </a:r>
                      <a:r>
                        <a:rPr kumimoji="0" lang="pt-BR" sz="1100" b="0" i="0" u="none" strike="noStrike" cap="none" normalizeH="0" baseline="0" dirty="0" smtClean="0">
                          <a:ln>
                            <a:noFill/>
                          </a:ln>
                          <a:solidFill>
                            <a:srgbClr val="000000"/>
                          </a:solidFill>
                          <a:effectLst/>
                          <a:latin typeface="+mj-lt"/>
                        </a:rPr>
                        <a:t> é manter o desempenho trimestral de 2018 como meta para 2019. Cada critério apresenta seu desempenho trimestral, de acordo com as particularidades (sazonalidade) das atividades nas unidades presenciais. Neste ano a Assessoria de Comunicação conta com o afastamento de três servidores para capacitação em setores distintos. O objetivo é manter a produtividade com a redução significativa da equipe, composta por nove servidores. Apresentando assim uma redução de 1/3 do seu quadro. </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7" y="2145373"/>
            <a:ext cx="8247401" cy="274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596552"/>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6575203" y="4649708"/>
            <a:ext cx="1483322" cy="7920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t>Mapa </a:t>
            </a:r>
            <a:r>
              <a:rPr lang="pt-BR" sz="3000" b="1" dirty="0" smtClean="0"/>
              <a:t>Estratégico – IFRO 2018-2022 </a:t>
            </a:r>
            <a:endParaRPr lang="pt-BR" sz="30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156227"/>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4778" y="324739"/>
            <a:ext cx="6691357" cy="1512607"/>
          </a:xfrm>
        </p:spPr>
        <p:txBody>
          <a:bodyPr>
            <a:noAutofit/>
          </a:bodyPr>
          <a:lstStyle/>
          <a:p>
            <a:r>
              <a:rPr lang="pt-BR" altLang="en-US" sz="2800" b="1" dirty="0" smtClean="0">
                <a:latin typeface="Calibri" pitchFamily="34" charset="0"/>
              </a:rPr>
              <a:t>Objetivo 12:</a:t>
            </a:r>
            <a:r>
              <a:rPr lang="pt-BR" altLang="en-US" sz="2500" b="1" dirty="0" smtClean="0">
                <a:latin typeface="Calibri" pitchFamily="34" charset="0"/>
              </a:rPr>
              <a:t> </a:t>
            </a:r>
            <a:r>
              <a:rPr lang="pt-BR" altLang="en-US" sz="2800" b="1" dirty="0" smtClean="0">
                <a:latin typeface="Calibri" pitchFamily="34" charset="0"/>
              </a:rPr>
              <a:t>Fortalecer </a:t>
            </a:r>
            <a:r>
              <a:rPr lang="pt-BR" altLang="en-US" sz="2800" b="1" dirty="0">
                <a:latin typeface="Calibri" pitchFamily="34" charset="0"/>
              </a:rPr>
              <a:t>a identidade institucional e o relacionamento interinstitucional</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562653573"/>
              </p:ext>
            </p:extLst>
          </p:nvPr>
        </p:nvGraphicFramePr>
        <p:xfrm>
          <a:off x="401459" y="1774532"/>
          <a:ext cx="8274229" cy="370840"/>
        </p:xfrm>
        <a:graphic>
          <a:graphicData uri="http://schemas.openxmlformats.org/drawingml/2006/table">
            <a:tbl>
              <a:tblPr firstRow="1" bandRow="1">
                <a:tableStyleId>{5C22544A-7EE6-4342-B048-85BDC9FD1C3A}</a:tableStyleId>
              </a:tblPr>
              <a:tblGrid>
                <a:gridCol w="6525730">
                  <a:extLst>
                    <a:ext uri="{9D8B030D-6E8A-4147-A177-3AD203B41FA5}">
                      <a16:colId xmlns:a16="http://schemas.microsoft.com/office/drawing/2014/main" xmlns="" val="20000"/>
                    </a:ext>
                  </a:extLst>
                </a:gridCol>
                <a:gridCol w="842029">
                  <a:extLst>
                    <a:ext uri="{9D8B030D-6E8A-4147-A177-3AD203B41FA5}">
                      <a16:colId xmlns:a16="http://schemas.microsoft.com/office/drawing/2014/main" xmlns="" val="20001"/>
                    </a:ext>
                  </a:extLst>
                </a:gridCol>
                <a:gridCol w="90647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12.1 - Índice de conhecimento da imagem institucional</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rgbClr val="FFFF00"/>
                          </a:solidFill>
                          <a:effectLst/>
                          <a:latin typeface="Wingdings" pitchFamily="2" charset="2"/>
                        </a:rPr>
                        <a:t>l</a:t>
                      </a:r>
                      <a:endParaRPr lang="pt-BR" dirty="0" smtClean="0">
                        <a:solidFill>
                          <a:srgbClr val="FFFF00"/>
                        </a:solidFill>
                      </a:endParaRPr>
                    </a:p>
                  </a:txBody>
                  <a:tcPr>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ASCOM</a:t>
                      </a:r>
                      <a:endParaRPr lang="pt-BR"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oup 52"/>
          <p:cNvGraphicFramePr>
            <a:graphicFrameLocks/>
          </p:cNvGraphicFramePr>
          <p:nvPr>
            <p:extLst>
              <p:ext uri="{D42A27DB-BD31-4B8C-83A1-F6EECF244321}">
                <p14:modId xmlns:p14="http://schemas.microsoft.com/office/powerpoint/2010/main" val="835027495"/>
              </p:ext>
            </p:extLst>
          </p:nvPr>
        </p:nvGraphicFramePr>
        <p:xfrm>
          <a:off x="428287" y="5201371"/>
          <a:ext cx="8247401" cy="1219591"/>
        </p:xfrm>
        <a:graphic>
          <a:graphicData uri="http://schemas.openxmlformats.org/drawingml/2006/table">
            <a:tbl>
              <a:tblPr/>
              <a:tblGrid>
                <a:gridCol w="824740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pt-BR" sz="900" b="0" i="0" u="none" strike="noStrike" cap="none" normalizeH="0" baseline="0" dirty="0" smtClean="0">
                          <a:ln>
                            <a:noFill/>
                          </a:ln>
                          <a:solidFill>
                            <a:srgbClr val="000000"/>
                          </a:solidFill>
                          <a:effectLst/>
                          <a:latin typeface="+mj-lt"/>
                        </a:rPr>
                        <a:t>- No mês de junho ocorreu o acidente com o servidor da Reitoria que gerou uma grande quantidade de notícias na mídia (28 notícias);</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pt-BR" sz="900" b="0" i="0" u="none" strike="noStrike" cap="none" normalizeH="0" baseline="0" dirty="0" smtClean="0">
                          <a:ln>
                            <a:noFill/>
                          </a:ln>
                          <a:solidFill>
                            <a:srgbClr val="000000"/>
                          </a:solidFill>
                          <a:effectLst/>
                          <a:latin typeface="+mj-lt"/>
                        </a:rPr>
                        <a:t>- Em setembro ocorreu o primeiro caso de suicídio no Campus Vilhena com repercussão na imprensa;</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pt-BR" sz="900" b="0" i="0" u="none" strike="noStrike" cap="none" normalizeH="0" baseline="0" dirty="0" smtClean="0">
                          <a:ln>
                            <a:noFill/>
                          </a:ln>
                          <a:solidFill>
                            <a:srgbClr val="000000"/>
                          </a:solidFill>
                          <a:effectLst/>
                          <a:latin typeface="+mj-lt"/>
                        </a:rPr>
                        <a:t>- Em outubro ocorreu o segundo caso de suicídio no Campus Vilhena, o que gerou mais impacto na imagem institucional;</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pt-BR" sz="900" b="0" i="0" u="none" strike="noStrike" cap="none" normalizeH="0" baseline="0" dirty="0" smtClean="0">
                          <a:ln>
                            <a:noFill/>
                          </a:ln>
                          <a:solidFill>
                            <a:srgbClr val="000000"/>
                          </a:solidFill>
                          <a:effectLst/>
                          <a:latin typeface="+mj-lt"/>
                        </a:rPr>
                        <a:t>- Em novembro a matéria sobre a pintura dos painéis artísticos do Campus Guajará-Mirim obteve repercussão negativa na imprensa;</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pt-BR" sz="900" b="0" i="0" u="none" strike="noStrike" cap="none" normalizeH="0" baseline="0" dirty="0" smtClean="0">
                          <a:ln>
                            <a:noFill/>
                          </a:ln>
                          <a:solidFill>
                            <a:srgbClr val="000000"/>
                          </a:solidFill>
                          <a:effectLst/>
                          <a:latin typeface="+mj-lt"/>
                        </a:rPr>
                        <a:t>- No mês de dezembro a imprensa publicou 22 notícias do IFRO sobre o incidente relativo ao concurso público, impactando negativamente no resultado do indicador de aparição espontânea na mídia.</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787" y="162675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87" y="4247805"/>
            <a:ext cx="8247401" cy="92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1" descr="Chart 0"/>
          <p:cNvGraphicFramePr>
            <a:graphicFrameLocks/>
          </p:cNvGraphicFramePr>
          <p:nvPr>
            <p:extLst>
              <p:ext uri="{D42A27DB-BD31-4B8C-83A1-F6EECF244321}">
                <p14:modId xmlns:p14="http://schemas.microsoft.com/office/powerpoint/2010/main" val="3448422074"/>
              </p:ext>
            </p:extLst>
          </p:nvPr>
        </p:nvGraphicFramePr>
        <p:xfrm>
          <a:off x="411663" y="2145372"/>
          <a:ext cx="8264026" cy="21024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5982179"/>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712412" y="5718696"/>
            <a:ext cx="1816754" cy="7920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solidFill>
                  <a:prstClr val="black"/>
                </a:solidFill>
              </a:rPr>
              <a:t>Mapa </a:t>
            </a:r>
            <a:r>
              <a:rPr lang="pt-BR" sz="3000" b="1" dirty="0" smtClean="0">
                <a:solidFill>
                  <a:prstClr val="black"/>
                </a:solidFill>
              </a:rPr>
              <a:t>Estratégico – IFRO 2018-2022 </a:t>
            </a:r>
            <a:endParaRPr lang="pt-BR" sz="3000" dirty="0">
              <a:solidFill>
                <a:prstClr val="black"/>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141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3000" b="1" dirty="0" smtClean="0">
                <a:latin typeface="Calibri" pitchFamily="34" charset="0"/>
              </a:rPr>
              <a:t/>
            </a:r>
            <a:br>
              <a:rPr lang="pt-BR" altLang="en-US" sz="3000" b="1" dirty="0" smtClean="0">
                <a:latin typeface="Calibri" pitchFamily="34" charset="0"/>
              </a:rPr>
            </a:br>
            <a:r>
              <a:rPr lang="pt-BR" altLang="en-US" sz="2800" b="1" dirty="0" smtClean="0">
                <a:latin typeface="Calibri" pitchFamily="34" charset="0"/>
              </a:rPr>
              <a:t>Objetivo 13:</a:t>
            </a:r>
            <a:r>
              <a:rPr lang="pt-BR" altLang="en-US" sz="2500" b="1" dirty="0" smtClean="0">
                <a:latin typeface="Calibri" pitchFamily="34" charset="0"/>
              </a:rPr>
              <a:t> </a:t>
            </a:r>
            <a:r>
              <a:rPr lang="pt-BR" altLang="en-US" sz="2800" b="1" dirty="0" smtClean="0">
                <a:latin typeface="Calibri" pitchFamily="34" charset="0"/>
              </a:rPr>
              <a:t>Intensificar </a:t>
            </a:r>
            <a:r>
              <a:rPr lang="pt-BR" altLang="en-US" sz="2800" b="1" dirty="0">
                <a:latin typeface="Calibri" pitchFamily="34" charset="0"/>
              </a:rPr>
              <a:t>a capacitação e a qualificação de servidores, com foco nos resultados institucionais</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665603168"/>
              </p:ext>
            </p:extLst>
          </p:nvPr>
        </p:nvGraphicFramePr>
        <p:xfrm>
          <a:off x="401459" y="1774532"/>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13.1 - Índice de capacitação do quadro de servidores</a:t>
                      </a: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DGP</a:t>
                      </a:r>
                      <a:endParaRPr lang="pt-BR"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935" y="162675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Group 52"/>
          <p:cNvGraphicFramePr>
            <a:graphicFrameLocks/>
          </p:cNvGraphicFramePr>
          <p:nvPr>
            <p:extLst>
              <p:ext uri="{D42A27DB-BD31-4B8C-83A1-F6EECF244321}">
                <p14:modId xmlns:p14="http://schemas.microsoft.com/office/powerpoint/2010/main" val="4184461907"/>
              </p:ext>
            </p:extLst>
          </p:nvPr>
        </p:nvGraphicFramePr>
        <p:xfrm>
          <a:off x="428287" y="5201371"/>
          <a:ext cx="8254244" cy="1234528"/>
        </p:xfrm>
        <a:graphic>
          <a:graphicData uri="http://schemas.openxmlformats.org/drawingml/2006/table">
            <a:tbl>
              <a:tblPr/>
              <a:tblGrid>
                <a:gridCol w="8254244">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000000"/>
                          </a:solidFill>
                          <a:effectLst/>
                          <a:latin typeface="+mj-lt"/>
                        </a:rPr>
                        <a:t>- Identificamos durante a realização do VII ENGEP, que as unidades tiveram dificuldades para elaborar o PAC/2018, sendo que algumas unidades estavam começando o PAC em julho/2018, portanto, assim como 2017, muitas atividades foram previstas para ocorrerem apenas no 2º semestre/2018.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rgbClr val="000000"/>
                          </a:solidFill>
                          <a:effectLst/>
                          <a:latin typeface="+mj-lt"/>
                        </a:rPr>
                        <a:t>- Para 2018, houve a tentativa de organizar os cursos </a:t>
                      </a:r>
                      <a:r>
                        <a:rPr kumimoji="0" lang="pt-BR" sz="1100" b="0" i="1" u="none" strike="noStrike" cap="none" normalizeH="0" baseline="0" dirty="0" smtClean="0">
                          <a:ln>
                            <a:noFill/>
                          </a:ln>
                          <a:solidFill>
                            <a:srgbClr val="000000"/>
                          </a:solidFill>
                          <a:effectLst/>
                          <a:latin typeface="+mj-lt"/>
                        </a:rPr>
                        <a:t>In </a:t>
                      </a:r>
                      <a:r>
                        <a:rPr kumimoji="0" lang="pt-BR" sz="1100" b="0" i="1" u="none" strike="noStrike" cap="none" normalizeH="0" baseline="0" dirty="0" err="1" smtClean="0">
                          <a:ln>
                            <a:noFill/>
                          </a:ln>
                          <a:solidFill>
                            <a:srgbClr val="000000"/>
                          </a:solidFill>
                          <a:effectLst/>
                          <a:latin typeface="+mj-lt"/>
                        </a:rPr>
                        <a:t>company</a:t>
                      </a:r>
                      <a:r>
                        <a:rPr kumimoji="0" lang="pt-BR" sz="1100" b="0" i="0" u="none" strike="noStrike" cap="none" normalizeH="0" baseline="0" dirty="0" smtClean="0">
                          <a:ln>
                            <a:noFill/>
                          </a:ln>
                          <a:solidFill>
                            <a:srgbClr val="000000"/>
                          </a:solidFill>
                          <a:effectLst/>
                          <a:latin typeface="+mj-lt"/>
                        </a:rPr>
                        <a:t>, vinculados aos projetos estratégicos, contudo, como muitos projetos ainda não estavam formalizados, os gestores dos projetos não conseguiram dar andamento às capacitações.</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Chart 1" descr="Chart 0"/>
          <p:cNvGraphicFramePr/>
          <p:nvPr/>
        </p:nvGraphicFramePr>
        <p:xfrm>
          <a:off x="2505075" y="9480550"/>
          <a:ext cx="9172575"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 descr="Chart 0"/>
          <p:cNvGraphicFramePr/>
          <p:nvPr/>
        </p:nvGraphicFramePr>
        <p:xfrm>
          <a:off x="2505075" y="9480550"/>
          <a:ext cx="9172575" cy="2438400"/>
        </p:xfrm>
        <a:graphic>
          <a:graphicData uri="http://schemas.openxmlformats.org/drawingml/2006/chart">
            <c:chart xmlns:c="http://schemas.openxmlformats.org/drawingml/2006/chart" xmlns:r="http://schemas.openxmlformats.org/officeDocument/2006/relationships" r:id="rId5"/>
          </a:graphicData>
        </a:graphic>
      </p:graphicFrame>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 y="3735563"/>
            <a:ext cx="8244381" cy="144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Chart 1" descr="Chart 0"/>
          <p:cNvGraphicFramePr>
            <a:graphicFrameLocks/>
          </p:cNvGraphicFramePr>
          <p:nvPr>
            <p:extLst>
              <p:ext uri="{D42A27DB-BD31-4B8C-83A1-F6EECF244321}">
                <p14:modId xmlns:p14="http://schemas.microsoft.com/office/powerpoint/2010/main" val="492277644"/>
              </p:ext>
            </p:extLst>
          </p:nvPr>
        </p:nvGraphicFramePr>
        <p:xfrm>
          <a:off x="419974" y="2145372"/>
          <a:ext cx="8262557" cy="159019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352321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13:</a:t>
            </a:r>
            <a:r>
              <a:rPr lang="pt-BR" altLang="en-US" sz="2500" b="1" dirty="0" smtClean="0">
                <a:latin typeface="Calibri" pitchFamily="34" charset="0"/>
              </a:rPr>
              <a:t> </a:t>
            </a:r>
            <a:r>
              <a:rPr lang="pt-BR" altLang="en-US" sz="2800" b="1" dirty="0">
                <a:latin typeface="Calibri" pitchFamily="34" charset="0"/>
              </a:rPr>
              <a:t>Intensificar a capacitação e a qualificação de servidores, com foco nos resultados institucionais</a:t>
            </a: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4257522943"/>
              </p:ext>
            </p:extLst>
          </p:nvPr>
        </p:nvGraphicFramePr>
        <p:xfrm>
          <a:off x="401459" y="1774532"/>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13.2 - Investimento Médio em Capacitação e Qualificação por Servidor</a:t>
                      </a: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DGP</a:t>
                      </a:r>
                      <a:endParaRPr lang="pt-BR"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187" y="162675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Group 52"/>
          <p:cNvGraphicFramePr>
            <a:graphicFrameLocks/>
          </p:cNvGraphicFramePr>
          <p:nvPr>
            <p:extLst>
              <p:ext uri="{D42A27DB-BD31-4B8C-83A1-F6EECF244321}">
                <p14:modId xmlns:p14="http://schemas.microsoft.com/office/powerpoint/2010/main" val="490696228"/>
              </p:ext>
            </p:extLst>
          </p:nvPr>
        </p:nvGraphicFramePr>
        <p:xfrm>
          <a:off x="428287" y="5201371"/>
          <a:ext cx="8254244" cy="1341208"/>
        </p:xfrm>
        <a:graphic>
          <a:graphicData uri="http://schemas.openxmlformats.org/drawingml/2006/table">
            <a:tbl>
              <a:tblPr/>
              <a:tblGrid>
                <a:gridCol w="8254244">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rgbClr val="FFFFFF"/>
                          </a:solidFill>
                          <a:effectLst/>
                          <a:latin typeface="+mj-lt"/>
                        </a:rPr>
                        <a:t>Análise de Desempenho</a:t>
                      </a:r>
                      <a:endParaRPr kumimoji="0" lang="en-US" sz="12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800" b="0" i="0" u="none" strike="noStrike" cap="none" normalizeH="0" baseline="0" dirty="0" smtClean="0">
                          <a:ln>
                            <a:noFill/>
                          </a:ln>
                          <a:solidFill>
                            <a:srgbClr val="000000"/>
                          </a:solidFill>
                          <a:effectLst/>
                          <a:latin typeface="+mj-lt"/>
                        </a:rPr>
                        <a:t>- Volume de investimento em capacitação corresponde às despesas liquidadas, em consulta ao Tesouro Gerencial;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800" b="0" i="0" u="none" strike="noStrike" cap="none" normalizeH="0" baseline="0" dirty="0" smtClean="0">
                          <a:ln>
                            <a:noFill/>
                          </a:ln>
                          <a:solidFill>
                            <a:srgbClr val="000000"/>
                          </a:solidFill>
                          <a:effectLst/>
                          <a:latin typeface="+mj-lt"/>
                        </a:rPr>
                        <a:t>- Justifica-se que os valores de capacitação englobam os cursos de curta duração e os programas institucionais de pós-graduação. Enquanto as capacitações de curta duração possuem uma característica de ocorrerem em sua maioria no segundo semestre do ano, os programas de pós-graduação tem sua execução financeira efetivada no primeiro semestre do ano e, por representarem a maior parte do recurso de capacitação, causam o impacto de que mais de 80% do recurso é utilizado no primeiro semestre do ano;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800" b="0" i="0" u="none" strike="noStrike" cap="none" normalizeH="0" baseline="0" dirty="0" smtClean="0">
                          <a:ln>
                            <a:noFill/>
                          </a:ln>
                          <a:solidFill>
                            <a:srgbClr val="000000"/>
                          </a:solidFill>
                          <a:effectLst/>
                          <a:latin typeface="+mj-lt"/>
                        </a:rPr>
                        <a:t>- Para realizar a previsão do quantitativo de servidores no segundo semestre de 2018 foram consideradas as vagas previstas para ingresso no Concurso Público de 2018 e que tem previsão de homologação em março/2019;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800" b="0" i="0" u="none" strike="noStrike" cap="none" normalizeH="0" baseline="0" dirty="0" smtClean="0">
                          <a:ln>
                            <a:noFill/>
                          </a:ln>
                          <a:solidFill>
                            <a:srgbClr val="000000"/>
                          </a:solidFill>
                          <a:effectLst/>
                          <a:latin typeface="+mj-lt"/>
                        </a:rPr>
                        <a:t>- Para realizar a previsão dos valores de recurso de capacitação do ano de 2020 consideramos que o aumento será de 8,1% (redução no percentual de crescimento observada entre os anos de 2018 e 2019) seguindo a tendência de maximização na utilização dos recursos e da estabilidade do quantitativo no quadro de servidores.	</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287" y="3716067"/>
            <a:ext cx="8254244" cy="146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3" descr="Chart 0"/>
          <p:cNvGraphicFramePr>
            <a:graphicFrameLocks/>
          </p:cNvGraphicFramePr>
          <p:nvPr>
            <p:extLst>
              <p:ext uri="{D42A27DB-BD31-4B8C-83A1-F6EECF244321}">
                <p14:modId xmlns:p14="http://schemas.microsoft.com/office/powerpoint/2010/main" val="1801509888"/>
              </p:ext>
            </p:extLst>
          </p:nvPr>
        </p:nvGraphicFramePr>
        <p:xfrm>
          <a:off x="428288" y="2145372"/>
          <a:ext cx="8278358" cy="15706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373860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13:</a:t>
            </a:r>
            <a:r>
              <a:rPr lang="pt-BR" altLang="en-US" sz="2500" b="1" dirty="0" smtClean="0">
                <a:latin typeface="Calibri" pitchFamily="34" charset="0"/>
              </a:rPr>
              <a:t> </a:t>
            </a:r>
            <a:r>
              <a:rPr lang="pt-BR" altLang="en-US" sz="2800" b="1" dirty="0">
                <a:latin typeface="Calibri" pitchFamily="34" charset="0"/>
              </a:rPr>
              <a:t>Intensificar a capacitação e a qualificação de servidores, com foco nos resultados institucionais</a:t>
            </a: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770785086"/>
              </p:ext>
            </p:extLst>
          </p:nvPr>
        </p:nvGraphicFramePr>
        <p:xfrm>
          <a:off x="401459" y="1774532"/>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13.3 - IQCD (Índice de Qualificação do Corpo Docente)</a:t>
                      </a: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DGP</a:t>
                      </a:r>
                      <a:endParaRPr lang="pt-BR"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187" y="162658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Group 52"/>
          <p:cNvGraphicFramePr>
            <a:graphicFrameLocks/>
          </p:cNvGraphicFramePr>
          <p:nvPr>
            <p:extLst>
              <p:ext uri="{D42A27DB-BD31-4B8C-83A1-F6EECF244321}">
                <p14:modId xmlns:p14="http://schemas.microsoft.com/office/powerpoint/2010/main" val="1566104010"/>
              </p:ext>
            </p:extLst>
          </p:nvPr>
        </p:nvGraphicFramePr>
        <p:xfrm>
          <a:off x="428287" y="5144223"/>
          <a:ext cx="8254244" cy="1272628"/>
        </p:xfrm>
        <a:graphic>
          <a:graphicData uri="http://schemas.openxmlformats.org/drawingml/2006/table">
            <a:tbl>
              <a:tblPr/>
              <a:tblGrid>
                <a:gridCol w="8254244">
                  <a:extLst>
                    <a:ext uri="{9D8B030D-6E8A-4147-A177-3AD203B41FA5}">
                      <a16:colId xmlns:a16="http://schemas.microsoft.com/office/drawing/2014/main" xmlns="" val="20000"/>
                    </a:ext>
                  </a:extLst>
                </a:gridCol>
              </a:tblGrid>
              <a:tr h="23604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rgbClr val="FFFFFF"/>
                          </a:solidFill>
                          <a:effectLst/>
                          <a:latin typeface="+mj-lt"/>
                        </a:rPr>
                        <a:t>Análise de Desempenho</a:t>
                      </a:r>
                      <a:endParaRPr kumimoji="0" lang="en-US" sz="12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850" b="0" i="0" u="none" strike="noStrike" cap="none" normalizeH="0" baseline="0" dirty="0" smtClean="0">
                          <a:ln>
                            <a:noFill/>
                          </a:ln>
                          <a:solidFill>
                            <a:srgbClr val="000000"/>
                          </a:solidFill>
                          <a:effectLst/>
                          <a:latin typeface="+mj-lt"/>
                        </a:rPr>
                        <a:t>Inicialmente havia sido realizada uma projeção de declínio na meta entre os anos de 2017 e 2018 devido ao ingresso no quadro de novos servidores, onde a expectativa é que possuam o mínimo exigido em legislação, a graduação. Observa-se que o indicador encerrou os anos de 2017 e 2018 acima das metas previstas, fatores como a conclusão de programas institucionais de qualificação contribuem para o desempenho.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850" b="0" i="0" u="none" strike="noStrike" cap="none" normalizeH="0" baseline="0" dirty="0" smtClean="0">
                          <a:ln>
                            <a:noFill/>
                          </a:ln>
                          <a:solidFill>
                            <a:srgbClr val="000000"/>
                          </a:solidFill>
                          <a:effectLst/>
                          <a:latin typeface="+mj-lt"/>
                        </a:rPr>
                        <a:t>Para a projeção dos anos de 2019 e 2020 foram considerados os dados dos servidores que encontram-se em afastamento para cursar pós-graduação e dos que estão participando dos programas institucionais de qualificação. Também foram considerados a partir do segundo semestre de 2019 os ingressos  de docentes por meio do concurso público de 2018 que deverão iniciar a carreira com no mínimo uma graduação. Considerando que não dispomos de controle sobre os docentes que estão realizando cursos de especialização, a variável foi considerada constante para os próximos anos, apenas considerando decréscimo daqueles que são especialistas e estão com previsão de conclusão de mestrado até 2020.</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287" y="3823879"/>
            <a:ext cx="8254244" cy="130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Chart 2" descr="Chart 0"/>
          <p:cNvGraphicFramePr>
            <a:graphicFrameLocks/>
          </p:cNvGraphicFramePr>
          <p:nvPr>
            <p:extLst>
              <p:ext uri="{D42A27DB-BD31-4B8C-83A1-F6EECF244321}">
                <p14:modId xmlns:p14="http://schemas.microsoft.com/office/powerpoint/2010/main" val="1914290885"/>
              </p:ext>
            </p:extLst>
          </p:nvPr>
        </p:nvGraphicFramePr>
        <p:xfrm>
          <a:off x="403794" y="2158979"/>
          <a:ext cx="8278737" cy="1664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21466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Objetivo 13:</a:t>
            </a:r>
            <a:r>
              <a:rPr lang="pt-BR" altLang="en-US" sz="2500" b="1" dirty="0" smtClean="0">
                <a:latin typeface="Calibri" pitchFamily="34" charset="0"/>
              </a:rPr>
              <a:t> </a:t>
            </a:r>
            <a:r>
              <a:rPr lang="pt-BR" altLang="en-US" sz="2800" b="1" dirty="0">
                <a:latin typeface="Calibri" pitchFamily="34" charset="0"/>
              </a:rPr>
              <a:t>Intensificar a capacitação e a qualificação de servidores, com foco nos resultados institucionais</a:t>
            </a: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055615903"/>
              </p:ext>
            </p:extLst>
          </p:nvPr>
        </p:nvGraphicFramePr>
        <p:xfrm>
          <a:off x="401459" y="1774532"/>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13.4</a:t>
                      </a:r>
                      <a:r>
                        <a:rPr lang="pt-BR" sz="1600" b="1" baseline="0" dirty="0" smtClean="0">
                          <a:solidFill>
                            <a:schemeClr val="tx1"/>
                          </a:solidFill>
                          <a:latin typeface="+mn-lt"/>
                          <a:cs typeface="Arial" pitchFamily="34" charset="0"/>
                        </a:rPr>
                        <a:t> - </a:t>
                      </a:r>
                      <a:r>
                        <a:rPr lang="pt-BR" sz="1600" b="1" dirty="0" smtClean="0">
                          <a:solidFill>
                            <a:schemeClr val="tx1"/>
                          </a:solidFill>
                          <a:latin typeface="+mn-lt"/>
                          <a:cs typeface="Arial" pitchFamily="34" charset="0"/>
                        </a:rPr>
                        <a:t>IQCTA (Índice de Qualificação do Corpo Técnico-Administrativo)</a:t>
                      </a: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DGP</a:t>
                      </a:r>
                      <a:endParaRPr lang="pt-BR"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531" y="162658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Group 52"/>
          <p:cNvGraphicFramePr>
            <a:graphicFrameLocks/>
          </p:cNvGraphicFramePr>
          <p:nvPr>
            <p:extLst>
              <p:ext uri="{D42A27DB-BD31-4B8C-83A1-F6EECF244321}">
                <p14:modId xmlns:p14="http://schemas.microsoft.com/office/powerpoint/2010/main" val="1081360092"/>
              </p:ext>
            </p:extLst>
          </p:nvPr>
        </p:nvGraphicFramePr>
        <p:xfrm>
          <a:off x="428287" y="5201371"/>
          <a:ext cx="4127121" cy="1303108"/>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850" b="0" i="0" u="none" strike="noStrike" kern="1200" cap="none" normalizeH="0" baseline="0" dirty="0" smtClean="0">
                          <a:ln>
                            <a:noFill/>
                          </a:ln>
                          <a:solidFill>
                            <a:srgbClr val="000000"/>
                          </a:solidFill>
                          <a:effectLst/>
                          <a:latin typeface="+mn-lt"/>
                          <a:ea typeface="+mn-ea"/>
                          <a:cs typeface="+mn-cs"/>
                        </a:rPr>
                        <a:t>Para a projeção dos anos de 2019 e 2020 foram considerados os dados dos servidores que encontram-se em afastamento para cursar pós-graduação e dos que estão participando dos programas institucionais de qualificação, bem como os ingressos de técnicos por meio do concurso público de 2018. Considerando que não dispomos de controle sobre os técnicos que estão realizando cursos de especialização, a variável foi considerada constante para os próximos anos, apenas considerando decréscimo daqueles que são especialistas e estão com previsão de conclusão de mestrado até 2020. </a:t>
                      </a:r>
                      <a:endParaRPr kumimoji="0" lang="pt-BR" sz="850" b="0" i="0" u="none" strike="noStrike" kern="1200" cap="none" normalizeH="0" baseline="0" dirty="0" smtClean="0">
                        <a:ln>
                          <a:noFill/>
                        </a:ln>
                        <a:solidFill>
                          <a:srgbClr val="000000"/>
                        </a:solidFill>
                        <a:effectLst/>
                        <a:latin typeface="Calibri"/>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4" name="Group 52"/>
          <p:cNvGraphicFramePr>
            <a:graphicFrameLocks/>
          </p:cNvGraphicFramePr>
          <p:nvPr>
            <p:extLst>
              <p:ext uri="{D42A27DB-BD31-4B8C-83A1-F6EECF244321}">
                <p14:modId xmlns:p14="http://schemas.microsoft.com/office/powerpoint/2010/main" val="385171306"/>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87" y="3551089"/>
            <a:ext cx="8254244" cy="162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Chart 4" descr="Chart 0"/>
          <p:cNvGraphicFramePr>
            <a:graphicFrameLocks/>
          </p:cNvGraphicFramePr>
          <p:nvPr>
            <p:extLst>
              <p:ext uri="{D42A27DB-BD31-4B8C-83A1-F6EECF244321}">
                <p14:modId xmlns:p14="http://schemas.microsoft.com/office/powerpoint/2010/main" val="4117989765"/>
              </p:ext>
            </p:extLst>
          </p:nvPr>
        </p:nvGraphicFramePr>
        <p:xfrm>
          <a:off x="401460" y="2145372"/>
          <a:ext cx="8281072" cy="14057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08399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2661281" y="5726860"/>
            <a:ext cx="1799731" cy="7920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solidFill>
                  <a:prstClr val="black"/>
                </a:solidFill>
              </a:rPr>
              <a:t>Mapa </a:t>
            </a:r>
            <a:r>
              <a:rPr lang="pt-BR" sz="3000" b="1" dirty="0" smtClean="0">
                <a:solidFill>
                  <a:prstClr val="black"/>
                </a:solidFill>
              </a:rPr>
              <a:t>Estratégico – IFRO 2018-2022 </a:t>
            </a:r>
            <a:endParaRPr lang="pt-BR" sz="3000" dirty="0">
              <a:solidFill>
                <a:prstClr val="black"/>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8177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3000" b="1" dirty="0" smtClean="0">
                <a:latin typeface="Calibri" pitchFamily="34" charset="0"/>
              </a:rPr>
              <a:t/>
            </a:r>
            <a:br>
              <a:rPr lang="pt-BR" altLang="en-US" sz="3000" b="1" dirty="0" smtClean="0">
                <a:latin typeface="Calibri" pitchFamily="34" charset="0"/>
              </a:rPr>
            </a:br>
            <a:r>
              <a:rPr lang="pt-BR" altLang="en-US" sz="2800" b="1" dirty="0" smtClean="0">
                <a:latin typeface="Calibri" pitchFamily="34" charset="0"/>
              </a:rPr>
              <a:t>Objetivo 14:</a:t>
            </a:r>
            <a:r>
              <a:rPr lang="pt-BR" altLang="en-US" sz="2500" b="1" dirty="0" smtClean="0">
                <a:latin typeface="Calibri" pitchFamily="34" charset="0"/>
              </a:rPr>
              <a:t> </a:t>
            </a:r>
            <a:r>
              <a:rPr lang="pt-BR" altLang="en-US" sz="2800" b="1" dirty="0" smtClean="0">
                <a:latin typeface="Calibri" pitchFamily="34" charset="0"/>
              </a:rPr>
              <a:t>Valorizar </a:t>
            </a:r>
            <a:r>
              <a:rPr lang="pt-BR" altLang="en-US" sz="2800" b="1" dirty="0">
                <a:latin typeface="Calibri" pitchFamily="34" charset="0"/>
              </a:rPr>
              <a:t>os servidores e melhorar o ambiente organizacional</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966750212"/>
              </p:ext>
            </p:extLst>
          </p:nvPr>
        </p:nvGraphicFramePr>
        <p:xfrm>
          <a:off x="414953" y="1562828"/>
          <a:ext cx="8260735" cy="579120"/>
        </p:xfrm>
        <a:graphic>
          <a:graphicData uri="http://schemas.openxmlformats.org/drawingml/2006/table">
            <a:tbl>
              <a:tblPr firstRow="1" bandRow="1">
                <a:tableStyleId>{5C22544A-7EE6-4342-B048-85BDC9FD1C3A}</a:tableStyleId>
              </a:tblPr>
              <a:tblGrid>
                <a:gridCol w="6515087">
                  <a:extLst>
                    <a:ext uri="{9D8B030D-6E8A-4147-A177-3AD203B41FA5}">
                      <a16:colId xmlns:a16="http://schemas.microsoft.com/office/drawing/2014/main" xmlns="" val="20000"/>
                    </a:ext>
                  </a:extLst>
                </a:gridCol>
                <a:gridCol w="840656">
                  <a:extLst>
                    <a:ext uri="{9D8B030D-6E8A-4147-A177-3AD203B41FA5}">
                      <a16:colId xmlns:a16="http://schemas.microsoft.com/office/drawing/2014/main" xmlns="" val="20001"/>
                    </a:ext>
                  </a:extLst>
                </a:gridCol>
                <a:gridCol w="904992">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14.1 - Taxa de implementação das ações voltadas à valorização dos servidores</a:t>
                      </a:r>
                    </a:p>
                  </a:txBody>
                  <a:tcPr anchor="ct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rgbClr val="00B050"/>
                          </a:solidFill>
                          <a:effectLst/>
                          <a:latin typeface="Wingdings" pitchFamily="2" charset="2"/>
                        </a:rPr>
                        <a:t>l</a:t>
                      </a:r>
                      <a:endParaRPr lang="pt-BR" dirty="0" smtClean="0">
                        <a:solidFill>
                          <a:srgbClr val="00B050"/>
                        </a:solidFill>
                      </a:endParaRPr>
                    </a:p>
                  </a:txBody>
                  <a:tcPr anchor="ct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DGP</a:t>
                      </a:r>
                      <a:endParaRPr lang="pt-BR" dirty="0"/>
                    </a:p>
                  </a:txBody>
                  <a:tcPr anchor="ct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oup 52"/>
          <p:cNvGraphicFramePr>
            <a:graphicFrameLocks/>
          </p:cNvGraphicFramePr>
          <p:nvPr>
            <p:extLst>
              <p:ext uri="{D42A27DB-BD31-4B8C-83A1-F6EECF244321}">
                <p14:modId xmlns:p14="http://schemas.microsoft.com/office/powerpoint/2010/main" val="925031751"/>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850" b="0" i="0" u="none" strike="noStrike" cap="none" normalizeH="0" baseline="0" dirty="0" smtClean="0">
                          <a:ln>
                            <a:noFill/>
                          </a:ln>
                          <a:solidFill>
                            <a:schemeClr val="tx1"/>
                          </a:solidFill>
                          <a:effectLst/>
                          <a:latin typeface="+mj-lt"/>
                        </a:rPr>
                        <a:t>Foi enviado memorando às unidades, solicitando relatar todas ações voltadas a valorização do servidor. Somente o campus Colorado não respondeu à solicitação e, portanto, as ações propostas foram consideradas como não realizadas. Outros dois campi informaram que não conseguiram executar todas as atividades propostas.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850" b="0" i="0" u="none" strike="noStrike" cap="none" normalizeH="0" baseline="0" dirty="0" smtClean="0">
                          <a:ln>
                            <a:noFill/>
                          </a:ln>
                          <a:solidFill>
                            <a:schemeClr val="tx1"/>
                          </a:solidFill>
                          <a:effectLst/>
                          <a:latin typeface="+mj-lt"/>
                        </a:rPr>
                        <a:t>Para o próximo ano, verificar se as ações relatadas atendem ao requisito "valorização do servidor“, e procurar melhor forma de acompanhar a execução dessas ações.</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3" name="Group 52"/>
          <p:cNvGraphicFramePr>
            <a:graphicFrameLocks/>
          </p:cNvGraphicFramePr>
          <p:nvPr>
            <p:extLst>
              <p:ext uri="{D42A27DB-BD31-4B8C-83A1-F6EECF244321}">
                <p14:modId xmlns:p14="http://schemas.microsoft.com/office/powerpoint/2010/main" val="1890217069"/>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7" y="3714751"/>
            <a:ext cx="8247401" cy="146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1" descr="Chart 0" title="Gráfico"/>
          <p:cNvGraphicFramePr>
            <a:graphicFrameLocks/>
          </p:cNvGraphicFramePr>
          <p:nvPr>
            <p:extLst>
              <p:ext uri="{D42A27DB-BD31-4B8C-83A1-F6EECF244321}">
                <p14:modId xmlns:p14="http://schemas.microsoft.com/office/powerpoint/2010/main" val="502908943"/>
              </p:ext>
            </p:extLst>
          </p:nvPr>
        </p:nvGraphicFramePr>
        <p:xfrm>
          <a:off x="420123" y="2141949"/>
          <a:ext cx="8255565" cy="15728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918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r>
              <a:rPr lang="pt-BR" altLang="en-US" sz="2800" b="1" dirty="0" smtClean="0">
                <a:latin typeface="Calibri" pitchFamily="34" charset="0"/>
              </a:rPr>
              <a:t>Objetivo 1:</a:t>
            </a:r>
            <a:r>
              <a:rPr lang="pt-BR" altLang="en-US" sz="2500" b="1" dirty="0" smtClean="0">
                <a:latin typeface="Calibri" pitchFamily="34" charset="0"/>
              </a:rPr>
              <a:t> </a:t>
            </a:r>
            <a:r>
              <a:rPr lang="pt-BR" altLang="en-US" sz="2800" b="1" dirty="0" smtClean="0">
                <a:latin typeface="Calibri" pitchFamily="34" charset="0"/>
              </a:rPr>
              <a:t>Desenvolvimento </a:t>
            </a:r>
            <a:r>
              <a:rPr lang="pt-BR" altLang="en-US" sz="2800" b="1" dirty="0">
                <a:latin typeface="Calibri" pitchFamily="34" charset="0"/>
              </a:rPr>
              <a:t>regional sustentável</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a:latin typeface="Calibri" pitchFamily="34" charset="0"/>
              </a:rPr>
              <a:t/>
            </a:r>
            <a:br>
              <a:rPr lang="pt-BR" altLang="en-US" sz="2800" b="1" dirty="0">
                <a:latin typeface="Calibri" pitchFamily="34" charset="0"/>
              </a:rPr>
            </a:br>
            <a:r>
              <a:rPr lang="pt-BR" altLang="en-US" sz="2800" b="1" dirty="0" smtClean="0">
                <a:latin typeface="Calibri" pitchFamily="34" charset="0"/>
              </a:rPr>
              <a:t/>
            </a:r>
            <a:br>
              <a:rPr lang="pt-BR" altLang="en-US" sz="2800" b="1" dirty="0" smtClean="0">
                <a:latin typeface="Calibri" pitchFamily="34" charset="0"/>
              </a:rPr>
            </a:br>
            <a:endParaRPr lang="pt-BR" sz="3000" dirty="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203682415"/>
              </p:ext>
            </p:extLst>
          </p:nvPr>
        </p:nvGraphicFramePr>
        <p:xfrm>
          <a:off x="401459" y="1912318"/>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605960">
                  <a:extLst>
                    <a:ext uri="{9D8B030D-6E8A-4147-A177-3AD203B41FA5}">
                      <a16:colId xmlns:a16="http://schemas.microsoft.com/office/drawing/2014/main" xmlns="" val="20001"/>
                    </a:ext>
                  </a:extLst>
                </a:gridCol>
                <a:gridCol w="1156331">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1.3 - Evolução das Vagas Ofertadas</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PI/PRODIN</a:t>
                      </a:r>
                      <a:endParaRPr lang="pt-BR" sz="1600"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graphicFrame>
        <p:nvGraphicFramePr>
          <p:cNvPr id="10" name="Group 52"/>
          <p:cNvGraphicFramePr>
            <a:graphicFrameLocks/>
          </p:cNvGraphicFramePr>
          <p:nvPr>
            <p:extLst>
              <p:ext uri="{D42A27DB-BD31-4B8C-83A1-F6EECF244321}">
                <p14:modId xmlns:p14="http://schemas.microsoft.com/office/powerpoint/2010/main" val="3562001167"/>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rgbClr val="000000"/>
                          </a:solidFill>
                          <a:effectLst/>
                          <a:latin typeface="+mj-lt"/>
                        </a:rPr>
                        <a:t>*Os dados referentes a 2017 foram corrigidos a partir das  informações coletadas na Plataforma Nilo Peçanha.</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2" name="Group 52"/>
          <p:cNvGraphicFramePr>
            <a:graphicFrameLocks/>
          </p:cNvGraphicFramePr>
          <p:nvPr>
            <p:extLst>
              <p:ext uri="{D42A27DB-BD31-4B8C-83A1-F6EECF244321}">
                <p14:modId xmlns:p14="http://schemas.microsoft.com/office/powerpoint/2010/main" val="3287977626"/>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Chart 1" descr="Chart 0"/>
          <p:cNvGraphicFramePr>
            <a:graphicFrameLocks/>
          </p:cNvGraphicFramePr>
          <p:nvPr>
            <p:extLst>
              <p:ext uri="{D42A27DB-BD31-4B8C-83A1-F6EECF244321}">
                <p14:modId xmlns:p14="http://schemas.microsoft.com/office/powerpoint/2010/main" val="1523759971"/>
              </p:ext>
            </p:extLst>
          </p:nvPr>
        </p:nvGraphicFramePr>
        <p:xfrm>
          <a:off x="428288" y="2313567"/>
          <a:ext cx="8278358" cy="2884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0274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135139381"/>
              </p:ext>
            </p:extLst>
          </p:nvPr>
        </p:nvGraphicFramePr>
        <p:xfrm>
          <a:off x="420689" y="1561590"/>
          <a:ext cx="8254999" cy="370840"/>
        </p:xfrm>
        <a:graphic>
          <a:graphicData uri="http://schemas.openxmlformats.org/drawingml/2006/table">
            <a:tbl>
              <a:tblPr firstRow="1" bandRow="1">
                <a:tableStyleId>{5C22544A-7EE6-4342-B048-85BDC9FD1C3A}</a:tableStyleId>
              </a:tblPr>
              <a:tblGrid>
                <a:gridCol w="6510564">
                  <a:extLst>
                    <a:ext uri="{9D8B030D-6E8A-4147-A177-3AD203B41FA5}">
                      <a16:colId xmlns:a16="http://schemas.microsoft.com/office/drawing/2014/main" xmlns="" val="20000"/>
                    </a:ext>
                  </a:extLst>
                </a:gridCol>
                <a:gridCol w="840072">
                  <a:extLst>
                    <a:ext uri="{9D8B030D-6E8A-4147-A177-3AD203B41FA5}">
                      <a16:colId xmlns:a16="http://schemas.microsoft.com/office/drawing/2014/main" xmlns="" val="20001"/>
                    </a:ext>
                  </a:extLst>
                </a:gridCol>
                <a:gridCol w="904363">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14.2 - Índice de Clima Organizacional</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DGP</a:t>
                      </a:r>
                      <a:endParaRPr lang="pt-BR"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ângulo 10"/>
          <p:cNvSpPr/>
          <p:nvPr/>
        </p:nvSpPr>
        <p:spPr>
          <a:xfrm>
            <a:off x="885578" y="3160294"/>
            <a:ext cx="7372852" cy="923330"/>
          </a:xfrm>
          <a:prstGeom prst="rect">
            <a:avLst/>
          </a:prstGeom>
          <a:noFill/>
        </p:spPr>
        <p:txBody>
          <a:bodyPr wrap="none" lIns="91440" tIns="45720" rIns="91440" bIns="45720">
            <a:spAutoFit/>
          </a:bodyPr>
          <a:lstStyle/>
          <a:p>
            <a:pPr algn="ctr"/>
            <a:r>
              <a:rPr lang="pt-BR" sz="5400" b="1" dirty="0" smtClean="0">
                <a:ln w="10160">
                  <a:solidFill>
                    <a:srgbClr val="4BACC6"/>
                  </a:solidFill>
                  <a:prstDash val="solid"/>
                </a:ln>
                <a:solidFill>
                  <a:srgbClr val="1F497D">
                    <a:lumMod val="75000"/>
                  </a:srgbClr>
                </a:solidFill>
                <a:effectLst>
                  <a:outerShdw blurRad="38100" dist="22860" dir="5400000" algn="tl" rotWithShape="0">
                    <a:srgbClr val="000000">
                      <a:alpha val="30000"/>
                    </a:srgbClr>
                  </a:outerShdw>
                </a:effectLst>
              </a:rPr>
              <a:t>Não foi possível a coleta</a:t>
            </a:r>
            <a:endParaRPr lang="pt-BR" sz="5400" b="1" dirty="0">
              <a:ln w="10160">
                <a:solidFill>
                  <a:srgbClr val="4BACC6"/>
                </a:solidFill>
                <a:prstDash val="solid"/>
              </a:ln>
              <a:solidFill>
                <a:srgbClr val="1F497D">
                  <a:lumMod val="75000"/>
                </a:srgbClr>
              </a:solidFill>
              <a:effectLst>
                <a:outerShdw blurRad="38100" dist="22860" dir="5400000" algn="tl" rotWithShape="0">
                  <a:srgbClr val="000000">
                    <a:alpha val="30000"/>
                  </a:srgbClr>
                </a:outerShdw>
              </a:effectLst>
            </a:endParaRPr>
          </a:p>
        </p:txBody>
      </p:sp>
      <p:graphicFrame>
        <p:nvGraphicFramePr>
          <p:cNvPr id="14" name="Group 52"/>
          <p:cNvGraphicFramePr>
            <a:graphicFrameLocks/>
          </p:cNvGraphicFramePr>
          <p:nvPr>
            <p:extLst>
              <p:ext uri="{D42A27DB-BD31-4B8C-83A1-F6EECF244321}">
                <p14:modId xmlns:p14="http://schemas.microsoft.com/office/powerpoint/2010/main" val="2833178947"/>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pt-BR" sz="850" b="0" i="0" u="none" strike="noStrike" kern="1200" cap="none" normalizeH="0" baseline="0" dirty="0" smtClean="0">
                          <a:ln>
                            <a:noFill/>
                          </a:ln>
                          <a:solidFill>
                            <a:srgbClr val="000000"/>
                          </a:solidFill>
                          <a:effectLst/>
                          <a:latin typeface="Calibri"/>
                          <a:ea typeface="+mn-ea"/>
                          <a:cs typeface="+mn-cs"/>
                        </a:rPr>
                        <a:t>- A coleta será feita a partir da Pesquisa de Clima Organizacional, que ainda não foi implantada;</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pt-BR" sz="850" b="0" i="0" u="none" strike="noStrike" kern="1200" cap="none" normalizeH="0" baseline="0" dirty="0" smtClean="0">
                          <a:ln>
                            <a:noFill/>
                          </a:ln>
                          <a:solidFill>
                            <a:srgbClr val="000000"/>
                          </a:solidFill>
                          <a:effectLst/>
                          <a:latin typeface="+mn-lt"/>
                          <a:ea typeface="+mn-ea"/>
                          <a:cs typeface="+mn-cs"/>
                        </a:rPr>
                        <a:t>- Foi designada comissão pela Portaria nº 1326 de 24/05/2018, responsável por conduzir o projeto de  pesquisa de clima organizacional;</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pt-BR" sz="850" b="0" i="0" u="none" strike="noStrike" kern="1200" cap="none" normalizeH="0" baseline="0" dirty="0" smtClean="0">
                          <a:ln>
                            <a:noFill/>
                          </a:ln>
                          <a:solidFill>
                            <a:srgbClr val="000000"/>
                          </a:solidFill>
                          <a:effectLst/>
                          <a:latin typeface="+mn-lt"/>
                          <a:ea typeface="+mn-ea"/>
                          <a:cs typeface="+mn-cs"/>
                        </a:rPr>
                        <a:t>- Em janeiro/2019 foram adicionados novos membros à Comissão, com o intuito de assegurar o embasamento teórico adequado na construção e planejamento da pesquisa.</a:t>
                      </a:r>
                      <a:endParaRPr kumimoji="0" lang="pt-BR" sz="850" b="0" i="0" u="none" strike="noStrike" kern="1200" cap="none" normalizeH="0" baseline="0" dirty="0" smtClean="0">
                        <a:ln>
                          <a:noFill/>
                        </a:ln>
                        <a:solidFill>
                          <a:srgbClr val="000000"/>
                        </a:solidFill>
                        <a:effectLst/>
                        <a:latin typeface="Calibri"/>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5" name="Group 52"/>
          <p:cNvGraphicFramePr>
            <a:graphicFrameLocks/>
          </p:cNvGraphicFramePr>
          <p:nvPr>
            <p:extLst>
              <p:ext uri="{D42A27DB-BD31-4B8C-83A1-F6EECF244321}">
                <p14:modId xmlns:p14="http://schemas.microsoft.com/office/powerpoint/2010/main" val="3438400180"/>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6" name="Título 1"/>
          <p:cNvSpPr txBox="1">
            <a:spLocks/>
          </p:cNvSpPr>
          <p:nvPr/>
        </p:nvSpPr>
        <p:spPr>
          <a:xfrm>
            <a:off x="1427148" y="324739"/>
            <a:ext cx="6418465" cy="151260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altLang="en-US" sz="3000" b="1" smtClean="0">
                <a:solidFill>
                  <a:prstClr val="black"/>
                </a:solidFill>
              </a:rPr>
              <a:t/>
            </a:r>
            <a:br>
              <a:rPr lang="pt-BR" altLang="en-US" sz="3000" b="1" smtClean="0">
                <a:solidFill>
                  <a:prstClr val="black"/>
                </a:solidFill>
              </a:rPr>
            </a:br>
            <a:r>
              <a:rPr lang="pt-BR" altLang="en-US" sz="2800" b="1" smtClean="0">
                <a:solidFill>
                  <a:prstClr val="black"/>
                </a:solidFill>
              </a:rPr>
              <a:t>Objetivo 14:</a:t>
            </a:r>
            <a:r>
              <a:rPr lang="pt-BR" altLang="en-US" sz="2500" b="1" smtClean="0">
                <a:solidFill>
                  <a:prstClr val="black"/>
                </a:solidFill>
              </a:rPr>
              <a:t> </a:t>
            </a:r>
            <a:r>
              <a:rPr lang="pt-BR" altLang="en-US" sz="2800" b="1" smtClean="0">
                <a:solidFill>
                  <a:prstClr val="black"/>
                </a:solidFill>
              </a:rPr>
              <a:t>Valorizar os servidores e melhorar o ambiente organizacional</a:t>
            </a:r>
            <a:br>
              <a:rPr lang="pt-BR" altLang="en-US" sz="2800" b="1" smtClean="0">
                <a:solidFill>
                  <a:prstClr val="black"/>
                </a:solidFill>
              </a:rPr>
            </a:br>
            <a:endParaRPr lang="pt-BR" sz="3000" dirty="0">
              <a:solidFill>
                <a:prstClr val="black"/>
              </a:solidFill>
            </a:endParaRPr>
          </a:p>
        </p:txBody>
      </p:sp>
    </p:spTree>
    <p:extLst>
      <p:ext uri="{BB962C8B-B14F-4D97-AF65-F5344CB8AC3E}">
        <p14:creationId xmlns:p14="http://schemas.microsoft.com/office/powerpoint/2010/main" val="15897639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4592678" y="5726478"/>
            <a:ext cx="1820702" cy="7920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t>Mapa </a:t>
            </a:r>
            <a:r>
              <a:rPr lang="pt-BR" sz="3000" b="1" dirty="0" smtClean="0"/>
              <a:t>Estratégico – IFRO 2018-2022 </a:t>
            </a:r>
            <a:endParaRPr lang="pt-BR" sz="30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345712"/>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3000" b="1" dirty="0" smtClean="0">
                <a:latin typeface="Calibri" pitchFamily="34" charset="0"/>
              </a:rPr>
              <a:t/>
            </a:r>
            <a:br>
              <a:rPr lang="pt-BR" altLang="en-US" sz="3000" b="1" dirty="0" smtClean="0">
                <a:latin typeface="Calibri" pitchFamily="34" charset="0"/>
              </a:rPr>
            </a:br>
            <a:r>
              <a:rPr lang="pt-BR" altLang="en-US" sz="2800" b="1" dirty="0" smtClean="0">
                <a:latin typeface="Calibri" pitchFamily="34" charset="0"/>
              </a:rPr>
              <a:t>Objetivo 15:</a:t>
            </a:r>
            <a:r>
              <a:rPr lang="pt-BR" altLang="en-US" sz="2500" b="1" dirty="0" smtClean="0">
                <a:latin typeface="Calibri" pitchFamily="34" charset="0"/>
              </a:rPr>
              <a:t> </a:t>
            </a:r>
            <a:r>
              <a:rPr lang="pt-BR" altLang="en-US" sz="2800" b="1" dirty="0" smtClean="0">
                <a:latin typeface="Calibri" pitchFamily="34" charset="0"/>
              </a:rPr>
              <a:t>Ampliar </a:t>
            </a:r>
            <a:r>
              <a:rPr lang="pt-BR" altLang="en-US" sz="2800" b="1" dirty="0">
                <a:latin typeface="Calibri" pitchFamily="34" charset="0"/>
              </a:rPr>
              <a:t>e consolidar a infraestrutura acadêmica, administrativa e tecnológica</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469191560"/>
              </p:ext>
            </p:extLst>
          </p:nvPr>
        </p:nvGraphicFramePr>
        <p:xfrm>
          <a:off x="420689" y="1912318"/>
          <a:ext cx="8254999" cy="370840"/>
        </p:xfrm>
        <a:graphic>
          <a:graphicData uri="http://schemas.openxmlformats.org/drawingml/2006/table">
            <a:tbl>
              <a:tblPr firstRow="1" bandRow="1">
                <a:tableStyleId>{5C22544A-7EE6-4342-B048-85BDC9FD1C3A}</a:tableStyleId>
              </a:tblPr>
              <a:tblGrid>
                <a:gridCol w="6510564">
                  <a:extLst>
                    <a:ext uri="{9D8B030D-6E8A-4147-A177-3AD203B41FA5}">
                      <a16:colId xmlns:a16="http://schemas.microsoft.com/office/drawing/2014/main" xmlns="" val="20000"/>
                    </a:ext>
                  </a:extLst>
                </a:gridCol>
                <a:gridCol w="840072">
                  <a:extLst>
                    <a:ext uri="{9D8B030D-6E8A-4147-A177-3AD203B41FA5}">
                      <a16:colId xmlns:a16="http://schemas.microsoft.com/office/drawing/2014/main" xmlns="" val="20001"/>
                    </a:ext>
                  </a:extLst>
                </a:gridCol>
                <a:gridCol w="904363">
                  <a:extLst>
                    <a:ext uri="{9D8B030D-6E8A-4147-A177-3AD203B41FA5}">
                      <a16:colId xmlns:a16="http://schemas.microsoft.com/office/drawing/2014/main" xmlns="" val="20002"/>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b="1" dirty="0" smtClean="0">
                          <a:solidFill>
                            <a:schemeClr val="tx1"/>
                          </a:solidFill>
                          <a:latin typeface="+mn-lt"/>
                          <a:cs typeface="Arial" pitchFamily="34" charset="0"/>
                        </a:rPr>
                        <a:t>15.1 - Índice da infraestrutura física</a:t>
                      </a:r>
                      <a:endParaRPr lang="pt-BR" sz="1600" dirty="0">
                        <a:solidFill>
                          <a:schemeClr val="tx1"/>
                        </a:solidFill>
                      </a:endParaRP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DEINF</a:t>
                      </a:r>
                      <a:endParaRPr lang="pt-BR"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3048714271"/>
              </p:ext>
            </p:extLst>
          </p:nvPr>
        </p:nvGraphicFramePr>
        <p:xfrm>
          <a:off x="428287" y="5176879"/>
          <a:ext cx="4127121" cy="1249768"/>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800" b="0" i="0" u="none" strike="noStrike" kern="1200" cap="none" normalizeH="0" baseline="0" dirty="0" smtClean="0">
                          <a:ln>
                            <a:noFill/>
                          </a:ln>
                          <a:solidFill>
                            <a:schemeClr val="tx1"/>
                          </a:solidFill>
                          <a:effectLst/>
                          <a:latin typeface="+mn-lt"/>
                          <a:ea typeface="+mn-ea"/>
                          <a:cs typeface="+mn-cs"/>
                        </a:rPr>
                        <a:t>O indicador permanece inalterado com o percentual de 40%, visto que o real diagnóstico das unidades em relação ao índice de infraestrutura física somente será mensurado neste exercício, através de visita aos Campi, conforme previsto nos Projetos Estratégicos "IFRO para Todos" e "Planejar para Crescer". Esse diagnóstico já deveria ter iniciado, porém, o líder do projeto e responsável por essa demanda no setor está afastado de suas atividades desde Janeiro, com previsão de retorno para Março, momento no qual se iniciará essa etapa dos projetos e consequentemente será atualizado o indicador com maior precisão.</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2" name="Group 52"/>
          <p:cNvGraphicFramePr>
            <a:graphicFrameLocks/>
          </p:cNvGraphicFramePr>
          <p:nvPr>
            <p:extLst>
              <p:ext uri="{D42A27DB-BD31-4B8C-83A1-F6EECF244321}">
                <p14:modId xmlns:p14="http://schemas.microsoft.com/office/powerpoint/2010/main" val="2859309675"/>
              </p:ext>
            </p:extLst>
          </p:nvPr>
        </p:nvGraphicFramePr>
        <p:xfrm>
          <a:off x="4623275" y="5173957"/>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3" name="Título 1"/>
          <p:cNvSpPr txBox="1">
            <a:spLocks/>
          </p:cNvSpPr>
          <p:nvPr/>
        </p:nvSpPr>
        <p:spPr>
          <a:xfrm>
            <a:off x="428287" y="4268133"/>
            <a:ext cx="8247401" cy="863385"/>
          </a:xfrm>
          <a:prstGeom prst="rect">
            <a:avLst/>
          </a:prstGeom>
        </p:spPr>
        <p:txBody>
          <a:bodyPr vert="horz" lIns="91440" tIns="45720" rIns="91440" bIns="45720" numCol="2"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pt-BR" altLang="en-US" sz="1100" b="1" dirty="0" smtClean="0">
                <a:solidFill>
                  <a:prstClr val="black"/>
                </a:solidFill>
              </a:rPr>
              <a:t>Média </a:t>
            </a:r>
            <a:r>
              <a:rPr lang="pt-BR" altLang="en-US" sz="1100" b="1" dirty="0">
                <a:solidFill>
                  <a:prstClr val="black"/>
                </a:solidFill>
              </a:rPr>
              <a:t>ponderada das notas atribuídas para os seguintes critérios:</a:t>
            </a:r>
          </a:p>
          <a:p>
            <a:pPr algn="l"/>
            <a:r>
              <a:rPr lang="pt-BR" altLang="en-US" sz="1100" dirty="0">
                <a:solidFill>
                  <a:prstClr val="black"/>
                </a:solidFill>
              </a:rPr>
              <a:t>- Critério 1: (30%) % prédios com ACESSIBILIDADE </a:t>
            </a:r>
          </a:p>
          <a:p>
            <a:pPr algn="l"/>
            <a:r>
              <a:rPr lang="pt-BR" altLang="en-US" sz="1100" dirty="0">
                <a:solidFill>
                  <a:prstClr val="black"/>
                </a:solidFill>
              </a:rPr>
              <a:t>- Critério 2: (15%) % prédios com SUSTENTABILIDADE AMBIENTAL</a:t>
            </a:r>
          </a:p>
          <a:p>
            <a:pPr algn="l"/>
            <a:r>
              <a:rPr lang="pt-BR" altLang="en-US" sz="1100" dirty="0">
                <a:solidFill>
                  <a:prstClr val="black"/>
                </a:solidFill>
              </a:rPr>
              <a:t>- Critério 3: (20%) % prédios com DOCUMENTAÇÃO PARA FUNCIONAMENTO</a:t>
            </a:r>
          </a:p>
          <a:p>
            <a:pPr algn="l"/>
            <a:r>
              <a:rPr lang="pt-BR" altLang="en-US" sz="1100" dirty="0">
                <a:solidFill>
                  <a:prstClr val="black"/>
                </a:solidFill>
              </a:rPr>
              <a:t>- Critério 4: (10%) % prédios com ERGONOMIA</a:t>
            </a:r>
          </a:p>
          <a:p>
            <a:pPr algn="l"/>
            <a:r>
              <a:rPr lang="pt-BR" altLang="en-US" sz="1100" dirty="0">
                <a:solidFill>
                  <a:prstClr val="black"/>
                </a:solidFill>
              </a:rPr>
              <a:t>- Critério 5: (10%) % prédios com ESPAÇO FÍSICO adequado</a:t>
            </a:r>
          </a:p>
          <a:p>
            <a:pPr algn="l"/>
            <a:r>
              <a:rPr lang="pt-BR" altLang="en-US" sz="1100" dirty="0">
                <a:solidFill>
                  <a:prstClr val="black"/>
                </a:solidFill>
              </a:rPr>
              <a:t>- Critério 6: (15%) Média aritmética das notas dos conceitos do INEP - DIMENSÃO: INSTALAÇÕES </a:t>
            </a:r>
            <a:r>
              <a:rPr lang="pt-BR" altLang="en-US" sz="1100" dirty="0" smtClean="0">
                <a:solidFill>
                  <a:prstClr val="black"/>
                </a:solidFill>
              </a:rPr>
              <a:t>FÍSICAS</a:t>
            </a:r>
            <a:endParaRPr lang="pt-BR" sz="1100" dirty="0">
              <a:solidFill>
                <a:prstClr val="black"/>
              </a:solidFill>
            </a:endParaRPr>
          </a:p>
        </p:txBody>
      </p:sp>
      <p:graphicFrame>
        <p:nvGraphicFramePr>
          <p:cNvPr id="14" name="Chart 3" descr="Chart 0"/>
          <p:cNvGraphicFramePr>
            <a:graphicFrameLocks/>
          </p:cNvGraphicFramePr>
          <p:nvPr>
            <p:extLst>
              <p:ext uri="{D42A27DB-BD31-4B8C-83A1-F6EECF244321}">
                <p14:modId xmlns:p14="http://schemas.microsoft.com/office/powerpoint/2010/main" val="1571251029"/>
              </p:ext>
            </p:extLst>
          </p:nvPr>
        </p:nvGraphicFramePr>
        <p:xfrm>
          <a:off x="428287" y="2275674"/>
          <a:ext cx="8247401" cy="1992459"/>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813" y="176053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563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3000" b="1" dirty="0" smtClean="0">
                <a:latin typeface="Calibri" pitchFamily="34" charset="0"/>
              </a:rPr>
              <a:t/>
            </a:r>
            <a:br>
              <a:rPr lang="pt-BR" altLang="en-US" sz="3000" b="1" dirty="0" smtClean="0">
                <a:latin typeface="Calibri" pitchFamily="34" charset="0"/>
              </a:rPr>
            </a:br>
            <a:r>
              <a:rPr lang="pt-BR" altLang="en-US" sz="2800" b="1" dirty="0" smtClean="0">
                <a:latin typeface="Calibri" pitchFamily="34" charset="0"/>
              </a:rPr>
              <a:t>Objetivo 15:</a:t>
            </a:r>
            <a:r>
              <a:rPr lang="pt-BR" altLang="en-US" sz="2500" b="1" dirty="0" smtClean="0">
                <a:latin typeface="Calibri" pitchFamily="34" charset="0"/>
              </a:rPr>
              <a:t> </a:t>
            </a:r>
            <a:r>
              <a:rPr lang="pt-BR" altLang="en-US" sz="2800" b="1" dirty="0">
                <a:latin typeface="Calibri" pitchFamily="34" charset="0"/>
              </a:rPr>
              <a:t>Ampliar e consolidar a infraestrutura acadêmica, administrativa e tecnológica</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352624749"/>
              </p:ext>
            </p:extLst>
          </p:nvPr>
        </p:nvGraphicFramePr>
        <p:xfrm>
          <a:off x="420689" y="1912318"/>
          <a:ext cx="8254999" cy="370840"/>
        </p:xfrm>
        <a:graphic>
          <a:graphicData uri="http://schemas.openxmlformats.org/drawingml/2006/table">
            <a:tbl>
              <a:tblPr firstRow="1" bandRow="1">
                <a:tableStyleId>{5C22544A-7EE6-4342-B048-85BDC9FD1C3A}</a:tableStyleId>
              </a:tblPr>
              <a:tblGrid>
                <a:gridCol w="6510564">
                  <a:extLst>
                    <a:ext uri="{9D8B030D-6E8A-4147-A177-3AD203B41FA5}">
                      <a16:colId xmlns:a16="http://schemas.microsoft.com/office/drawing/2014/main" xmlns="" val="20000"/>
                    </a:ext>
                  </a:extLst>
                </a:gridCol>
                <a:gridCol w="840072">
                  <a:extLst>
                    <a:ext uri="{9D8B030D-6E8A-4147-A177-3AD203B41FA5}">
                      <a16:colId xmlns:a16="http://schemas.microsoft.com/office/drawing/2014/main" xmlns="" val="20001"/>
                    </a:ext>
                  </a:extLst>
                </a:gridCol>
                <a:gridCol w="904363">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15.2 - Taxa de unidades conectadas à INFOVIA</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DGTI</a:t>
                      </a:r>
                      <a:endParaRPr lang="pt-BR"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3933064859"/>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200" b="0" i="0" u="none" strike="noStrike" kern="1200" cap="none" normalizeH="0" baseline="0" dirty="0" smtClean="0">
                          <a:ln>
                            <a:noFill/>
                          </a:ln>
                          <a:solidFill>
                            <a:srgbClr val="000000"/>
                          </a:solidFill>
                          <a:effectLst/>
                          <a:latin typeface="+mn-lt"/>
                          <a:ea typeface="+mn-ea"/>
                          <a:cs typeface="+mn-cs"/>
                        </a:rPr>
                        <a:t>Encaminhamento da R.A.E. anterior: Verificar a viabilidade de manter o indicador relacionado a INFOVIA. A proposta do Reitor é de uma eventual substituição do nome. De modo adotar o projeto de interligação da rede semelhante ao atual.</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2" name="Group 52"/>
          <p:cNvGraphicFramePr>
            <a:graphicFrameLocks/>
          </p:cNvGraphicFramePr>
          <p:nvPr>
            <p:extLst>
              <p:ext uri="{D42A27DB-BD31-4B8C-83A1-F6EECF244321}">
                <p14:modId xmlns:p14="http://schemas.microsoft.com/office/powerpoint/2010/main" val="1840999925"/>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9" name="Chart 2" descr="Chart 0"/>
          <p:cNvGraphicFramePr>
            <a:graphicFrameLocks/>
          </p:cNvGraphicFramePr>
          <p:nvPr>
            <p:extLst>
              <p:ext uri="{D42A27DB-BD31-4B8C-83A1-F6EECF244321}">
                <p14:modId xmlns:p14="http://schemas.microsoft.com/office/powerpoint/2010/main" val="1672112729"/>
              </p:ext>
            </p:extLst>
          </p:nvPr>
        </p:nvGraphicFramePr>
        <p:xfrm>
          <a:off x="428287" y="2283158"/>
          <a:ext cx="8247401" cy="1419712"/>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9" y="3680011"/>
            <a:ext cx="8261842" cy="1495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813" y="176053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841996"/>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3000" b="1" dirty="0" smtClean="0">
                <a:latin typeface="Calibri" pitchFamily="34" charset="0"/>
              </a:rPr>
              <a:t/>
            </a:r>
            <a:br>
              <a:rPr lang="pt-BR" altLang="en-US" sz="3000" b="1" dirty="0" smtClean="0">
                <a:latin typeface="Calibri" pitchFamily="34" charset="0"/>
              </a:rPr>
            </a:br>
            <a:r>
              <a:rPr lang="pt-BR" altLang="en-US" sz="2800" b="1" dirty="0" smtClean="0">
                <a:latin typeface="Calibri" pitchFamily="34" charset="0"/>
              </a:rPr>
              <a:t>Objetivo 15:</a:t>
            </a:r>
            <a:r>
              <a:rPr lang="pt-BR" altLang="en-US" sz="2500" b="1" dirty="0" smtClean="0">
                <a:latin typeface="Calibri" pitchFamily="34" charset="0"/>
              </a:rPr>
              <a:t> </a:t>
            </a:r>
            <a:r>
              <a:rPr lang="pt-BR" altLang="en-US" sz="2800" b="1" dirty="0">
                <a:latin typeface="Calibri" pitchFamily="34" charset="0"/>
              </a:rPr>
              <a:t>Ampliar e consolidar a infraestrutura acadêmica, administrativa e tecnológica</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184571736"/>
              </p:ext>
            </p:extLst>
          </p:nvPr>
        </p:nvGraphicFramePr>
        <p:xfrm>
          <a:off x="420689" y="1912318"/>
          <a:ext cx="8254999" cy="370840"/>
        </p:xfrm>
        <a:graphic>
          <a:graphicData uri="http://schemas.openxmlformats.org/drawingml/2006/table">
            <a:tbl>
              <a:tblPr firstRow="1" bandRow="1">
                <a:tableStyleId>{5C22544A-7EE6-4342-B048-85BDC9FD1C3A}</a:tableStyleId>
              </a:tblPr>
              <a:tblGrid>
                <a:gridCol w="6510564">
                  <a:extLst>
                    <a:ext uri="{9D8B030D-6E8A-4147-A177-3AD203B41FA5}">
                      <a16:colId xmlns:a16="http://schemas.microsoft.com/office/drawing/2014/main" xmlns="" val="20000"/>
                    </a:ext>
                  </a:extLst>
                </a:gridCol>
                <a:gridCol w="840072">
                  <a:extLst>
                    <a:ext uri="{9D8B030D-6E8A-4147-A177-3AD203B41FA5}">
                      <a16:colId xmlns:a16="http://schemas.microsoft.com/office/drawing/2014/main" xmlns="" val="20001"/>
                    </a:ext>
                  </a:extLst>
                </a:gridCol>
                <a:gridCol w="904363">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15.3 - Taxa de disponibilidade de serviço</a:t>
                      </a: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DGTI</a:t>
                      </a:r>
                      <a:endParaRPr lang="pt-BR"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3271861227"/>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200" b="0" i="0" u="none" strike="noStrike" kern="1200" cap="none" normalizeH="0" baseline="0" dirty="0" smtClean="0">
                          <a:ln>
                            <a:noFill/>
                          </a:ln>
                          <a:solidFill>
                            <a:srgbClr val="000000"/>
                          </a:solidFill>
                          <a:effectLst/>
                          <a:latin typeface="+mn-lt"/>
                          <a:ea typeface="+mn-ea"/>
                          <a:cs typeface="+mn-cs"/>
                        </a:rPr>
                        <a:t>A taxa ficou abaixo da meta nos últimos três semestres</a:t>
                      </a:r>
                      <a:r>
                        <a:rPr kumimoji="0" lang="pt-BR" sz="1200" b="0" i="0" u="none" strike="noStrike" kern="1200" cap="none" normalizeH="0" baseline="0" dirty="0" smtClean="0">
                          <a:ln>
                            <a:noFill/>
                          </a:ln>
                          <a:solidFill>
                            <a:srgbClr val="000000"/>
                          </a:solidFill>
                          <a:effectLst/>
                          <a:latin typeface="Calibri"/>
                          <a:ea typeface="+mn-ea"/>
                          <a:cs typeface="+mn-cs"/>
                        </a:rPr>
                        <a:t>.</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2" name="Group 52"/>
          <p:cNvGraphicFramePr>
            <a:graphicFrameLocks/>
          </p:cNvGraphicFramePr>
          <p:nvPr>
            <p:extLst>
              <p:ext uri="{D42A27DB-BD31-4B8C-83A1-F6EECF244321}">
                <p14:modId xmlns:p14="http://schemas.microsoft.com/office/powerpoint/2010/main" val="308434102"/>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9" name="Chart 1" descr="Chart 0"/>
          <p:cNvGraphicFramePr>
            <a:graphicFrameLocks/>
          </p:cNvGraphicFramePr>
          <p:nvPr>
            <p:extLst>
              <p:ext uri="{D42A27DB-BD31-4B8C-83A1-F6EECF244321}">
                <p14:modId xmlns:p14="http://schemas.microsoft.com/office/powerpoint/2010/main" val="599394456"/>
              </p:ext>
            </p:extLst>
          </p:nvPr>
        </p:nvGraphicFramePr>
        <p:xfrm>
          <a:off x="428288" y="2283158"/>
          <a:ext cx="8254244" cy="2113581"/>
        </p:xfrm>
        <a:graphic>
          <a:graphicData uri="http://schemas.openxmlformats.org/drawingml/2006/chart">
            <c:chart xmlns:c="http://schemas.openxmlformats.org/drawingml/2006/chart" xmlns:r="http://schemas.openxmlformats.org/officeDocument/2006/relationships" r:id="rId3"/>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9" y="4396739"/>
            <a:ext cx="8254999" cy="76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813" y="176053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77998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3000" b="1" dirty="0" smtClean="0">
                <a:latin typeface="Calibri" pitchFamily="34" charset="0"/>
              </a:rPr>
              <a:t/>
            </a:r>
            <a:br>
              <a:rPr lang="pt-BR" altLang="en-US" sz="3000" b="1" dirty="0" smtClean="0">
                <a:latin typeface="Calibri" pitchFamily="34" charset="0"/>
              </a:rPr>
            </a:br>
            <a:r>
              <a:rPr lang="pt-BR" altLang="en-US" sz="2800" b="1" dirty="0" smtClean="0">
                <a:latin typeface="Calibri" pitchFamily="34" charset="0"/>
              </a:rPr>
              <a:t>Objetivo 15:</a:t>
            </a:r>
            <a:r>
              <a:rPr lang="pt-BR" altLang="en-US" sz="2500" b="1" dirty="0" smtClean="0">
                <a:latin typeface="Calibri" pitchFamily="34" charset="0"/>
              </a:rPr>
              <a:t> </a:t>
            </a:r>
            <a:r>
              <a:rPr lang="pt-BR" altLang="en-US" sz="2800" b="1" dirty="0">
                <a:latin typeface="Calibri" pitchFamily="34" charset="0"/>
              </a:rPr>
              <a:t>Ampliar e consolidar a infraestrutura acadêmica, administrativa e tecnológica</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647377607"/>
              </p:ext>
            </p:extLst>
          </p:nvPr>
        </p:nvGraphicFramePr>
        <p:xfrm>
          <a:off x="420689" y="1912318"/>
          <a:ext cx="8253411" cy="370840"/>
        </p:xfrm>
        <a:graphic>
          <a:graphicData uri="http://schemas.openxmlformats.org/drawingml/2006/table">
            <a:tbl>
              <a:tblPr firstRow="1" bandRow="1">
                <a:tableStyleId>{5C22544A-7EE6-4342-B048-85BDC9FD1C3A}</a:tableStyleId>
              </a:tblPr>
              <a:tblGrid>
                <a:gridCol w="6562036">
                  <a:extLst>
                    <a:ext uri="{9D8B030D-6E8A-4147-A177-3AD203B41FA5}">
                      <a16:colId xmlns:a16="http://schemas.microsoft.com/office/drawing/2014/main" xmlns="" val="20000"/>
                    </a:ext>
                  </a:extLst>
                </a:gridCol>
                <a:gridCol w="846714">
                  <a:extLst>
                    <a:ext uri="{9D8B030D-6E8A-4147-A177-3AD203B41FA5}">
                      <a16:colId xmlns:a16="http://schemas.microsoft.com/office/drawing/2014/main" xmlns="" val="20001"/>
                    </a:ext>
                  </a:extLst>
                </a:gridCol>
                <a:gridCol w="844661">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15.4 - Índice da infraestrutura tecnológica</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DGTI</a:t>
                      </a:r>
                      <a:endParaRPr lang="pt-BR"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52"/>
          <p:cNvGraphicFramePr>
            <a:graphicFrameLocks/>
          </p:cNvGraphicFramePr>
          <p:nvPr>
            <p:extLst>
              <p:ext uri="{D42A27DB-BD31-4B8C-83A1-F6EECF244321}">
                <p14:modId xmlns:p14="http://schemas.microsoft.com/office/powerpoint/2010/main" val="1736789837"/>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200" b="0" i="0" u="none" strike="noStrike" kern="1200" cap="none" normalizeH="0" baseline="0" dirty="0" smtClean="0">
                          <a:ln>
                            <a:noFill/>
                          </a:ln>
                          <a:solidFill>
                            <a:schemeClr val="tx1"/>
                          </a:solidFill>
                          <a:effectLst/>
                          <a:latin typeface="+mn-lt"/>
                          <a:ea typeface="+mn-ea"/>
                          <a:cs typeface="+mn-cs"/>
                        </a:rPr>
                        <a:t>Não foram informadas as metas, bem como os valores de cada critério, apenas o resultado final.</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2" name="Group 52"/>
          <p:cNvGraphicFramePr>
            <a:graphicFrameLocks/>
          </p:cNvGraphicFramePr>
          <p:nvPr>
            <p:extLst>
              <p:ext uri="{D42A27DB-BD31-4B8C-83A1-F6EECF244321}">
                <p14:modId xmlns:p14="http://schemas.microsoft.com/office/powerpoint/2010/main" val="3934408454"/>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3" name="Título 1"/>
          <p:cNvSpPr txBox="1">
            <a:spLocks/>
          </p:cNvSpPr>
          <p:nvPr/>
        </p:nvSpPr>
        <p:spPr>
          <a:xfrm>
            <a:off x="428287" y="3745282"/>
            <a:ext cx="8245813" cy="1350919"/>
          </a:xfrm>
          <a:prstGeom prst="rect">
            <a:avLst/>
          </a:prstGeom>
        </p:spPr>
        <p:txBody>
          <a:bodyPr vert="horz" lIns="91440" tIns="45720" rIns="91440" bIns="45720" numCol="2"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pt-BR" altLang="en-US" sz="1100" dirty="0" smtClean="0">
                <a:solidFill>
                  <a:prstClr val="black"/>
                </a:solidFill>
              </a:rPr>
              <a:t>Média </a:t>
            </a:r>
            <a:r>
              <a:rPr lang="pt-BR" altLang="en-US" sz="1100" dirty="0">
                <a:solidFill>
                  <a:prstClr val="black"/>
                </a:solidFill>
              </a:rPr>
              <a:t>ponderada dos critérios:</a:t>
            </a:r>
          </a:p>
          <a:p>
            <a:pPr marL="171450" indent="-171450" algn="l">
              <a:buFont typeface="Arial" panose="020B0604020202020204" pitchFamily="34" charset="0"/>
              <a:buChar char="•"/>
            </a:pPr>
            <a:r>
              <a:rPr lang="pt-BR" altLang="en-US" sz="1100" dirty="0" smtClean="0">
                <a:solidFill>
                  <a:prstClr val="black"/>
                </a:solidFill>
              </a:rPr>
              <a:t>Critério </a:t>
            </a:r>
            <a:r>
              <a:rPr lang="pt-BR" altLang="en-US" sz="1100" dirty="0">
                <a:solidFill>
                  <a:prstClr val="black"/>
                </a:solidFill>
              </a:rPr>
              <a:t>1: (10%) Percentual de computadores modernizados (5 anos ou inferior)</a:t>
            </a:r>
          </a:p>
          <a:p>
            <a:pPr marL="171450" indent="-171450" algn="l">
              <a:buFont typeface="Arial" panose="020B0604020202020204" pitchFamily="34" charset="0"/>
              <a:buChar char="•"/>
            </a:pPr>
            <a:r>
              <a:rPr lang="pt-BR" altLang="en-US" sz="1100" dirty="0" smtClean="0">
                <a:solidFill>
                  <a:prstClr val="black"/>
                </a:solidFill>
              </a:rPr>
              <a:t>Critério </a:t>
            </a:r>
            <a:r>
              <a:rPr lang="pt-BR" altLang="en-US" sz="1100" dirty="0">
                <a:solidFill>
                  <a:prstClr val="black"/>
                </a:solidFill>
              </a:rPr>
              <a:t>2: (10%) Percentual de setores atendidos por impressora em rede</a:t>
            </a:r>
          </a:p>
          <a:p>
            <a:pPr marL="171450" indent="-171450" algn="l">
              <a:buFont typeface="Arial" panose="020B0604020202020204" pitchFamily="34" charset="0"/>
              <a:buChar char="•"/>
            </a:pPr>
            <a:r>
              <a:rPr lang="pt-BR" altLang="en-US" sz="1100" dirty="0" smtClean="0">
                <a:solidFill>
                  <a:prstClr val="black"/>
                </a:solidFill>
              </a:rPr>
              <a:t>Critério </a:t>
            </a:r>
            <a:r>
              <a:rPr lang="pt-BR" altLang="en-US" sz="1100" dirty="0">
                <a:solidFill>
                  <a:prstClr val="black"/>
                </a:solidFill>
              </a:rPr>
              <a:t>3: (20%) Percentual de área coberta por internet sem fio</a:t>
            </a:r>
          </a:p>
          <a:p>
            <a:pPr marL="171450" indent="-171450" algn="l">
              <a:buFont typeface="Arial" panose="020B0604020202020204" pitchFamily="34" charset="0"/>
              <a:buChar char="•"/>
            </a:pPr>
            <a:r>
              <a:rPr lang="pt-BR" altLang="en-US" sz="1100" dirty="0" smtClean="0">
                <a:solidFill>
                  <a:prstClr val="black"/>
                </a:solidFill>
              </a:rPr>
              <a:t>Critério </a:t>
            </a:r>
            <a:r>
              <a:rPr lang="pt-BR" altLang="en-US" sz="1100" dirty="0">
                <a:solidFill>
                  <a:prstClr val="black"/>
                </a:solidFill>
              </a:rPr>
              <a:t>4: (20%) Relação entre o número de computadores (desktops e notebooks) e o número de servidores</a:t>
            </a:r>
          </a:p>
          <a:p>
            <a:pPr marL="171450" indent="-171450" algn="l">
              <a:buFont typeface="Arial" panose="020B0604020202020204" pitchFamily="34" charset="0"/>
              <a:buChar char="•"/>
            </a:pPr>
            <a:r>
              <a:rPr lang="pt-BR" altLang="en-US" sz="1100" dirty="0" smtClean="0">
                <a:solidFill>
                  <a:prstClr val="black"/>
                </a:solidFill>
              </a:rPr>
              <a:t>Critério </a:t>
            </a:r>
            <a:r>
              <a:rPr lang="pt-BR" altLang="en-US" sz="1100" dirty="0">
                <a:solidFill>
                  <a:prstClr val="black"/>
                </a:solidFill>
              </a:rPr>
              <a:t>5: (10%) Percentual de setores com a quantidade de telefones adequada</a:t>
            </a:r>
          </a:p>
          <a:p>
            <a:pPr marL="171450" indent="-171450" algn="l">
              <a:buFont typeface="Arial" panose="020B0604020202020204" pitchFamily="34" charset="0"/>
              <a:buChar char="•"/>
            </a:pPr>
            <a:r>
              <a:rPr lang="pt-BR" altLang="en-US" sz="1100" dirty="0" smtClean="0">
                <a:solidFill>
                  <a:prstClr val="black"/>
                </a:solidFill>
              </a:rPr>
              <a:t>Critério </a:t>
            </a:r>
            <a:r>
              <a:rPr lang="pt-BR" altLang="en-US" sz="1100" dirty="0">
                <a:solidFill>
                  <a:prstClr val="black"/>
                </a:solidFill>
              </a:rPr>
              <a:t>6: (10%) Percentual de salas de aula com sistema de multimídia</a:t>
            </a:r>
          </a:p>
          <a:p>
            <a:pPr marL="171450" indent="-171450" algn="l">
              <a:buFont typeface="Arial" panose="020B0604020202020204" pitchFamily="34" charset="0"/>
              <a:buChar char="•"/>
            </a:pPr>
            <a:r>
              <a:rPr lang="pt-BR" altLang="en-US" sz="1100" dirty="0" smtClean="0">
                <a:solidFill>
                  <a:prstClr val="black"/>
                </a:solidFill>
              </a:rPr>
              <a:t>Critério </a:t>
            </a:r>
            <a:r>
              <a:rPr lang="pt-BR" altLang="en-US" sz="1100" dirty="0">
                <a:solidFill>
                  <a:prstClr val="black"/>
                </a:solidFill>
              </a:rPr>
              <a:t>7: (10%) Percentual de campi com sala de videoconferência</a:t>
            </a:r>
          </a:p>
          <a:p>
            <a:pPr marL="171450" indent="-171450" algn="l">
              <a:buFont typeface="Arial" panose="020B0604020202020204" pitchFamily="34" charset="0"/>
              <a:buChar char="•"/>
            </a:pPr>
            <a:r>
              <a:rPr lang="pt-BR" altLang="en-US" sz="1100" dirty="0" smtClean="0">
                <a:solidFill>
                  <a:prstClr val="black"/>
                </a:solidFill>
              </a:rPr>
              <a:t>Critério </a:t>
            </a:r>
            <a:r>
              <a:rPr lang="pt-BR" altLang="en-US" sz="1100" dirty="0">
                <a:solidFill>
                  <a:prstClr val="black"/>
                </a:solidFill>
              </a:rPr>
              <a:t>8: (10%) Percentual de laboratório didáticos com computadores </a:t>
            </a:r>
            <a:r>
              <a:rPr lang="pt-BR" altLang="en-US" sz="1100" dirty="0" smtClean="0">
                <a:solidFill>
                  <a:prstClr val="black"/>
                </a:solidFill>
              </a:rPr>
              <a:t>adequados</a:t>
            </a:r>
            <a:endParaRPr lang="pt-BR" sz="1100" dirty="0">
              <a:solidFill>
                <a:prstClr val="black"/>
              </a:solidFill>
            </a:endParaRPr>
          </a:p>
        </p:txBody>
      </p:sp>
      <p:graphicFrame>
        <p:nvGraphicFramePr>
          <p:cNvPr id="9" name="Chart 4" descr="Chart 0"/>
          <p:cNvGraphicFramePr>
            <a:graphicFrameLocks/>
          </p:cNvGraphicFramePr>
          <p:nvPr>
            <p:extLst>
              <p:ext uri="{D42A27DB-BD31-4B8C-83A1-F6EECF244321}">
                <p14:modId xmlns:p14="http://schemas.microsoft.com/office/powerpoint/2010/main" val="756111275"/>
              </p:ext>
            </p:extLst>
          </p:nvPr>
        </p:nvGraphicFramePr>
        <p:xfrm>
          <a:off x="428287" y="2283159"/>
          <a:ext cx="8245813" cy="1462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62366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3000" b="1" dirty="0" smtClean="0">
                <a:latin typeface="Calibri" pitchFamily="34" charset="0"/>
              </a:rPr>
              <a:t/>
            </a:r>
            <a:br>
              <a:rPr lang="pt-BR" altLang="en-US" sz="3000" b="1" dirty="0" smtClean="0">
                <a:latin typeface="Calibri" pitchFamily="34" charset="0"/>
              </a:rPr>
            </a:br>
            <a:r>
              <a:rPr lang="pt-BR" altLang="en-US" sz="2800" b="1" dirty="0" smtClean="0">
                <a:latin typeface="Calibri" pitchFamily="34" charset="0"/>
              </a:rPr>
              <a:t>Objetivo 15:</a:t>
            </a:r>
            <a:r>
              <a:rPr lang="pt-BR" altLang="en-US" sz="2500" b="1" dirty="0" smtClean="0">
                <a:latin typeface="Calibri" pitchFamily="34" charset="0"/>
              </a:rPr>
              <a:t> </a:t>
            </a:r>
            <a:r>
              <a:rPr lang="pt-BR" altLang="en-US" sz="2800" b="1" dirty="0">
                <a:latin typeface="Calibri" pitchFamily="34" charset="0"/>
              </a:rPr>
              <a:t>Ampliar e consolidar a infraestrutura acadêmica, administrativa e tecnológica</a:t>
            </a:r>
            <a:br>
              <a:rPr lang="pt-BR" altLang="en-US" sz="28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251348098"/>
              </p:ext>
            </p:extLst>
          </p:nvPr>
        </p:nvGraphicFramePr>
        <p:xfrm>
          <a:off x="420688" y="1912318"/>
          <a:ext cx="8255001" cy="370840"/>
        </p:xfrm>
        <a:graphic>
          <a:graphicData uri="http://schemas.openxmlformats.org/drawingml/2006/table">
            <a:tbl>
              <a:tblPr firstRow="1" bandRow="1">
                <a:tableStyleId>{5C22544A-7EE6-4342-B048-85BDC9FD1C3A}</a:tableStyleId>
              </a:tblPr>
              <a:tblGrid>
                <a:gridCol w="6512186">
                  <a:extLst>
                    <a:ext uri="{9D8B030D-6E8A-4147-A177-3AD203B41FA5}">
                      <a16:colId xmlns:a16="http://schemas.microsoft.com/office/drawing/2014/main" xmlns="" val="20000"/>
                    </a:ext>
                  </a:extLst>
                </a:gridCol>
                <a:gridCol w="839292">
                  <a:extLst>
                    <a:ext uri="{9D8B030D-6E8A-4147-A177-3AD203B41FA5}">
                      <a16:colId xmlns:a16="http://schemas.microsoft.com/office/drawing/2014/main" xmlns="" val="20001"/>
                    </a:ext>
                  </a:extLst>
                </a:gridCol>
                <a:gridCol w="903523">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15.5 - Taxa de implementação das ações do PDTI</a:t>
                      </a: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DGTI</a:t>
                      </a:r>
                      <a:endParaRPr lang="pt-BR"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oup 52"/>
          <p:cNvGraphicFramePr>
            <a:graphicFrameLocks/>
          </p:cNvGraphicFramePr>
          <p:nvPr>
            <p:extLst>
              <p:ext uri="{D42A27DB-BD31-4B8C-83A1-F6EECF244321}">
                <p14:modId xmlns:p14="http://schemas.microsoft.com/office/powerpoint/2010/main" val="233720328"/>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7" y="3845379"/>
            <a:ext cx="8247402" cy="132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5" descr="Chart 0"/>
          <p:cNvGraphicFramePr>
            <a:graphicFrameLocks/>
          </p:cNvGraphicFramePr>
          <p:nvPr>
            <p:extLst>
              <p:ext uri="{D42A27DB-BD31-4B8C-83A1-F6EECF244321}">
                <p14:modId xmlns:p14="http://schemas.microsoft.com/office/powerpoint/2010/main" val="541870789"/>
              </p:ext>
            </p:extLst>
          </p:nvPr>
        </p:nvGraphicFramePr>
        <p:xfrm>
          <a:off x="428288" y="2283158"/>
          <a:ext cx="8247402" cy="15622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oup 52"/>
          <p:cNvGraphicFramePr>
            <a:graphicFrameLocks/>
          </p:cNvGraphicFramePr>
          <p:nvPr>
            <p:extLst>
              <p:ext uri="{D42A27DB-BD31-4B8C-83A1-F6EECF244321}">
                <p14:modId xmlns:p14="http://schemas.microsoft.com/office/powerpoint/2010/main" val="3091389932"/>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sz="1200" b="0" i="0" u="none" strike="noStrike" kern="1200" cap="none" normalizeH="0" baseline="0" dirty="0" smtClean="0">
                          <a:ln>
                            <a:noFill/>
                          </a:ln>
                          <a:solidFill>
                            <a:schemeClr val="tx1"/>
                          </a:solidFill>
                          <a:effectLst/>
                          <a:latin typeface="+mn-lt"/>
                          <a:ea typeface="+mn-ea"/>
                          <a:cs typeface="+mn-cs"/>
                        </a:rPr>
                        <a:t>A taxa do 2º Semestre/2018 ficou acima da meta estabelecida.</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813" y="1760538"/>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885113"/>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6863417" y="5768410"/>
            <a:ext cx="1797387" cy="71673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latin typeface="+mj-lt"/>
                <a:cs typeface="Times New Roman" panose="02020603050405020304" pitchFamily="18" charset="0"/>
              </a:rPr>
              <a:t>Mapa </a:t>
            </a:r>
            <a:r>
              <a:rPr lang="pt-BR" sz="3000" b="1" dirty="0" smtClean="0">
                <a:latin typeface="+mj-lt"/>
                <a:cs typeface="Times New Roman" panose="02020603050405020304" pitchFamily="18" charset="0"/>
              </a:rPr>
              <a:t>Estratégico – IFRO 2018-2022 </a:t>
            </a:r>
            <a:endParaRPr lang="pt-BR" sz="3000" dirty="0">
              <a:latin typeface="+mj-lt"/>
              <a:cs typeface="Times New Roman" panose="02020603050405020304" pitchFamily="18"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18884"/>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Espaço Reservado para Conteúdo 12"/>
          <p:cNvGraphicFramePr>
            <a:graphicFrameLocks noGrp="1"/>
          </p:cNvGraphicFramePr>
          <p:nvPr>
            <p:ph idx="1"/>
            <p:extLst>
              <p:ext uri="{D42A27DB-BD31-4B8C-83A1-F6EECF244321}">
                <p14:modId xmlns:p14="http://schemas.microsoft.com/office/powerpoint/2010/main" val="2457868740"/>
              </p:ext>
            </p:extLst>
          </p:nvPr>
        </p:nvGraphicFramePr>
        <p:xfrm>
          <a:off x="420688" y="1743937"/>
          <a:ext cx="8255000" cy="370840"/>
        </p:xfrm>
        <a:graphic>
          <a:graphicData uri="http://schemas.openxmlformats.org/drawingml/2006/table">
            <a:tbl>
              <a:tblPr firstRow="1" bandRow="1">
                <a:tableStyleId>{5C22544A-7EE6-4342-B048-85BDC9FD1C3A}</a:tableStyleId>
              </a:tblPr>
              <a:tblGrid>
                <a:gridCol w="6604857">
                  <a:extLst>
                    <a:ext uri="{9D8B030D-6E8A-4147-A177-3AD203B41FA5}">
                      <a16:colId xmlns:a16="http://schemas.microsoft.com/office/drawing/2014/main" xmlns="" val="20000"/>
                    </a:ext>
                  </a:extLst>
                </a:gridCol>
                <a:gridCol w="754351">
                  <a:extLst>
                    <a:ext uri="{9D8B030D-6E8A-4147-A177-3AD203B41FA5}">
                      <a16:colId xmlns:a16="http://schemas.microsoft.com/office/drawing/2014/main" xmlns="" val="20001"/>
                    </a:ext>
                  </a:extLst>
                </a:gridCol>
                <a:gridCol w="895792">
                  <a:extLst>
                    <a:ext uri="{9D8B030D-6E8A-4147-A177-3AD203B41FA5}">
                      <a16:colId xmlns:a16="http://schemas.microsoft.com/office/drawing/2014/main" xmlns="" val="20002"/>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b="1" dirty="0" smtClean="0">
                          <a:solidFill>
                            <a:schemeClr val="tx1"/>
                          </a:solidFill>
                          <a:latin typeface="+mn-lt"/>
                          <a:cs typeface="Arial" pitchFamily="34" charset="0"/>
                        </a:rPr>
                        <a:t>16.1 - Índice de execução orçamentária com projetos estratégicos</a:t>
                      </a:r>
                      <a:endParaRPr lang="pt-BR" sz="1600" dirty="0">
                        <a:solidFill>
                          <a:schemeClr val="tx1"/>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smtClean="0">
                        <a:solidFill>
                          <a:schemeClr val="bg1">
                            <a:lumMod val="50000"/>
                          </a:schemeClr>
                        </a:solidFill>
                      </a:endParaRPr>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DOF</a:t>
                      </a:r>
                      <a:endParaRPr lang="pt-BR" b="1"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ítulo 1"/>
          <p:cNvSpPr>
            <a:spLocks noGrp="1"/>
          </p:cNvSpPr>
          <p:nvPr>
            <p:ph type="title"/>
          </p:nvPr>
        </p:nvSpPr>
        <p:spPr>
          <a:xfrm>
            <a:off x="1427148" y="324739"/>
            <a:ext cx="6418465" cy="1512607"/>
          </a:xfrm>
        </p:spPr>
        <p:txBody>
          <a:bodyPr>
            <a:noAutofit/>
          </a:bodyPr>
          <a:lstStyle/>
          <a:p>
            <a:r>
              <a:rPr lang="pt-BR" altLang="en-US" sz="3000" b="1" dirty="0" smtClean="0">
                <a:latin typeface="Calibri" pitchFamily="34" charset="0"/>
              </a:rPr>
              <a:t/>
            </a:r>
            <a:br>
              <a:rPr lang="pt-BR" altLang="en-US" sz="3000" b="1" dirty="0" smtClean="0">
                <a:latin typeface="Calibri" pitchFamily="34" charset="0"/>
              </a:rPr>
            </a:br>
            <a:r>
              <a:rPr lang="pt-BR" altLang="en-US" sz="2800" b="1" dirty="0" smtClean="0">
                <a:latin typeface="Calibri" pitchFamily="34" charset="0"/>
              </a:rPr>
              <a:t>Objetivo 16:</a:t>
            </a:r>
            <a:r>
              <a:rPr lang="pt-BR" altLang="en-US" sz="2500" b="1" dirty="0" smtClean="0">
                <a:latin typeface="Calibri" pitchFamily="34" charset="0"/>
              </a:rPr>
              <a:t> </a:t>
            </a:r>
            <a:r>
              <a:rPr lang="pt-BR" altLang="en-US" sz="2500" b="1" dirty="0">
                <a:latin typeface="Calibri" pitchFamily="34" charset="0"/>
              </a:rPr>
              <a:t>Otimizar a aplicação e fomentar a captação de recursos orçamentários e </a:t>
            </a:r>
            <a:r>
              <a:rPr lang="pt-BR" altLang="en-US" sz="2500" b="1" dirty="0" smtClean="0">
                <a:latin typeface="Calibri" pitchFamily="34" charset="0"/>
              </a:rPr>
              <a:t>extraorçamentários.</a:t>
            </a:r>
            <a:r>
              <a:rPr lang="pt-BR" altLang="en-US" sz="3000" b="1" dirty="0">
                <a:latin typeface="Calibri" pitchFamily="34" charset="0"/>
              </a:rPr>
              <a:t/>
            </a:r>
            <a:br>
              <a:rPr lang="pt-BR" altLang="en-US" sz="3000" b="1" dirty="0">
                <a:latin typeface="Calibri" pitchFamily="34" charset="0"/>
              </a:rPr>
            </a:br>
            <a:endParaRPr lang="pt-BR" sz="3000" dirty="0"/>
          </a:p>
        </p:txBody>
      </p:sp>
      <p:graphicFrame>
        <p:nvGraphicFramePr>
          <p:cNvPr id="15" name="Group 52"/>
          <p:cNvGraphicFramePr>
            <a:graphicFrameLocks/>
          </p:cNvGraphicFramePr>
          <p:nvPr>
            <p:extLst>
              <p:ext uri="{D42A27DB-BD31-4B8C-83A1-F6EECF244321}">
                <p14:modId xmlns:p14="http://schemas.microsoft.com/office/powerpoint/2010/main" val="381610259"/>
              </p:ext>
            </p:extLst>
          </p:nvPr>
        </p:nvGraphicFramePr>
        <p:xfrm>
          <a:off x="413816" y="5108367"/>
          <a:ext cx="4108972" cy="1316789"/>
        </p:xfrm>
        <a:graphic>
          <a:graphicData uri="http://schemas.openxmlformats.org/drawingml/2006/table">
            <a:tbl>
              <a:tblPr/>
              <a:tblGrid>
                <a:gridCol w="4108972">
                  <a:extLst>
                    <a:ext uri="{9D8B030D-6E8A-4147-A177-3AD203B41FA5}">
                      <a16:colId xmlns:a16="http://schemas.microsoft.com/office/drawing/2014/main" xmlns="" val="20000"/>
                    </a:ext>
                  </a:extLst>
                </a:gridCol>
              </a:tblGrid>
              <a:tr h="32913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8765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chemeClr val="tx1"/>
                          </a:solidFill>
                          <a:effectLst/>
                          <a:latin typeface="+mj-lt"/>
                        </a:rPr>
                        <a:t>O indicador necessita de ajustes quanto ao registro dos valores por projetos estratégicos, considerando que dependendo do elemento de despesas a ser empregado, os referidos empenhos e pagamentos atualmente não possuem uma forma de identificação específica  relacionada aos projetos.</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6" name="Group 52"/>
          <p:cNvGraphicFramePr>
            <a:graphicFrameLocks/>
          </p:cNvGraphicFramePr>
          <p:nvPr>
            <p:extLst>
              <p:ext uri="{D42A27DB-BD31-4B8C-83A1-F6EECF244321}">
                <p14:modId xmlns:p14="http://schemas.microsoft.com/office/powerpoint/2010/main" val="1744598634"/>
              </p:ext>
            </p:extLst>
          </p:nvPr>
        </p:nvGraphicFramePr>
        <p:xfrm>
          <a:off x="4572229" y="5108367"/>
          <a:ext cx="4127499" cy="1316789"/>
        </p:xfrm>
        <a:graphic>
          <a:graphicData uri="http://schemas.openxmlformats.org/drawingml/2006/table">
            <a:tbl>
              <a:tblPr/>
              <a:tblGrid>
                <a:gridCol w="4127499">
                  <a:extLst>
                    <a:ext uri="{9D8B030D-6E8A-4147-A177-3AD203B41FA5}">
                      <a16:colId xmlns:a16="http://schemas.microsoft.com/office/drawing/2014/main" xmlns="" val="20000"/>
                    </a:ext>
                  </a:extLst>
                </a:gridCol>
              </a:tblGrid>
              <a:tr h="32310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9368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kumimoji="0" lang="pt-BR" sz="1100" b="0" i="0" u="none" strike="noStrike" kern="1200" cap="none" normalizeH="0" baseline="0" dirty="0" smtClean="0">
                          <a:ln>
                            <a:noFill/>
                          </a:ln>
                          <a:solidFill>
                            <a:srgbClr val="000000"/>
                          </a:solidFill>
                          <a:effectLst/>
                          <a:latin typeface="+mn-lt"/>
                          <a:ea typeface="+mn-ea"/>
                          <a:cs typeface="+mn-cs"/>
                        </a:rPr>
                        <a:t> </a:t>
                      </a:r>
                      <a:endParaRPr kumimoji="0" lang="en-US" sz="1100" b="0" i="0" u="none" strike="noStrike" kern="1200" cap="none" normalizeH="0" baseline="0" dirty="0" smtClean="0">
                        <a:ln>
                          <a:noFill/>
                        </a:ln>
                        <a:solidFill>
                          <a:srgbClr val="000000"/>
                        </a:solidFill>
                        <a:effectLst/>
                        <a:latin typeface="+mn-lt"/>
                        <a:ea typeface="+mn-ea"/>
                        <a:cs typeface="+mn-cs"/>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7" name="Retângulo 16"/>
          <p:cNvSpPr/>
          <p:nvPr/>
        </p:nvSpPr>
        <p:spPr>
          <a:xfrm>
            <a:off x="885578" y="3176622"/>
            <a:ext cx="7372852" cy="923330"/>
          </a:xfrm>
          <a:prstGeom prst="rect">
            <a:avLst/>
          </a:prstGeom>
          <a:noFill/>
        </p:spPr>
        <p:txBody>
          <a:bodyPr wrap="none" lIns="91440" tIns="45720" rIns="91440" bIns="45720">
            <a:spAutoFit/>
          </a:bodyPr>
          <a:lstStyle/>
          <a:p>
            <a:pPr algn="ctr"/>
            <a:r>
              <a:rPr lang="pt-BR" sz="5400" b="1" dirty="0" smtClean="0">
                <a:ln w="10160">
                  <a:solidFill>
                    <a:srgbClr val="4BACC6"/>
                  </a:solidFill>
                  <a:prstDash val="solid"/>
                </a:ln>
                <a:solidFill>
                  <a:srgbClr val="1F497D">
                    <a:lumMod val="75000"/>
                  </a:srgbClr>
                </a:solidFill>
                <a:effectLst>
                  <a:outerShdw blurRad="38100" dist="22860" dir="5400000" algn="tl" rotWithShape="0">
                    <a:srgbClr val="000000">
                      <a:alpha val="30000"/>
                    </a:srgbClr>
                  </a:outerShdw>
                </a:effectLst>
              </a:rPr>
              <a:t>Não foi possível a coleta</a:t>
            </a:r>
            <a:endParaRPr lang="pt-BR" sz="5400" b="1" dirty="0">
              <a:ln w="10160">
                <a:solidFill>
                  <a:srgbClr val="4BACC6"/>
                </a:solidFill>
                <a:prstDash val="solid"/>
              </a:ln>
              <a:solidFill>
                <a:srgbClr val="1F497D">
                  <a:lumMod val="75000"/>
                </a:srgb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695845361"/>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3000" b="1" dirty="0" smtClean="0">
                <a:latin typeface="Calibri" pitchFamily="34" charset="0"/>
              </a:rPr>
              <a:t/>
            </a:r>
            <a:br>
              <a:rPr lang="pt-BR" altLang="en-US" sz="3000" b="1" dirty="0" smtClean="0">
                <a:latin typeface="Calibri" pitchFamily="34" charset="0"/>
              </a:rPr>
            </a:br>
            <a:r>
              <a:rPr lang="pt-BR" altLang="en-US" sz="2800" b="1" dirty="0" smtClean="0">
                <a:latin typeface="Calibri" pitchFamily="34" charset="0"/>
              </a:rPr>
              <a:t>Objetivo 16:</a:t>
            </a:r>
            <a:r>
              <a:rPr lang="pt-BR" altLang="en-US" sz="2500" b="1" dirty="0" smtClean="0">
                <a:latin typeface="Calibri" pitchFamily="34" charset="0"/>
              </a:rPr>
              <a:t> </a:t>
            </a:r>
            <a:r>
              <a:rPr lang="pt-BR" altLang="en-US" sz="2500" b="1" dirty="0">
                <a:latin typeface="Calibri" pitchFamily="34" charset="0"/>
              </a:rPr>
              <a:t>Otimizar a aplicação e fomentar a captação de recursos orçamentários e </a:t>
            </a:r>
            <a:r>
              <a:rPr lang="pt-BR" altLang="en-US" sz="2500" b="1" dirty="0" smtClean="0">
                <a:latin typeface="Calibri" pitchFamily="34" charset="0"/>
              </a:rPr>
              <a:t>extraorçamentários.</a:t>
            </a:r>
            <a:r>
              <a:rPr lang="pt-BR" altLang="en-US" sz="3000" b="1" dirty="0">
                <a:latin typeface="Calibri" pitchFamily="34" charset="0"/>
              </a:rPr>
              <a:t/>
            </a:r>
            <a:br>
              <a:rPr lang="pt-BR" altLang="en-US" sz="3000" b="1" dirty="0">
                <a:latin typeface="Calibri" pitchFamily="34" charset="0"/>
              </a:rPr>
            </a:br>
            <a:endParaRPr lang="pt-BR" sz="3000" dirty="0"/>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250524636"/>
              </p:ext>
            </p:extLst>
          </p:nvPr>
        </p:nvGraphicFramePr>
        <p:xfrm>
          <a:off x="401459" y="1740874"/>
          <a:ext cx="8339493" cy="37084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b="1" dirty="0" smtClean="0">
                          <a:solidFill>
                            <a:schemeClr val="tx1"/>
                          </a:solidFill>
                          <a:latin typeface="+mn-lt"/>
                          <a:cs typeface="Arial" pitchFamily="34" charset="0"/>
                        </a:rPr>
                        <a:t>16.2 - Taxa de recursos extraorçamentários disponibilizados</a:t>
                      </a:r>
                      <a:endParaRPr lang="pt-BR" sz="1600" dirty="0">
                        <a:solidFill>
                          <a:schemeClr val="tx1"/>
                        </a:solidFill>
                      </a:endParaRPr>
                    </a:p>
                  </a:txBody>
                  <a:tcPr>
                    <a:solidFill>
                      <a:schemeClr val="bg2">
                        <a:lumMod val="75000"/>
                      </a:schemeClr>
                    </a:solidFill>
                  </a:tcPr>
                </a:tc>
                <a:tc>
                  <a:txBody>
                    <a:bodyPr/>
                    <a:lstStyle/>
                    <a:p>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DOF</a:t>
                      </a:r>
                      <a:endParaRPr lang="pt-BR"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Group 52"/>
          <p:cNvGraphicFramePr>
            <a:graphicFrameLocks/>
          </p:cNvGraphicFramePr>
          <p:nvPr>
            <p:extLst>
              <p:ext uri="{D42A27DB-BD31-4B8C-83A1-F6EECF244321}">
                <p14:modId xmlns:p14="http://schemas.microsoft.com/office/powerpoint/2010/main" val="2024466507"/>
              </p:ext>
            </p:extLst>
          </p:nvPr>
        </p:nvGraphicFramePr>
        <p:xfrm>
          <a:off x="413816" y="5108367"/>
          <a:ext cx="4108972" cy="1316789"/>
        </p:xfrm>
        <a:graphic>
          <a:graphicData uri="http://schemas.openxmlformats.org/drawingml/2006/table">
            <a:tbl>
              <a:tblPr/>
              <a:tblGrid>
                <a:gridCol w="4108972">
                  <a:extLst>
                    <a:ext uri="{9D8B030D-6E8A-4147-A177-3AD203B41FA5}">
                      <a16:colId xmlns:a16="http://schemas.microsoft.com/office/drawing/2014/main" xmlns="" val="20000"/>
                    </a:ext>
                  </a:extLst>
                </a:gridCol>
              </a:tblGrid>
              <a:tr h="32913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8765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pt-BR" sz="1100" b="0" i="0" u="none" strike="noStrike" cap="none" normalizeH="0" baseline="0" dirty="0" smtClean="0">
                          <a:ln>
                            <a:noFill/>
                          </a:ln>
                          <a:solidFill>
                            <a:schemeClr val="tx1"/>
                          </a:solidFill>
                          <a:effectLst/>
                          <a:latin typeface="+mj-lt"/>
                        </a:rPr>
                        <a:t>Os valores apresentados de Emendas e Convênios, apesar de estarem comtemplados na LOA, foram considerados somente como recursos </a:t>
                      </a:r>
                      <a:r>
                        <a:rPr kumimoji="0" lang="pt-BR" sz="1100" b="0" i="0" u="none" strike="noStrike" cap="none" normalizeH="0" baseline="0" dirty="0" err="1" smtClean="0">
                          <a:ln>
                            <a:noFill/>
                          </a:ln>
                          <a:solidFill>
                            <a:schemeClr val="tx1"/>
                          </a:solidFill>
                          <a:effectLst/>
                          <a:latin typeface="+mj-lt"/>
                        </a:rPr>
                        <a:t>extraorçamentários</a:t>
                      </a:r>
                      <a:r>
                        <a:rPr kumimoji="0" lang="pt-BR" sz="1100" b="0" i="0" u="none" strike="noStrike" cap="none" normalizeH="0" baseline="0" dirty="0" smtClean="0">
                          <a:ln>
                            <a:noFill/>
                          </a:ln>
                          <a:solidFill>
                            <a:schemeClr val="tx1"/>
                          </a:solidFill>
                          <a:effectLst/>
                          <a:latin typeface="+mj-lt"/>
                        </a:rPr>
                        <a:t>. </a:t>
                      </a:r>
                    </a:p>
                    <a:p>
                      <a:pPr marL="171450" marR="0" lvl="0" indent="-1714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pt-BR" sz="1100" b="0" i="0" u="none" strike="noStrike" cap="none" normalizeH="0" baseline="0" dirty="0" smtClean="0">
                          <a:ln>
                            <a:noFill/>
                          </a:ln>
                          <a:solidFill>
                            <a:schemeClr val="tx1"/>
                          </a:solidFill>
                          <a:effectLst/>
                          <a:latin typeface="+mj-lt"/>
                        </a:rPr>
                        <a:t>Considerando a anualidade do orçamento, o indicador foi apresentado de forma anual.</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5" name="Group 52"/>
          <p:cNvGraphicFramePr>
            <a:graphicFrameLocks/>
          </p:cNvGraphicFramePr>
          <p:nvPr>
            <p:extLst>
              <p:ext uri="{D42A27DB-BD31-4B8C-83A1-F6EECF244321}">
                <p14:modId xmlns:p14="http://schemas.microsoft.com/office/powerpoint/2010/main" val="3381108190"/>
              </p:ext>
            </p:extLst>
          </p:nvPr>
        </p:nvGraphicFramePr>
        <p:xfrm>
          <a:off x="4572229" y="5108367"/>
          <a:ext cx="4127499" cy="1316789"/>
        </p:xfrm>
        <a:graphic>
          <a:graphicData uri="http://schemas.openxmlformats.org/drawingml/2006/table">
            <a:tbl>
              <a:tblPr/>
              <a:tblGrid>
                <a:gridCol w="4127499">
                  <a:extLst>
                    <a:ext uri="{9D8B030D-6E8A-4147-A177-3AD203B41FA5}">
                      <a16:colId xmlns:a16="http://schemas.microsoft.com/office/drawing/2014/main" xmlns="" val="20000"/>
                    </a:ext>
                  </a:extLst>
                </a:gridCol>
              </a:tblGrid>
              <a:tr h="32310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9368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kumimoji="0" lang="pt-BR" sz="1100" b="0" i="0" u="none" strike="noStrike" kern="1200" cap="none" normalizeH="0" baseline="0" dirty="0" smtClean="0">
                          <a:ln>
                            <a:noFill/>
                          </a:ln>
                          <a:solidFill>
                            <a:srgbClr val="000000"/>
                          </a:solidFill>
                          <a:effectLst/>
                          <a:latin typeface="+mn-lt"/>
                          <a:ea typeface="+mn-ea"/>
                          <a:cs typeface="+mn-cs"/>
                        </a:rPr>
                        <a:t> </a:t>
                      </a:r>
                      <a:endParaRPr kumimoji="0" lang="en-US" sz="1100" b="0" i="0" u="none" strike="noStrike" kern="1200" cap="none" normalizeH="0" baseline="0" dirty="0" smtClean="0">
                        <a:ln>
                          <a:noFill/>
                        </a:ln>
                        <a:solidFill>
                          <a:srgbClr val="000000"/>
                        </a:solidFill>
                        <a:effectLst/>
                        <a:latin typeface="+mn-lt"/>
                        <a:ea typeface="+mn-ea"/>
                        <a:cs typeface="+mn-cs"/>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16" y="3623307"/>
            <a:ext cx="8285912" cy="146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Chart 2" descr="Chart 0"/>
          <p:cNvGraphicFramePr>
            <a:graphicFrameLocks/>
          </p:cNvGraphicFramePr>
          <p:nvPr>
            <p:extLst>
              <p:ext uri="{D42A27DB-BD31-4B8C-83A1-F6EECF244321}">
                <p14:modId xmlns:p14="http://schemas.microsoft.com/office/powerpoint/2010/main" val="2702870281"/>
              </p:ext>
            </p:extLst>
          </p:nvPr>
        </p:nvGraphicFramePr>
        <p:xfrm>
          <a:off x="401460" y="2111714"/>
          <a:ext cx="8305186" cy="1511593"/>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5961" y="158909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14432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23" y="1401509"/>
            <a:ext cx="8400516" cy="512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de cantos arredondados 5"/>
          <p:cNvSpPr/>
          <p:nvPr/>
        </p:nvSpPr>
        <p:spPr>
          <a:xfrm>
            <a:off x="3395355" y="2462620"/>
            <a:ext cx="2572283" cy="70468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Retângulo 1"/>
          <p:cNvSpPr/>
          <p:nvPr/>
        </p:nvSpPr>
        <p:spPr>
          <a:xfrm>
            <a:off x="1350237" y="518224"/>
            <a:ext cx="6699902" cy="553998"/>
          </a:xfrm>
          <a:prstGeom prst="rect">
            <a:avLst/>
          </a:prstGeom>
        </p:spPr>
        <p:txBody>
          <a:bodyPr wrap="square">
            <a:spAutoFit/>
          </a:bodyPr>
          <a:lstStyle/>
          <a:p>
            <a:pPr algn="ctr"/>
            <a:r>
              <a:rPr lang="pt-BR" sz="3000" b="1" dirty="0">
                <a:solidFill>
                  <a:prstClr val="black"/>
                </a:solidFill>
              </a:rPr>
              <a:t>Mapa </a:t>
            </a:r>
            <a:r>
              <a:rPr lang="pt-BR" sz="3000" b="1" dirty="0" smtClean="0">
                <a:solidFill>
                  <a:prstClr val="black"/>
                </a:solidFill>
              </a:rPr>
              <a:t>Estratégico – IFRO 2018-2022 </a:t>
            </a:r>
            <a:endParaRPr lang="pt-BR" sz="3000" dirty="0">
              <a:solidFill>
                <a:prstClr val="black"/>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553" y="374776"/>
            <a:ext cx="926040" cy="10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7057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148" y="324739"/>
            <a:ext cx="6418465" cy="1512607"/>
          </a:xfrm>
        </p:spPr>
        <p:txBody>
          <a:bodyPr>
            <a:noAutofit/>
          </a:bodyPr>
          <a:lstStyle/>
          <a:p>
            <a:r>
              <a:rPr lang="pt-BR" altLang="en-US" sz="3000" b="1" dirty="0" smtClean="0">
                <a:latin typeface="Calibri" pitchFamily="34" charset="0"/>
              </a:rPr>
              <a:t/>
            </a:r>
            <a:br>
              <a:rPr lang="pt-BR" altLang="en-US" sz="3000" b="1" dirty="0" smtClean="0">
                <a:latin typeface="Calibri" pitchFamily="34" charset="0"/>
              </a:rPr>
            </a:br>
            <a:r>
              <a:rPr lang="pt-BR" altLang="en-US" sz="2800" b="1" dirty="0" smtClean="0">
                <a:latin typeface="Calibri" pitchFamily="34" charset="0"/>
              </a:rPr>
              <a:t>Objetivo 16:</a:t>
            </a:r>
            <a:r>
              <a:rPr lang="pt-BR" altLang="en-US" sz="2500" b="1" dirty="0" smtClean="0">
                <a:latin typeface="Calibri" pitchFamily="34" charset="0"/>
              </a:rPr>
              <a:t> </a:t>
            </a:r>
            <a:r>
              <a:rPr lang="pt-BR" altLang="en-US" sz="2500" b="1" dirty="0">
                <a:latin typeface="Calibri" pitchFamily="34" charset="0"/>
              </a:rPr>
              <a:t>Otimizar a aplicação e fomentar a captação de recursos orçamentários e </a:t>
            </a:r>
            <a:r>
              <a:rPr lang="pt-BR" altLang="en-US" sz="2500" b="1" dirty="0" smtClean="0">
                <a:latin typeface="Calibri" pitchFamily="34" charset="0"/>
              </a:rPr>
              <a:t>extraorçamentários.</a:t>
            </a:r>
            <a:r>
              <a:rPr lang="pt-BR" altLang="en-US" sz="3000" b="1" dirty="0">
                <a:latin typeface="Calibri" pitchFamily="34" charset="0"/>
              </a:rPr>
              <a:t/>
            </a:r>
            <a:br>
              <a:rPr lang="pt-BR" altLang="en-US" sz="3000" b="1" dirty="0">
                <a:latin typeface="Calibri" pitchFamily="34" charset="0"/>
              </a:rPr>
            </a:br>
            <a:endParaRPr lang="pt-BR" sz="3000" dirty="0"/>
          </a:p>
        </p:txBody>
      </p:sp>
      <p:graphicFrame>
        <p:nvGraphicFramePr>
          <p:cNvPr id="9" name="Group 52"/>
          <p:cNvGraphicFramePr>
            <a:graphicFrameLocks/>
          </p:cNvGraphicFramePr>
          <p:nvPr>
            <p:extLst>
              <p:ext uri="{D42A27DB-BD31-4B8C-83A1-F6EECF244321}">
                <p14:modId xmlns:p14="http://schemas.microsoft.com/office/powerpoint/2010/main" val="2918348575"/>
              </p:ext>
            </p:extLst>
          </p:nvPr>
        </p:nvGraphicFramePr>
        <p:xfrm>
          <a:off x="413816" y="5108367"/>
          <a:ext cx="4108972" cy="1316789"/>
        </p:xfrm>
        <a:graphic>
          <a:graphicData uri="http://schemas.openxmlformats.org/drawingml/2006/table">
            <a:tbl>
              <a:tblPr/>
              <a:tblGrid>
                <a:gridCol w="4108972">
                  <a:extLst>
                    <a:ext uri="{9D8B030D-6E8A-4147-A177-3AD203B41FA5}">
                      <a16:colId xmlns:a16="http://schemas.microsoft.com/office/drawing/2014/main" xmlns="" val="20000"/>
                    </a:ext>
                  </a:extLst>
                </a:gridCol>
              </a:tblGrid>
              <a:tr h="329139">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8765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chemeClr val="tx1"/>
                          </a:solidFill>
                          <a:effectLst/>
                          <a:latin typeface="+mj-lt"/>
                        </a:rPr>
                        <a:t>Considerando a anualidade do orçamento o indicador deve ter periodicidade anual.</a:t>
                      </a: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1" name="Group 52"/>
          <p:cNvGraphicFramePr>
            <a:graphicFrameLocks/>
          </p:cNvGraphicFramePr>
          <p:nvPr>
            <p:extLst>
              <p:ext uri="{D42A27DB-BD31-4B8C-83A1-F6EECF244321}">
                <p14:modId xmlns:p14="http://schemas.microsoft.com/office/powerpoint/2010/main" val="803561521"/>
              </p:ext>
            </p:extLst>
          </p:nvPr>
        </p:nvGraphicFramePr>
        <p:xfrm>
          <a:off x="4572229" y="5108367"/>
          <a:ext cx="4127499" cy="1316789"/>
        </p:xfrm>
        <a:graphic>
          <a:graphicData uri="http://schemas.openxmlformats.org/drawingml/2006/table">
            <a:tbl>
              <a:tblPr/>
              <a:tblGrid>
                <a:gridCol w="4127499">
                  <a:extLst>
                    <a:ext uri="{9D8B030D-6E8A-4147-A177-3AD203B41FA5}">
                      <a16:colId xmlns:a16="http://schemas.microsoft.com/office/drawing/2014/main" xmlns="" val="20000"/>
                    </a:ext>
                  </a:extLst>
                </a:gridCol>
              </a:tblGrid>
              <a:tr h="32310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9368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kumimoji="0" lang="pt-BR" sz="1100" b="0" i="0" u="none" strike="noStrike" kern="1200" cap="none" normalizeH="0" baseline="0" dirty="0" smtClean="0">
                          <a:ln>
                            <a:noFill/>
                          </a:ln>
                          <a:solidFill>
                            <a:srgbClr val="000000"/>
                          </a:solidFill>
                          <a:effectLst/>
                          <a:latin typeface="+mn-lt"/>
                          <a:ea typeface="+mn-ea"/>
                          <a:cs typeface="+mn-cs"/>
                        </a:rPr>
                        <a:t> </a:t>
                      </a:r>
                      <a:endParaRPr kumimoji="0" lang="en-US" sz="1100" b="0" i="0" u="none" strike="noStrike" kern="1200" cap="none" normalizeH="0" baseline="0" dirty="0" smtClean="0">
                        <a:ln>
                          <a:noFill/>
                        </a:ln>
                        <a:solidFill>
                          <a:srgbClr val="000000"/>
                        </a:solidFill>
                        <a:effectLst/>
                        <a:latin typeface="+mn-lt"/>
                        <a:ea typeface="+mn-ea"/>
                        <a:cs typeface="+mn-cs"/>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062577882"/>
              </p:ext>
            </p:extLst>
          </p:nvPr>
        </p:nvGraphicFramePr>
        <p:xfrm>
          <a:off x="401459" y="1745954"/>
          <a:ext cx="8339493" cy="365760"/>
        </p:xfrm>
        <a:graphic>
          <a:graphicData uri="http://schemas.openxmlformats.org/drawingml/2006/table">
            <a:tbl>
              <a:tblPr firstRow="1" bandRow="1">
                <a:tableStyleId>{5C22544A-7EE6-4342-B048-85BDC9FD1C3A}</a:tableStyleId>
              </a:tblPr>
              <a:tblGrid>
                <a:gridCol w="6577202">
                  <a:extLst>
                    <a:ext uri="{9D8B030D-6E8A-4147-A177-3AD203B41FA5}">
                      <a16:colId xmlns:a16="http://schemas.microsoft.com/office/drawing/2014/main" xmlns="" val="20000"/>
                    </a:ext>
                  </a:extLst>
                </a:gridCol>
                <a:gridCol w="848671">
                  <a:extLst>
                    <a:ext uri="{9D8B030D-6E8A-4147-A177-3AD203B41FA5}">
                      <a16:colId xmlns:a16="http://schemas.microsoft.com/office/drawing/2014/main" xmlns="" val="20001"/>
                    </a:ext>
                  </a:extLst>
                </a:gridCol>
                <a:gridCol w="913620">
                  <a:extLst>
                    <a:ext uri="{9D8B030D-6E8A-4147-A177-3AD203B41FA5}">
                      <a16:colId xmlns:a16="http://schemas.microsoft.com/office/drawing/2014/main" xmlns="" val="20002"/>
                    </a:ext>
                  </a:extLst>
                </a:gridCol>
              </a:tblGrid>
              <a:tr h="2331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b="1" dirty="0" smtClean="0">
                          <a:solidFill>
                            <a:schemeClr val="tx1"/>
                          </a:solidFill>
                          <a:latin typeface="+mn-lt"/>
                          <a:cs typeface="Arial" pitchFamily="34" charset="0"/>
                        </a:rPr>
                        <a:t>16.3 - Índice de custeio destinado à ações institucionais</a:t>
                      </a:r>
                      <a:endParaRPr lang="pt-BR" sz="1600" dirty="0">
                        <a:solidFill>
                          <a:schemeClr val="tx1"/>
                        </a:solidFill>
                      </a:endParaRPr>
                    </a:p>
                  </a:txBody>
                  <a:tcPr>
                    <a:solidFill>
                      <a:schemeClr val="bg2">
                        <a:lumMod val="75000"/>
                      </a:schemeClr>
                    </a:solidFill>
                  </a:tcPr>
                </a:tc>
                <a:tc>
                  <a:txBody>
                    <a:bodyPr/>
                    <a:lstStyle/>
                    <a:p>
                      <a:pPr algn="ct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DOF</a:t>
                      </a:r>
                      <a:endParaRPr lang="pt-BR"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16" y="3566643"/>
            <a:ext cx="8285912" cy="1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Chart 1" descr="Chart 0"/>
          <p:cNvGraphicFramePr>
            <a:graphicFrameLocks/>
          </p:cNvGraphicFramePr>
          <p:nvPr>
            <p:extLst>
              <p:ext uri="{D42A27DB-BD31-4B8C-83A1-F6EECF244321}">
                <p14:modId xmlns:p14="http://schemas.microsoft.com/office/powerpoint/2010/main" val="3357486108"/>
              </p:ext>
            </p:extLst>
          </p:nvPr>
        </p:nvGraphicFramePr>
        <p:xfrm>
          <a:off x="413816" y="2111714"/>
          <a:ext cx="8292829" cy="1454929"/>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5961" y="1589094"/>
            <a:ext cx="68897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561033"/>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74037" y="518224"/>
            <a:ext cx="6699902" cy="523220"/>
          </a:xfrm>
          <a:prstGeom prst="rect">
            <a:avLst/>
          </a:prstGeom>
        </p:spPr>
        <p:txBody>
          <a:bodyPr wrap="square">
            <a:spAutoFit/>
          </a:bodyPr>
          <a:lstStyle/>
          <a:p>
            <a:pPr algn="ctr"/>
            <a:r>
              <a:rPr lang="pt-BR" sz="2800" b="1" dirty="0" smtClean="0"/>
              <a:t>Panorama Geral da Coleta de Indicadores </a:t>
            </a:r>
            <a:endParaRPr lang="pt-BR" sz="2800" dirty="0"/>
          </a:p>
        </p:txBody>
      </p:sp>
      <p:graphicFrame>
        <p:nvGraphicFramePr>
          <p:cNvPr id="4" name="Tabela 3"/>
          <p:cNvGraphicFramePr>
            <a:graphicFrameLocks noGrp="1"/>
          </p:cNvGraphicFramePr>
          <p:nvPr>
            <p:extLst>
              <p:ext uri="{D42A27DB-BD31-4B8C-83A1-F6EECF244321}">
                <p14:modId xmlns:p14="http://schemas.microsoft.com/office/powerpoint/2010/main" val="2419230261"/>
              </p:ext>
            </p:extLst>
          </p:nvPr>
        </p:nvGraphicFramePr>
        <p:xfrm>
          <a:off x="548640" y="2544922"/>
          <a:ext cx="7962900" cy="1219200"/>
        </p:xfrm>
        <a:graphic>
          <a:graphicData uri="http://schemas.openxmlformats.org/drawingml/2006/table">
            <a:tbl>
              <a:tblPr/>
              <a:tblGrid>
                <a:gridCol w="6682740">
                  <a:extLst>
                    <a:ext uri="{9D8B030D-6E8A-4147-A177-3AD203B41FA5}">
                      <a16:colId xmlns:a16="http://schemas.microsoft.com/office/drawing/2014/main" xmlns="" val="20000"/>
                    </a:ext>
                  </a:extLst>
                </a:gridCol>
                <a:gridCol w="1280160">
                  <a:extLst>
                    <a:ext uri="{9D8B030D-6E8A-4147-A177-3AD203B41FA5}">
                      <a16:colId xmlns:a16="http://schemas.microsoft.com/office/drawing/2014/main" xmlns="" val="20001"/>
                    </a:ext>
                  </a:extLst>
                </a:gridCol>
              </a:tblGrid>
              <a:tr h="122078">
                <a:tc>
                  <a:txBody>
                    <a:bodyPr/>
                    <a:lstStyle/>
                    <a:p>
                      <a:pPr algn="l" rtl="0" fontAlgn="b"/>
                      <a:r>
                        <a:rPr lang="pt-BR" sz="1600" b="1" dirty="0">
                          <a:solidFill>
                            <a:srgbClr val="000000"/>
                          </a:solidFill>
                          <a:effectLst/>
                          <a:latin typeface="Arial"/>
                        </a:rPr>
                        <a:t>TOTAL COLETADOS</a:t>
                      </a:r>
                    </a:p>
                  </a:txBody>
                  <a:tcPr marL="0" marR="0" marT="0" marB="0" anchor="b">
                    <a:lnL>
                      <a:noFill/>
                    </a:lnL>
                    <a:lnR w="9525" cap="flat" cmpd="sng" algn="ctr">
                      <a:solidFill>
                        <a:srgbClr val="000000"/>
                      </a:solidFill>
                      <a:prstDash val="solid"/>
                      <a:round/>
                      <a:headEnd type="none" w="med" len="med"/>
                      <a:tailEnd type="none" w="med" len="med"/>
                    </a:lnR>
                    <a:lnT>
                      <a:noFill/>
                    </a:lnT>
                    <a:lnB>
                      <a:noFill/>
                    </a:lnB>
                  </a:tcPr>
                </a:tc>
                <a:tc>
                  <a:txBody>
                    <a:bodyPr/>
                    <a:lstStyle/>
                    <a:p>
                      <a:pPr algn="ctr" rtl="0" fontAlgn="b"/>
                      <a:r>
                        <a:rPr lang="pt-BR" sz="1600" b="1" dirty="0" smtClean="0">
                          <a:solidFill>
                            <a:srgbClr val="FFFFFF"/>
                          </a:solidFill>
                          <a:effectLst/>
                          <a:latin typeface="Arial"/>
                        </a:rPr>
                        <a:t>33</a:t>
                      </a:r>
                      <a:endParaRPr lang="pt-BR" sz="1600" b="1" dirty="0">
                        <a:solidFill>
                          <a:srgbClr val="FFFFFF"/>
                        </a:solidFill>
                        <a:effectLst/>
                        <a:latin typeface="Arial"/>
                      </a:endParaRPr>
                    </a:p>
                  </a:txBody>
                  <a:tcPr marL="14004" marR="1400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10000"/>
                  </a:ext>
                </a:extLst>
              </a:tr>
              <a:tr h="106680">
                <a:tc>
                  <a:txBody>
                    <a:bodyPr/>
                    <a:lstStyle/>
                    <a:p>
                      <a:pPr algn="l" rtl="0" fontAlgn="b"/>
                      <a:r>
                        <a:rPr lang="pt-BR" sz="1600" b="1" dirty="0">
                          <a:solidFill>
                            <a:srgbClr val="000000"/>
                          </a:solidFill>
                          <a:effectLst/>
                          <a:latin typeface="Arial"/>
                        </a:rPr>
                        <a:t>TOTAL "NÃO FOI POSSÍVEL COLETAR"</a:t>
                      </a:r>
                    </a:p>
                  </a:txBody>
                  <a:tcPr marL="0" marR="0" marT="0" marB="0" anchor="b">
                    <a:lnL>
                      <a:noFill/>
                    </a:lnL>
                    <a:lnR w="9525" cap="flat" cmpd="sng" algn="ctr">
                      <a:solidFill>
                        <a:srgbClr val="000000"/>
                      </a:solidFill>
                      <a:prstDash val="solid"/>
                      <a:round/>
                      <a:headEnd type="none" w="med" len="med"/>
                      <a:tailEnd type="none" w="med" len="med"/>
                    </a:lnR>
                    <a:lnT>
                      <a:noFill/>
                    </a:lnT>
                    <a:lnB>
                      <a:noFill/>
                    </a:lnB>
                  </a:tcPr>
                </a:tc>
                <a:tc>
                  <a:txBody>
                    <a:bodyPr/>
                    <a:lstStyle/>
                    <a:p>
                      <a:pPr algn="ctr" rtl="0" fontAlgn="b"/>
                      <a:r>
                        <a:rPr lang="pt-BR" sz="1600" b="1" dirty="0" smtClean="0">
                          <a:solidFill>
                            <a:srgbClr val="000000"/>
                          </a:solidFill>
                          <a:effectLst/>
                          <a:latin typeface="Arial"/>
                        </a:rPr>
                        <a:t>8</a:t>
                      </a:r>
                      <a:endParaRPr lang="pt-BR" sz="1600" b="1" dirty="0">
                        <a:solidFill>
                          <a:srgbClr val="000000"/>
                        </a:solidFill>
                        <a:effectLst/>
                        <a:latin typeface="Arial"/>
                      </a:endParaRPr>
                    </a:p>
                  </a:txBody>
                  <a:tcPr marL="14004" marR="1400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83820">
                <a:tc>
                  <a:txBody>
                    <a:bodyPr/>
                    <a:lstStyle/>
                    <a:p>
                      <a:pPr algn="l" rtl="0" fontAlgn="b"/>
                      <a:r>
                        <a:rPr lang="pt-BR" sz="1600" b="1" dirty="0">
                          <a:solidFill>
                            <a:srgbClr val="000000"/>
                          </a:solidFill>
                          <a:effectLst/>
                          <a:latin typeface="Arial"/>
                        </a:rPr>
                        <a:t>TOTAL NÃO COLETADOS</a:t>
                      </a:r>
                    </a:p>
                  </a:txBody>
                  <a:tcPr marL="0" marR="0" marT="0" marB="0" anchor="b">
                    <a:lnL>
                      <a:noFill/>
                    </a:lnL>
                    <a:lnR w="9525" cap="flat" cmpd="sng" algn="ctr">
                      <a:solidFill>
                        <a:srgbClr val="000000"/>
                      </a:solidFill>
                      <a:prstDash val="solid"/>
                      <a:round/>
                      <a:headEnd type="none" w="med" len="med"/>
                      <a:tailEnd type="none" w="med" len="med"/>
                    </a:lnR>
                    <a:lnT>
                      <a:noFill/>
                    </a:lnT>
                    <a:lnB>
                      <a:noFill/>
                    </a:lnB>
                  </a:tcPr>
                </a:tc>
                <a:tc>
                  <a:txBody>
                    <a:bodyPr/>
                    <a:lstStyle/>
                    <a:p>
                      <a:pPr algn="ctr" rtl="0" fontAlgn="b"/>
                      <a:r>
                        <a:rPr lang="pt-BR" sz="1600" b="1" dirty="0" smtClean="0">
                          <a:solidFill>
                            <a:srgbClr val="FFFFFF"/>
                          </a:solidFill>
                          <a:effectLst/>
                          <a:latin typeface="Arial"/>
                        </a:rPr>
                        <a:t>6</a:t>
                      </a:r>
                      <a:endParaRPr lang="pt-BR" sz="1600" b="1" dirty="0">
                        <a:solidFill>
                          <a:srgbClr val="FFFFFF"/>
                        </a:solidFill>
                        <a:effectLst/>
                        <a:latin typeface="Arial"/>
                      </a:endParaRPr>
                    </a:p>
                  </a:txBody>
                  <a:tcPr marL="14004" marR="1400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83820">
                <a:tc>
                  <a:txBody>
                    <a:bodyPr/>
                    <a:lstStyle/>
                    <a:p>
                      <a:pPr algn="l" rtl="0" fontAlgn="b"/>
                      <a:r>
                        <a:rPr lang="pt-BR" sz="1600" b="1" dirty="0">
                          <a:solidFill>
                            <a:srgbClr val="000000"/>
                          </a:solidFill>
                          <a:effectLst/>
                          <a:latin typeface="Arial"/>
                        </a:rPr>
                        <a:t>TOTAL PASSÍVEIS DE COLETA </a:t>
                      </a:r>
                      <a:r>
                        <a:rPr lang="pt-BR" sz="1600" b="1" dirty="0" smtClean="0">
                          <a:solidFill>
                            <a:srgbClr val="000000"/>
                          </a:solidFill>
                          <a:effectLst/>
                          <a:latin typeface="Arial"/>
                        </a:rPr>
                        <a:t>(excluindo "não foi possível coletar")</a:t>
                      </a:r>
                      <a:endParaRPr lang="pt-BR" sz="1600" b="1" dirty="0">
                        <a:solidFill>
                          <a:srgbClr val="000000"/>
                        </a:solidFill>
                        <a:effectLst/>
                        <a:latin typeface="Arial"/>
                      </a:endParaRPr>
                    </a:p>
                  </a:txBody>
                  <a:tcPr marL="0" marR="0" marT="0" marB="0" anchor="b">
                    <a:lnL>
                      <a:noFill/>
                    </a:lnL>
                    <a:lnR w="9525" cap="flat" cmpd="sng" algn="ctr">
                      <a:solidFill>
                        <a:srgbClr val="000000"/>
                      </a:solidFill>
                      <a:prstDash val="solid"/>
                      <a:round/>
                      <a:headEnd type="none" w="med" len="med"/>
                      <a:tailEnd type="none" w="med" len="med"/>
                    </a:lnR>
                    <a:lnT>
                      <a:noFill/>
                    </a:lnT>
                    <a:lnB>
                      <a:noFill/>
                    </a:lnB>
                  </a:tcPr>
                </a:tc>
                <a:tc>
                  <a:txBody>
                    <a:bodyPr/>
                    <a:lstStyle/>
                    <a:p>
                      <a:pPr algn="ctr" rtl="0" fontAlgn="b"/>
                      <a:r>
                        <a:rPr lang="pt-BR" sz="1600" b="1" dirty="0" smtClean="0">
                          <a:solidFill>
                            <a:srgbClr val="000000"/>
                          </a:solidFill>
                          <a:effectLst/>
                          <a:latin typeface="Arial"/>
                        </a:rPr>
                        <a:t>39</a:t>
                      </a:r>
                      <a:endParaRPr lang="pt-BR" sz="1600" b="1" dirty="0">
                        <a:solidFill>
                          <a:srgbClr val="000000"/>
                        </a:solidFill>
                        <a:effectLst/>
                        <a:latin typeface="Arial"/>
                      </a:endParaRPr>
                    </a:p>
                  </a:txBody>
                  <a:tcPr marL="14004" marR="1400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4300">
                <a:tc>
                  <a:txBody>
                    <a:bodyPr/>
                    <a:lstStyle/>
                    <a:p>
                      <a:pPr algn="l" rtl="0" fontAlgn="b"/>
                      <a:r>
                        <a:rPr lang="pt-BR" sz="1600" b="1" dirty="0">
                          <a:solidFill>
                            <a:srgbClr val="000000"/>
                          </a:solidFill>
                          <a:effectLst/>
                          <a:latin typeface="Arial"/>
                        </a:rPr>
                        <a:t>% </a:t>
                      </a:r>
                      <a:r>
                        <a:rPr lang="pt-BR" sz="1600" b="1" dirty="0" smtClean="0">
                          <a:solidFill>
                            <a:srgbClr val="000000"/>
                          </a:solidFill>
                          <a:effectLst/>
                          <a:latin typeface="Arial"/>
                        </a:rPr>
                        <a:t>COLETADOS (em relação aos passíveis de coleta)</a:t>
                      </a:r>
                      <a:endParaRPr lang="pt-BR" sz="1600" b="1" dirty="0">
                        <a:solidFill>
                          <a:srgbClr val="000000"/>
                        </a:solidFill>
                        <a:effectLst/>
                        <a:latin typeface="Arial"/>
                      </a:endParaRPr>
                    </a:p>
                  </a:txBody>
                  <a:tcPr marL="0" marR="0" marT="0" marB="0" anchor="b">
                    <a:lnL>
                      <a:noFill/>
                    </a:lnL>
                    <a:lnR w="9525" cap="flat" cmpd="sng" algn="ctr">
                      <a:solidFill>
                        <a:srgbClr val="000000"/>
                      </a:solidFill>
                      <a:prstDash val="solid"/>
                      <a:round/>
                      <a:headEnd type="none" w="med" len="med"/>
                      <a:tailEnd type="none" w="med" len="med"/>
                    </a:lnR>
                    <a:lnT>
                      <a:noFill/>
                    </a:lnT>
                    <a:lnB>
                      <a:noFill/>
                    </a:lnB>
                  </a:tcPr>
                </a:tc>
                <a:tc>
                  <a:txBody>
                    <a:bodyPr/>
                    <a:lstStyle/>
                    <a:p>
                      <a:pPr algn="ctr" rtl="0" fontAlgn="b"/>
                      <a:r>
                        <a:rPr lang="pt-BR" sz="1600" b="1" dirty="0" smtClean="0">
                          <a:solidFill>
                            <a:srgbClr val="000000"/>
                          </a:solidFill>
                          <a:effectLst/>
                          <a:latin typeface="Arial"/>
                        </a:rPr>
                        <a:t>85%</a:t>
                      </a:r>
                      <a:endParaRPr lang="pt-BR" sz="1600" b="1" dirty="0">
                        <a:solidFill>
                          <a:srgbClr val="000000"/>
                        </a:solidFill>
                        <a:effectLst/>
                        <a:latin typeface="Arial"/>
                      </a:endParaRPr>
                    </a:p>
                  </a:txBody>
                  <a:tcPr marL="14004" marR="14004"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92183"/>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044293\Documents\Indicadores\Peter-Drucker-quote-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35" y="1492002"/>
            <a:ext cx="8017329" cy="4949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ctrTitle"/>
          </p:nvPr>
        </p:nvSpPr>
        <p:spPr>
          <a:xfrm>
            <a:off x="3257573" y="4253593"/>
            <a:ext cx="4678135" cy="755508"/>
          </a:xfrm>
        </p:spPr>
        <p:txBody>
          <a:bodyPr>
            <a:normAutofit/>
          </a:bodyPr>
          <a:lstStyle/>
          <a:p>
            <a:pPr algn="r"/>
            <a:r>
              <a:rPr lang="pt-BR" sz="1800" b="1" dirty="0" smtClean="0">
                <a:solidFill>
                  <a:schemeClr val="bg1"/>
                </a:solidFill>
                <a:latin typeface="+mn-lt"/>
                <a:ea typeface="Arial Unicode MS" panose="020B0604020202020204" pitchFamily="34" charset="-128"/>
                <a:cs typeface="Arial Unicode MS" panose="020B0604020202020204" pitchFamily="34" charset="-128"/>
              </a:rPr>
              <a:t>(Se você não consegue </a:t>
            </a:r>
            <a:r>
              <a:rPr lang="pt-BR" sz="1800" b="1" dirty="0" smtClean="0">
                <a:solidFill>
                  <a:srgbClr val="0070C0"/>
                </a:solidFill>
                <a:latin typeface="+mn-lt"/>
                <a:ea typeface="Arial Unicode MS" panose="020B0604020202020204" pitchFamily="34" charset="-128"/>
                <a:cs typeface="Arial Unicode MS" panose="020B0604020202020204" pitchFamily="34" charset="-128"/>
              </a:rPr>
              <a:t>medir,</a:t>
            </a:r>
            <a:r>
              <a:rPr lang="pt-BR" sz="1800" b="1" dirty="0">
                <a:solidFill>
                  <a:schemeClr val="bg1"/>
                </a:solidFill>
                <a:latin typeface="+mn-lt"/>
                <a:ea typeface="Arial Unicode MS" panose="020B0604020202020204" pitchFamily="34" charset="-128"/>
                <a:cs typeface="Arial Unicode MS" panose="020B0604020202020204" pitchFamily="34" charset="-128"/>
              </a:rPr>
              <a:t/>
            </a:r>
            <a:br>
              <a:rPr lang="pt-BR" sz="1800" b="1" dirty="0">
                <a:solidFill>
                  <a:schemeClr val="bg1"/>
                </a:solidFill>
                <a:latin typeface="+mn-lt"/>
                <a:ea typeface="Arial Unicode MS" panose="020B0604020202020204" pitchFamily="34" charset="-128"/>
                <a:cs typeface="Arial Unicode MS" panose="020B0604020202020204" pitchFamily="34" charset="-128"/>
              </a:rPr>
            </a:br>
            <a:r>
              <a:rPr lang="pt-BR" sz="1800" b="1" dirty="0" smtClean="0">
                <a:solidFill>
                  <a:schemeClr val="bg1"/>
                </a:solidFill>
                <a:latin typeface="+mn-lt"/>
                <a:ea typeface="Arial Unicode MS" panose="020B0604020202020204" pitchFamily="34" charset="-128"/>
                <a:cs typeface="Arial Unicode MS" panose="020B0604020202020204" pitchFamily="34" charset="-128"/>
              </a:rPr>
              <a:t>você não </a:t>
            </a:r>
            <a:r>
              <a:rPr lang="pt-BR" sz="1800" b="1" dirty="0">
                <a:solidFill>
                  <a:schemeClr val="bg1"/>
                </a:solidFill>
                <a:ea typeface="Arial Unicode MS" panose="020B0604020202020204" pitchFamily="34" charset="-128"/>
                <a:cs typeface="Arial Unicode MS" panose="020B0604020202020204" pitchFamily="34" charset="-128"/>
              </a:rPr>
              <a:t>consegue</a:t>
            </a:r>
            <a:r>
              <a:rPr lang="pt-BR" sz="1800" b="1" dirty="0" smtClean="0">
                <a:solidFill>
                  <a:schemeClr val="bg1"/>
                </a:solidFill>
                <a:latin typeface="+mn-lt"/>
                <a:ea typeface="Arial Unicode MS" panose="020B0604020202020204" pitchFamily="34" charset="-128"/>
                <a:cs typeface="Arial Unicode MS" panose="020B0604020202020204" pitchFamily="34" charset="-128"/>
              </a:rPr>
              <a:t> </a:t>
            </a:r>
            <a:r>
              <a:rPr lang="pt-BR" sz="1800" b="1" dirty="0" smtClean="0">
                <a:solidFill>
                  <a:schemeClr val="tx2">
                    <a:lumMod val="75000"/>
                  </a:schemeClr>
                </a:solidFill>
                <a:latin typeface="+mn-lt"/>
                <a:ea typeface="Arial Unicode MS" panose="020B0604020202020204" pitchFamily="34" charset="-128"/>
                <a:cs typeface="Arial Unicode MS" panose="020B0604020202020204" pitchFamily="34" charset="-128"/>
              </a:rPr>
              <a:t>gerir</a:t>
            </a:r>
            <a:r>
              <a:rPr lang="pt-BR" sz="1800" b="1" dirty="0" smtClean="0">
                <a:solidFill>
                  <a:schemeClr val="bg1"/>
                </a:solidFill>
                <a:latin typeface="+mn-lt"/>
                <a:ea typeface="Arial Unicode MS" panose="020B0604020202020204" pitchFamily="34" charset="-128"/>
                <a:cs typeface="Arial Unicode MS" panose="020B0604020202020204" pitchFamily="34" charset="-128"/>
              </a:rPr>
              <a:t>)</a:t>
            </a:r>
            <a:endParaRPr lang="pt-BR" sz="1800" dirty="0">
              <a:solidFill>
                <a:schemeClr val="bg1"/>
              </a:solidFill>
              <a:latin typeface="+mn-lt"/>
            </a:endParaRPr>
          </a:p>
        </p:txBody>
      </p:sp>
      <p:pic>
        <p:nvPicPr>
          <p:cNvPr id="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931" y="526193"/>
            <a:ext cx="57721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243958"/>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688" y="2149274"/>
            <a:ext cx="8255000" cy="1798470"/>
          </a:xfrm>
        </p:spPr>
        <p:txBody>
          <a:bodyPr>
            <a:normAutofit/>
          </a:bodyPr>
          <a:lstStyle/>
          <a:p>
            <a:r>
              <a:rPr lang="pt-BR" sz="7200" b="1" dirty="0" smtClean="0">
                <a:latin typeface="+mn-lt"/>
                <a:ea typeface="Arial Unicode MS" panose="020B0604020202020204" pitchFamily="34" charset="-128"/>
                <a:cs typeface="Arial Unicode MS" panose="020B0604020202020204" pitchFamily="34" charset="-128"/>
              </a:rPr>
              <a:t>Obrigado!</a:t>
            </a:r>
            <a:endParaRPr lang="pt-BR" sz="7200" dirty="0">
              <a:latin typeface="+mn-lt"/>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115" y="5509639"/>
            <a:ext cx="3348782" cy="93049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425" y="3596054"/>
            <a:ext cx="4731520" cy="286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637841"/>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Google Shape;400;p41"/>
          <p:cNvSpPr txBox="1">
            <a:spLocks noGrp="1"/>
          </p:cNvSpPr>
          <p:nvPr>
            <p:ph type="body" idx="1"/>
          </p:nvPr>
        </p:nvSpPr>
        <p:spPr>
          <a:xfrm>
            <a:off x="327883" y="3622754"/>
            <a:ext cx="8458669" cy="2686594"/>
          </a:xfrm>
          <a:prstGeom prst="rect">
            <a:avLst/>
          </a:prstGeom>
          <a:noFill/>
          <a:ln>
            <a:noFill/>
          </a:ln>
        </p:spPr>
        <p:txBody>
          <a:bodyPr spcFirstLastPara="1" wrap="square" lIns="91425" tIns="45700" rIns="91425" bIns="45700" anchor="t" anchorCtr="0">
            <a:noAutofit/>
          </a:bodyPr>
          <a:lstStyle/>
          <a:p>
            <a:pPr marL="0" lvl="0" indent="0" algn="ctr">
              <a:lnSpc>
                <a:spcPct val="90000"/>
              </a:lnSpc>
              <a:spcBef>
                <a:spcPts val="1000"/>
              </a:spcBef>
              <a:buClr>
                <a:schemeClr val="dk1"/>
              </a:buClr>
              <a:buSzPts val="2800"/>
              <a:buNone/>
            </a:pPr>
            <a:r>
              <a:rPr lang="pt-BR" sz="2800" b="1" dirty="0">
                <a:solidFill>
                  <a:schemeClr val="dk1"/>
                </a:solidFill>
                <a:latin typeface="Open Sans"/>
                <a:ea typeface="Open Sans"/>
                <a:cs typeface="Open Sans"/>
                <a:sym typeface="Open Sans"/>
              </a:rPr>
              <a:t>Pró-Reitoria de Desenvolvimento </a:t>
            </a:r>
            <a:r>
              <a:rPr lang="pt-BR" sz="2800" b="1" dirty="0" smtClean="0">
                <a:solidFill>
                  <a:schemeClr val="dk1"/>
                </a:solidFill>
                <a:latin typeface="Open Sans"/>
                <a:ea typeface="Open Sans"/>
                <a:cs typeface="Open Sans"/>
                <a:sym typeface="Open Sans"/>
              </a:rPr>
              <a:t>Institucional</a:t>
            </a:r>
          </a:p>
          <a:p>
            <a:pPr marL="0" lvl="0" indent="0" algn="ctr">
              <a:lnSpc>
                <a:spcPct val="90000"/>
              </a:lnSpc>
              <a:spcBef>
                <a:spcPts val="1000"/>
              </a:spcBef>
              <a:buClr>
                <a:schemeClr val="dk1"/>
              </a:buClr>
              <a:buSzPts val="2800"/>
              <a:buNone/>
            </a:pPr>
            <a:r>
              <a:rPr lang="pt-BR" sz="2800" b="1" dirty="0" smtClean="0">
                <a:solidFill>
                  <a:schemeClr val="dk1"/>
                </a:solidFill>
                <a:latin typeface="Open Sans"/>
                <a:ea typeface="Open Sans"/>
                <a:cs typeface="Open Sans"/>
                <a:sym typeface="Open Sans"/>
              </a:rPr>
              <a:t>Diretoria </a:t>
            </a:r>
            <a:r>
              <a:rPr lang="pt-BR" sz="2800" b="1" i="0" u="none" strike="noStrike" cap="none" dirty="0">
                <a:solidFill>
                  <a:schemeClr val="dk1"/>
                </a:solidFill>
                <a:latin typeface="Open Sans"/>
                <a:ea typeface="Open Sans"/>
                <a:cs typeface="Open Sans"/>
                <a:sym typeface="Open Sans"/>
              </a:rPr>
              <a:t>de </a:t>
            </a:r>
            <a:r>
              <a:rPr lang="pt-BR" sz="2800" b="1" i="0" u="none" strike="noStrike" cap="none" dirty="0" smtClean="0">
                <a:solidFill>
                  <a:schemeClr val="dk1"/>
                </a:solidFill>
                <a:latin typeface="Open Sans"/>
                <a:ea typeface="Open Sans"/>
                <a:cs typeface="Open Sans"/>
                <a:sym typeface="Open Sans"/>
              </a:rPr>
              <a:t>Planejamento</a:t>
            </a:r>
            <a:endParaRPr dirty="0"/>
          </a:p>
          <a:p>
            <a:pPr marL="0" marR="0" lvl="0" indent="0" algn="ctr" rtl="0">
              <a:lnSpc>
                <a:spcPct val="90000"/>
              </a:lnSpc>
              <a:spcBef>
                <a:spcPts val="1000"/>
              </a:spcBef>
              <a:spcAft>
                <a:spcPts val="0"/>
              </a:spcAft>
              <a:buClr>
                <a:schemeClr val="dk1"/>
              </a:buClr>
              <a:buSzPts val="2800"/>
              <a:buFont typeface="Arial"/>
              <a:buNone/>
            </a:pPr>
            <a:endParaRPr sz="2800" b="1" i="0" u="none" strike="noStrike" cap="none" dirty="0">
              <a:solidFill>
                <a:schemeClr val="dk1"/>
              </a:solidFill>
              <a:latin typeface="Open Sans"/>
              <a:ea typeface="Open Sans"/>
              <a:cs typeface="Open Sans"/>
              <a:sym typeface="Open Sans"/>
            </a:endParaRPr>
          </a:p>
          <a:p>
            <a:pPr marL="0" marR="0" lvl="0" indent="0" algn="ctr" rtl="0">
              <a:lnSpc>
                <a:spcPct val="90000"/>
              </a:lnSpc>
              <a:spcBef>
                <a:spcPts val="1000"/>
              </a:spcBef>
              <a:spcAft>
                <a:spcPts val="0"/>
              </a:spcAft>
              <a:buClr>
                <a:schemeClr val="dk1"/>
              </a:buClr>
              <a:buSzPts val="2800"/>
              <a:buFont typeface="Arial"/>
              <a:buNone/>
            </a:pPr>
            <a:r>
              <a:rPr lang="pt-BR" sz="2800" b="0" i="0" u="sng" strike="noStrike" cap="none" dirty="0">
                <a:solidFill>
                  <a:schemeClr val="hlink"/>
                </a:solidFill>
                <a:latin typeface="Open Sans"/>
                <a:ea typeface="Open Sans"/>
                <a:cs typeface="Open Sans"/>
                <a:sym typeface="Open Sans"/>
                <a:hlinkClick r:id="rId3"/>
              </a:rPr>
              <a:t>prodin@ifro.edu.br</a:t>
            </a:r>
            <a:r>
              <a:rPr lang="pt-BR" sz="2800" b="0" i="0" u="none" strike="noStrike" cap="none" dirty="0">
                <a:solidFill>
                  <a:schemeClr val="dk1"/>
                </a:solidFill>
                <a:latin typeface="Open Sans"/>
                <a:ea typeface="Open Sans"/>
                <a:cs typeface="Open Sans"/>
                <a:sym typeface="Open Sans"/>
              </a:rPr>
              <a:t> / (69) 2182-9615</a:t>
            </a:r>
            <a:endParaRPr dirty="0"/>
          </a:p>
          <a:p>
            <a:pPr marL="0" marR="0" lvl="0" indent="0" algn="ctr" rtl="0">
              <a:lnSpc>
                <a:spcPct val="90000"/>
              </a:lnSpc>
              <a:spcBef>
                <a:spcPts val="1000"/>
              </a:spcBef>
              <a:spcAft>
                <a:spcPts val="0"/>
              </a:spcAft>
              <a:buClr>
                <a:schemeClr val="dk1"/>
              </a:buClr>
              <a:buSzPts val="2800"/>
              <a:buFont typeface="Arial"/>
              <a:buNone/>
            </a:pPr>
            <a:r>
              <a:rPr lang="pt-BR" sz="2800" b="0" i="0" u="sng" strike="noStrike" cap="none" dirty="0">
                <a:solidFill>
                  <a:schemeClr val="hlink"/>
                </a:solidFill>
                <a:latin typeface="Open Sans"/>
                <a:ea typeface="Open Sans"/>
                <a:cs typeface="Open Sans"/>
                <a:sym typeface="Open Sans"/>
                <a:hlinkClick r:id="rId4"/>
              </a:rPr>
              <a:t>dplan@ifro.edu.br</a:t>
            </a:r>
            <a:r>
              <a:rPr lang="pt-BR" sz="2800" b="0" i="0" u="none" strike="noStrike" cap="none" dirty="0">
                <a:solidFill>
                  <a:schemeClr val="dk1"/>
                </a:solidFill>
                <a:latin typeface="Open Sans"/>
                <a:ea typeface="Open Sans"/>
                <a:cs typeface="Open Sans"/>
                <a:sym typeface="Open Sans"/>
              </a:rPr>
              <a:t> / (69) 2182-9632</a:t>
            </a:r>
            <a:endParaRPr dirty="0"/>
          </a:p>
        </p:txBody>
      </p:sp>
      <p:pic>
        <p:nvPicPr>
          <p:cNvPr id="401" name="Google Shape;401;p41"/>
          <p:cNvPicPr preferRelativeResize="0"/>
          <p:nvPr/>
        </p:nvPicPr>
        <p:blipFill rotWithShape="1">
          <a:blip r:embed="rId5">
            <a:alphaModFix/>
          </a:blip>
          <a:srcRect/>
          <a:stretch/>
        </p:blipFill>
        <p:spPr>
          <a:xfrm>
            <a:off x="1999771" y="675111"/>
            <a:ext cx="2024996" cy="2463529"/>
          </a:xfrm>
          <a:prstGeom prst="rect">
            <a:avLst/>
          </a:prstGeom>
          <a:noFill/>
          <a:ln>
            <a:noFill/>
          </a:ln>
        </p:spPr>
      </p:pic>
      <p:pic>
        <p:nvPicPr>
          <p:cNvPr id="403" name="Google Shape;403;p41"/>
          <p:cNvPicPr preferRelativeResize="0"/>
          <p:nvPr/>
        </p:nvPicPr>
        <p:blipFill rotWithShape="1">
          <a:blip r:embed="rId6">
            <a:alphaModFix/>
          </a:blip>
          <a:srcRect/>
          <a:stretch/>
        </p:blipFill>
        <p:spPr>
          <a:xfrm>
            <a:off x="5327176" y="492277"/>
            <a:ext cx="2378075" cy="2646363"/>
          </a:xfrm>
          <a:prstGeom prst="rect">
            <a:avLst/>
          </a:prstGeom>
          <a:noFill/>
          <a:ln>
            <a:noFill/>
          </a:ln>
        </p:spPr>
      </p:pic>
    </p:spTree>
    <p:extLst>
      <p:ext uri="{BB962C8B-B14F-4D97-AF65-F5344CB8AC3E}">
        <p14:creationId xmlns:p14="http://schemas.microsoft.com/office/powerpoint/2010/main" val="266358406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oup 52"/>
          <p:cNvGraphicFramePr>
            <a:graphicFrameLocks/>
          </p:cNvGraphicFramePr>
          <p:nvPr>
            <p:extLst>
              <p:ext uri="{D42A27DB-BD31-4B8C-83A1-F6EECF244321}">
                <p14:modId xmlns:p14="http://schemas.microsoft.com/office/powerpoint/2010/main" val="614073978"/>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3" name="Título 1"/>
          <p:cNvSpPr txBox="1">
            <a:spLocks/>
          </p:cNvSpPr>
          <p:nvPr/>
        </p:nvSpPr>
        <p:spPr>
          <a:xfrm>
            <a:off x="1427148" y="324739"/>
            <a:ext cx="6418465" cy="11672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altLang="en-US" sz="2800" b="1" smtClean="0">
                <a:solidFill>
                  <a:prstClr val="black"/>
                </a:solidFill>
              </a:rPr>
              <a:t>Objetivo 2:</a:t>
            </a:r>
            <a:r>
              <a:rPr lang="pt-BR" altLang="en-US" sz="2500" b="1" smtClean="0">
                <a:solidFill>
                  <a:prstClr val="black"/>
                </a:solidFill>
              </a:rPr>
              <a:t> </a:t>
            </a:r>
            <a:r>
              <a:rPr lang="pt-BR" altLang="en-US" sz="2800" b="1" smtClean="0">
                <a:solidFill>
                  <a:prstClr val="black"/>
                </a:solidFill>
              </a:rPr>
              <a:t>Formação de cidadãos capazes de transformar a realidade social</a:t>
            </a:r>
            <a:endParaRPr lang="pt-BR" sz="3000" dirty="0">
              <a:solidFill>
                <a:prstClr val="black"/>
              </a:solidFill>
            </a:endParaRPr>
          </a:p>
        </p:txBody>
      </p:sp>
      <p:graphicFrame>
        <p:nvGraphicFramePr>
          <p:cNvPr id="9" name="Group 52"/>
          <p:cNvGraphicFramePr>
            <a:graphicFrameLocks/>
          </p:cNvGraphicFramePr>
          <p:nvPr>
            <p:extLst>
              <p:ext uri="{D42A27DB-BD31-4B8C-83A1-F6EECF244321}">
                <p14:modId xmlns:p14="http://schemas.microsoft.com/office/powerpoint/2010/main" val="1606129649"/>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normalizeH="0" baseline="0" dirty="0" smtClean="0">
                        <a:ln>
                          <a:noFill/>
                        </a:ln>
                        <a:solidFill>
                          <a:srgbClr val="000000"/>
                        </a:solidFill>
                        <a:effectLst/>
                        <a:latin typeface="+mn-lt"/>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graphicFrame>
        <p:nvGraphicFramePr>
          <p:cNvPr id="10" name="Chart 1" descr="Chart 0"/>
          <p:cNvGraphicFramePr>
            <a:graphicFrameLocks/>
          </p:cNvGraphicFramePr>
          <p:nvPr>
            <p:extLst>
              <p:ext uri="{D42A27DB-BD31-4B8C-83A1-F6EECF244321}">
                <p14:modId xmlns:p14="http://schemas.microsoft.com/office/powerpoint/2010/main" val="3830679404"/>
              </p:ext>
            </p:extLst>
          </p:nvPr>
        </p:nvGraphicFramePr>
        <p:xfrm>
          <a:off x="428288" y="1970007"/>
          <a:ext cx="8254244" cy="32284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Espaço Reservado para Conteúdo 5"/>
          <p:cNvGraphicFramePr>
            <a:graphicFrameLocks/>
          </p:cNvGraphicFramePr>
          <p:nvPr>
            <p:extLst>
              <p:ext uri="{D42A27DB-BD31-4B8C-83A1-F6EECF244321}">
                <p14:modId xmlns:p14="http://schemas.microsoft.com/office/powerpoint/2010/main" val="2655983155"/>
              </p:ext>
            </p:extLst>
          </p:nvPr>
        </p:nvGraphicFramePr>
        <p:xfrm>
          <a:off x="428286" y="1599168"/>
          <a:ext cx="8254245" cy="370840"/>
        </p:xfrm>
        <a:graphic>
          <a:graphicData uri="http://schemas.openxmlformats.org/drawingml/2006/table">
            <a:tbl>
              <a:tblPr firstRow="1" bandRow="1">
                <a:tableStyleId>{5C22544A-7EE6-4342-B048-85BDC9FD1C3A}</a:tableStyleId>
              </a:tblPr>
              <a:tblGrid>
                <a:gridCol w="6509968">
                  <a:extLst>
                    <a:ext uri="{9D8B030D-6E8A-4147-A177-3AD203B41FA5}">
                      <a16:colId xmlns:a16="http://schemas.microsoft.com/office/drawing/2014/main" xmlns="" val="20000"/>
                    </a:ext>
                  </a:extLst>
                </a:gridCol>
                <a:gridCol w="589217">
                  <a:extLst>
                    <a:ext uri="{9D8B030D-6E8A-4147-A177-3AD203B41FA5}">
                      <a16:colId xmlns:a16="http://schemas.microsoft.com/office/drawing/2014/main" xmlns="" val="20001"/>
                    </a:ext>
                  </a:extLst>
                </a:gridCol>
                <a:gridCol w="115506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2.1 - Índice de Êxito</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PI/PRODIN</a:t>
                      </a:r>
                      <a:endParaRPr lang="pt-BR" sz="1600"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194199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265768750"/>
              </p:ext>
            </p:extLst>
          </p:nvPr>
        </p:nvGraphicFramePr>
        <p:xfrm>
          <a:off x="428286" y="1599168"/>
          <a:ext cx="8254245" cy="370840"/>
        </p:xfrm>
        <a:graphic>
          <a:graphicData uri="http://schemas.openxmlformats.org/drawingml/2006/table">
            <a:tbl>
              <a:tblPr firstRow="1" bandRow="1">
                <a:tableStyleId>{5C22544A-7EE6-4342-B048-85BDC9FD1C3A}</a:tableStyleId>
              </a:tblPr>
              <a:tblGrid>
                <a:gridCol w="6509968">
                  <a:extLst>
                    <a:ext uri="{9D8B030D-6E8A-4147-A177-3AD203B41FA5}">
                      <a16:colId xmlns:a16="http://schemas.microsoft.com/office/drawing/2014/main" xmlns="" val="20000"/>
                    </a:ext>
                  </a:extLst>
                </a:gridCol>
                <a:gridCol w="589217">
                  <a:extLst>
                    <a:ext uri="{9D8B030D-6E8A-4147-A177-3AD203B41FA5}">
                      <a16:colId xmlns:a16="http://schemas.microsoft.com/office/drawing/2014/main" xmlns="" val="20001"/>
                    </a:ext>
                  </a:extLst>
                </a:gridCol>
                <a:gridCol w="1155060">
                  <a:extLst>
                    <a:ext uri="{9D8B030D-6E8A-4147-A177-3AD203B41FA5}">
                      <a16:colId xmlns:a16="http://schemas.microsoft.com/office/drawing/2014/main" xmlns="" val="20002"/>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600" b="1" dirty="0" smtClean="0">
                          <a:solidFill>
                            <a:schemeClr val="tx1"/>
                          </a:solidFill>
                          <a:latin typeface="+mn-lt"/>
                          <a:cs typeface="Arial" pitchFamily="34" charset="0"/>
                        </a:rPr>
                        <a:t>2.1 - Índice de Êxito</a:t>
                      </a:r>
                    </a:p>
                  </a:txBody>
                  <a:tcPr>
                    <a:solidFill>
                      <a:schemeClr val="bg2">
                        <a:lumMod val="75000"/>
                      </a:schemeClr>
                    </a:solidFill>
                  </a:tcPr>
                </a:tc>
                <a:tc>
                  <a:txBody>
                    <a:bodyPr/>
                    <a:lstStyle/>
                    <a:p>
                      <a:pPr algn="ctr"/>
                      <a:r>
                        <a:rPr kumimoji="0" lang="pt-BR" sz="1800" b="0" i="0" u="none" strike="noStrike" cap="none" normalizeH="0" baseline="0" dirty="0" smtClean="0">
                          <a:ln>
                            <a:noFill/>
                          </a:ln>
                          <a:solidFill>
                            <a:schemeClr val="bg1">
                              <a:lumMod val="50000"/>
                            </a:schemeClr>
                          </a:solidFill>
                          <a:effectLst/>
                          <a:latin typeface="Wingdings" pitchFamily="2" charset="2"/>
                        </a:rPr>
                        <a:t>l</a:t>
                      </a:r>
                      <a:endParaRPr lang="pt-BR" dirty="0"/>
                    </a:p>
                  </a:txBody>
                  <a:tcPr>
                    <a:solidFill>
                      <a:schemeClr val="bg2">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itchFamily="34" charset="0"/>
                          <a:ea typeface="+mn-ea"/>
                          <a:cs typeface="+mn-cs"/>
                          <a:sym typeface="Wingdings 2" pitchFamily="18" charset="2"/>
                        </a:rPr>
                        <a:t>PI/PRODIN</a:t>
                      </a:r>
                      <a:endParaRPr lang="pt-BR" sz="1600" dirty="0"/>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879" y="412353"/>
            <a:ext cx="973766" cy="107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Group 52"/>
          <p:cNvGraphicFramePr>
            <a:graphicFrameLocks/>
          </p:cNvGraphicFramePr>
          <p:nvPr>
            <p:extLst>
              <p:ext uri="{D42A27DB-BD31-4B8C-83A1-F6EECF244321}">
                <p14:modId xmlns:p14="http://schemas.microsoft.com/office/powerpoint/2010/main" val="496907382"/>
              </p:ext>
            </p:extLst>
          </p:nvPr>
        </p:nvGraphicFramePr>
        <p:xfrm>
          <a:off x="4623275" y="5198449"/>
          <a:ext cx="4059256" cy="1224629"/>
        </p:xfrm>
        <a:graphic>
          <a:graphicData uri="http://schemas.openxmlformats.org/drawingml/2006/table">
            <a:tbl>
              <a:tblPr/>
              <a:tblGrid>
                <a:gridCol w="4059256">
                  <a:extLst>
                    <a:ext uri="{9D8B030D-6E8A-4147-A177-3AD203B41FA5}">
                      <a16:colId xmlns:a16="http://schemas.microsoft.com/office/drawing/2014/main" xmlns="" val="20000"/>
                    </a:ext>
                  </a:extLst>
                </a:gridCol>
              </a:tblGrid>
              <a:tr h="30270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Recomendações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981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228600" marR="0" lvl="0" indent="-2286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0" i="0" u="none" strike="noStrike" kern="1200" cap="none" normalizeH="0" baseline="0" dirty="0" smtClean="0">
                          <a:ln>
                            <a:noFill/>
                          </a:ln>
                          <a:solidFill>
                            <a:srgbClr val="000000"/>
                          </a:solidFill>
                          <a:effectLst/>
                          <a:latin typeface="+mn-lt"/>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mj-lt"/>
                      </a:endParaRP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sp>
        <p:nvSpPr>
          <p:cNvPr id="13" name="Título 1"/>
          <p:cNvSpPr txBox="1">
            <a:spLocks/>
          </p:cNvSpPr>
          <p:nvPr/>
        </p:nvSpPr>
        <p:spPr>
          <a:xfrm>
            <a:off x="1427148" y="324739"/>
            <a:ext cx="6418465" cy="11672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altLang="en-US" sz="2800" b="1" smtClean="0">
                <a:solidFill>
                  <a:prstClr val="black"/>
                </a:solidFill>
              </a:rPr>
              <a:t>Objetivo 2:</a:t>
            </a:r>
            <a:r>
              <a:rPr lang="pt-BR" altLang="en-US" sz="2500" b="1" smtClean="0">
                <a:solidFill>
                  <a:prstClr val="black"/>
                </a:solidFill>
              </a:rPr>
              <a:t> </a:t>
            </a:r>
            <a:r>
              <a:rPr lang="pt-BR" altLang="en-US" sz="2800" b="1" smtClean="0">
                <a:solidFill>
                  <a:prstClr val="black"/>
                </a:solidFill>
              </a:rPr>
              <a:t>Formação de cidadãos capazes de transformar a realidade social</a:t>
            </a:r>
            <a:endParaRPr lang="pt-BR" sz="3000" dirty="0">
              <a:solidFill>
                <a:prstClr val="black"/>
              </a:solidFill>
            </a:endParaRPr>
          </a:p>
        </p:txBody>
      </p:sp>
      <p:graphicFrame>
        <p:nvGraphicFramePr>
          <p:cNvPr id="9" name="Group 52"/>
          <p:cNvGraphicFramePr>
            <a:graphicFrameLocks/>
          </p:cNvGraphicFramePr>
          <p:nvPr>
            <p:extLst>
              <p:ext uri="{D42A27DB-BD31-4B8C-83A1-F6EECF244321}">
                <p14:modId xmlns:p14="http://schemas.microsoft.com/office/powerpoint/2010/main" val="189199286"/>
              </p:ext>
            </p:extLst>
          </p:nvPr>
        </p:nvGraphicFramePr>
        <p:xfrm>
          <a:off x="428287" y="5201371"/>
          <a:ext cx="4127121" cy="1219591"/>
        </p:xfrm>
        <a:graphic>
          <a:graphicData uri="http://schemas.openxmlformats.org/drawingml/2006/table">
            <a:tbl>
              <a:tblPr/>
              <a:tblGrid>
                <a:gridCol w="4127121">
                  <a:extLst>
                    <a:ext uri="{9D8B030D-6E8A-4147-A177-3AD203B41FA5}">
                      <a16:colId xmlns:a16="http://schemas.microsoft.com/office/drawing/2014/main" xmlns="" val="20000"/>
                    </a:ext>
                  </a:extLst>
                </a:gridCol>
              </a:tblGrid>
              <a:tr h="2590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FFFFFF"/>
                          </a:solidFill>
                          <a:effectLst/>
                          <a:latin typeface="+mj-lt"/>
                        </a:rPr>
                        <a:t>Análise de Desempenho</a:t>
                      </a:r>
                      <a:endParaRPr kumimoji="0" lang="en-US" sz="1400" b="1" i="0" u="none" strike="noStrike" cap="none" normalizeH="0" baseline="0" dirty="0" smtClean="0">
                        <a:ln>
                          <a:noFill/>
                        </a:ln>
                        <a:solidFill>
                          <a:srgbClr val="FFFFFF"/>
                        </a:solidFill>
                        <a:effectLst/>
                        <a:latin typeface="+mj-lt"/>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EEECE1">
                        <a:lumMod val="25000"/>
                      </a:srgbClr>
                    </a:solidFill>
                  </a:tcPr>
                </a:tc>
                <a:extLst>
                  <a:ext uri="{0D108BD9-81ED-4DB2-BD59-A6C34878D82A}">
                    <a16:rowId xmlns:a16="http://schemas.microsoft.com/office/drawing/2014/main" xmlns="" val="10000"/>
                  </a:ext>
                </a:extLst>
              </a:tr>
              <a:tr h="914747">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normalizeH="0" baseline="0" dirty="0" smtClean="0">
                        <a:ln>
                          <a:noFill/>
                        </a:ln>
                        <a:solidFill>
                          <a:srgbClr val="000000"/>
                        </a:solidFill>
                        <a:effectLst/>
                        <a:latin typeface="+mn-lt"/>
                        <a:ea typeface="+mn-ea"/>
                        <a:cs typeface="+mn-cs"/>
                      </a:endParaRPr>
                    </a:p>
                  </a:txBody>
                  <a:tcPr marL="91428" marR="91428" marT="45742" marB="45742"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EEECE1">
                        <a:lumMod val="90000"/>
                      </a:srgbClr>
                    </a:solidFill>
                  </a:tcPr>
                </a:tc>
                <a:extLst>
                  <a:ext uri="{0D108BD9-81ED-4DB2-BD59-A6C34878D82A}">
                    <a16:rowId xmlns:a16="http://schemas.microsoft.com/office/drawing/2014/main" xmlns=""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87" y="1995410"/>
            <a:ext cx="8254244" cy="316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85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3880</TotalTime>
  <Words>3825</Words>
  <Application>Microsoft Office PowerPoint</Application>
  <PresentationFormat>Apresentação na tela (4:3)</PresentationFormat>
  <Paragraphs>500</Paragraphs>
  <Slides>74</Slides>
  <Notes>4</Notes>
  <HiddenSlides>0</HiddenSlides>
  <MMClips>0</MMClips>
  <ScaleCrop>false</ScaleCrop>
  <HeadingPairs>
    <vt:vector size="4" baseType="variant">
      <vt:variant>
        <vt:lpstr>Tema</vt:lpstr>
      </vt:variant>
      <vt:variant>
        <vt:i4>2</vt:i4>
      </vt:variant>
      <vt:variant>
        <vt:lpstr>Títulos de slides</vt:lpstr>
      </vt:variant>
      <vt:variant>
        <vt:i4>74</vt:i4>
      </vt:variant>
    </vt:vector>
  </HeadingPairs>
  <TitlesOfParts>
    <vt:vector size="76" baseType="lpstr">
      <vt:lpstr>Office Theme</vt:lpstr>
      <vt:lpstr>2_Office Theme</vt:lpstr>
      <vt:lpstr>5ª Reunião de Avaliação da Estratégia - R.A.E.</vt:lpstr>
      <vt:lpstr>Apresentação do PowerPoint</vt:lpstr>
      <vt:lpstr>Apresentação do PowerPoint</vt:lpstr>
      <vt:lpstr>    Objetivo 1: Desenvolvimento regional sustentável    </vt:lpstr>
      <vt:lpstr>    Objetivo 1: Desenvolvimento regional sustentável    </vt:lpstr>
      <vt:lpstr>    Objetivo 1: Desenvolvimento regional sustentável    </vt:lpstr>
      <vt:lpstr>Apresentação do PowerPoint</vt:lpstr>
      <vt:lpstr>Apresentação do PowerPoint</vt:lpstr>
      <vt:lpstr>Apresentação do PowerPoint</vt:lpstr>
      <vt:lpstr>Apresentação do PowerPoint</vt:lpstr>
      <vt:lpstr>Apresentação do PowerPoint</vt:lpstr>
      <vt:lpstr>Objetivo 2: Formação de cidadãos capazes de transformar a realidade social</vt:lpstr>
      <vt:lpstr>Objetivo 2: Formação de cidadãos capazes de transformar a realidade social</vt:lpstr>
      <vt:lpstr>Apresentação do PowerPoint</vt:lpstr>
      <vt:lpstr>   Objetivo 3: Soluções inovadoras para o avanço científico, tecnológico e produtivo    </vt:lpstr>
      <vt:lpstr>   Objetivo 3: Soluções inovadoras para o avanço científico, tecnológico e produtivo    </vt:lpstr>
      <vt:lpstr>   Objetivo 3: Soluções inovadoras para o avanço científico, tecnológico e produtivo    </vt:lpstr>
      <vt:lpstr>Apresentação do PowerPoint</vt:lpstr>
      <vt:lpstr>  Objetivo 4: Fortalecer e ampliar as atividades de educação a distância   </vt:lpstr>
      <vt:lpstr>  Objetivo 4: Fortalecer e ampliar as atividades de educação a distância   </vt:lpstr>
      <vt:lpstr>  Objetivo 4: Fortalecer e ampliar as atividades de educação a distância   </vt:lpstr>
      <vt:lpstr>  Objetivo 4: Fortalecer e ampliar as atividades de educação a distância   </vt:lpstr>
      <vt:lpstr>Apresentação do PowerPoint</vt:lpstr>
      <vt:lpstr>Objetivo 5: Desenvolver parcerias com o setor produtivo e instituições de ensino e pesquisa, nacionais e internacionais</vt:lpstr>
      <vt:lpstr>Objetivo 5: Desenvolver parcerias com o setor produtivo e instituições de ensino e pesquisa, nacionais e internacionais</vt:lpstr>
      <vt:lpstr>Objetivo 5: Desenvolver parcerias com o setor produtivo e instituições de ensino e pesquisa, nacionais e internacionais</vt:lpstr>
      <vt:lpstr>Apresentação do PowerPoint</vt:lpstr>
      <vt:lpstr> Objetivo 6: Aprimorar e intensificar o desenvolvimento e o uso de tecnologias e metodologias educacionais </vt:lpstr>
      <vt:lpstr> Objetivo 6: Aprimorar e intensificar o desenvolvimento e o uso de tecnologias e metodologias educacionais </vt:lpstr>
      <vt:lpstr>  Objetivo 6: Aprimorar e intensificar o desenvolvimento e o uso de tecnologias e metodologias educacionais  </vt:lpstr>
      <vt:lpstr>Apresentação do PowerPoint</vt:lpstr>
      <vt:lpstr>  Objetivo 7: Fortalecer e integrar as ações de ensino, pesquisa, extensão e inovação tecnológica  </vt:lpstr>
      <vt:lpstr>Apresentação do PowerPoint</vt:lpstr>
      <vt:lpstr>Apresentação do PowerPoint</vt:lpstr>
      <vt:lpstr>Apresentação do PowerPoint</vt:lpstr>
      <vt:lpstr>  Objetivo 8: Consolidar e expandir cursos em consonância com os arranjos produtivos, culturais e sociais locais  </vt:lpstr>
      <vt:lpstr>  Objetivo 8: Consolidar e expandir cursos em consonância com os arranjos produtivos, culturais e sociais locais  </vt:lpstr>
      <vt:lpstr>  Objetivo 8: Consolidar e expandir cursos em consonância com os arranjos produtivos, culturais e sociais locais  </vt:lpstr>
      <vt:lpstr>Apresentação do PowerPoint</vt:lpstr>
      <vt:lpstr> Objetivo 9: Aprimorar e integrar as ações de planejamento e gestão  </vt:lpstr>
      <vt:lpstr>Objetivo 9: Aprimorar e integrar as ações de planejamento e gestão </vt:lpstr>
      <vt:lpstr>Objetivo 9: Aprimorar e integrar as ações de planejamento e gestão </vt:lpstr>
      <vt:lpstr>Objetivo 9: Aprimorar e integrar as ações de planejamento e gestão </vt:lpstr>
      <vt:lpstr>Objetivo 9: Aprimorar e integrar as ações de planejamento e gestão </vt:lpstr>
      <vt:lpstr>Apresentação do PowerPoint</vt:lpstr>
      <vt:lpstr>Objetivo 10: Otimizar e sistematizar os processos de trabalho </vt:lpstr>
      <vt:lpstr>Objetivo 10: Otimizar e sistematizar os processos de trabalho </vt:lpstr>
      <vt:lpstr>Objetivo 10: Otimizar e sistematizar os processos de trabalho </vt:lpstr>
      <vt:lpstr>Apresentação do PowerPoint</vt:lpstr>
      <vt:lpstr>Objetivo11: Fortalecer a comunicação institucional junto aos públicos estratégicos</vt:lpstr>
      <vt:lpstr>Apresentação do PowerPoint</vt:lpstr>
      <vt:lpstr>Objetivo 12: Fortalecer a identidade institucional e o relacionamento interinstitucional</vt:lpstr>
      <vt:lpstr>Apresentação do PowerPoint</vt:lpstr>
      <vt:lpstr> Objetivo 13: Intensificar a capacitação e a qualificação de servidores, com foco nos resultados institucionais </vt:lpstr>
      <vt:lpstr>Objetivo 13: Intensificar a capacitação e a qualificação de servidores, com foco nos resultados institucionais</vt:lpstr>
      <vt:lpstr>Objetivo 13: Intensificar a capacitação e a qualificação de servidores, com foco nos resultados institucionais</vt:lpstr>
      <vt:lpstr>Objetivo 13: Intensificar a capacitação e a qualificação de servidores, com foco nos resultados institucionais</vt:lpstr>
      <vt:lpstr>Apresentação do PowerPoint</vt:lpstr>
      <vt:lpstr> Objetivo 14: Valorizar os servidores e melhorar o ambiente organizacional </vt:lpstr>
      <vt:lpstr>Apresentação do PowerPoint</vt:lpstr>
      <vt:lpstr>Apresentação do PowerPoint</vt:lpstr>
      <vt:lpstr> Objetivo 15: Ampliar e consolidar a infraestrutura acadêmica, administrativa e tecnológica </vt:lpstr>
      <vt:lpstr> Objetivo 15: Ampliar e consolidar a infraestrutura acadêmica, administrativa e tecnológica </vt:lpstr>
      <vt:lpstr> Objetivo 15: Ampliar e consolidar a infraestrutura acadêmica, administrativa e tecnológica </vt:lpstr>
      <vt:lpstr> Objetivo 15: Ampliar e consolidar a infraestrutura acadêmica, administrativa e tecnológica </vt:lpstr>
      <vt:lpstr> Objetivo 15: Ampliar e consolidar a infraestrutura acadêmica, administrativa e tecnológica </vt:lpstr>
      <vt:lpstr>Apresentação do PowerPoint</vt:lpstr>
      <vt:lpstr> Objetivo 16: Otimizar a aplicação e fomentar a captação de recursos orçamentários e extraorçamentários. </vt:lpstr>
      <vt:lpstr> Objetivo 16: Otimizar a aplicação e fomentar a captação de recursos orçamentários e extraorçamentários. </vt:lpstr>
      <vt:lpstr> Objetivo 16: Otimizar a aplicação e fomentar a captação de recursos orçamentários e extraorçamentários. </vt:lpstr>
      <vt:lpstr>Apresentação do PowerPoint</vt:lpstr>
      <vt:lpstr>(Se você não consegue medir, você não consegue gerir)</vt:lpstr>
      <vt:lpstr>Obrigado!</vt:lpstr>
      <vt:lpstr>Apresentação do PowerPoint</vt:lpstr>
    </vt:vector>
  </TitlesOfParts>
  <Company>ifro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Jardel de Souza Pereira</dc:creator>
  <cp:lastModifiedBy>Braulio Fernandes Gerhardt</cp:lastModifiedBy>
  <cp:revision>318</cp:revision>
  <dcterms:created xsi:type="dcterms:W3CDTF">2017-01-17T18:49:17Z</dcterms:created>
  <dcterms:modified xsi:type="dcterms:W3CDTF">2019-05-13T19:50:09Z</dcterms:modified>
</cp:coreProperties>
</file>