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8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5.jpg" ContentType="image/jpeg"/>
  <Override PartName="/ppt/media/image46.jpg" ContentType="image/jpeg"/>
  <Override PartName="/ppt/media/image47.jpg" ContentType="image/jpeg"/>
  <Override PartName="/ppt/media/image48.jpg" ContentType="image/jpeg"/>
  <Override PartName="/ppt/media/image49.jpg" ContentType="image/jpeg"/>
  <Override PartName="/ppt/media/image50.jpg" ContentType="image/jpeg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  <p:sldMasterId id="2147483689" r:id="rId3"/>
    <p:sldMasterId id="2147483701" r:id="rId4"/>
    <p:sldMasterId id="2147483707" r:id="rId5"/>
    <p:sldMasterId id="2147483719" r:id="rId6"/>
  </p:sldMasterIdLst>
  <p:notesMasterIdLst>
    <p:notesMasterId r:id="rId75"/>
  </p:notesMasterIdLst>
  <p:sldIdLst>
    <p:sldId id="256" r:id="rId7"/>
    <p:sldId id="258" r:id="rId8"/>
    <p:sldId id="293" r:id="rId9"/>
    <p:sldId id="356" r:id="rId10"/>
    <p:sldId id="355" r:id="rId11"/>
    <p:sldId id="333" r:id="rId12"/>
    <p:sldId id="319" r:id="rId13"/>
    <p:sldId id="335" r:id="rId14"/>
    <p:sldId id="301" r:id="rId15"/>
    <p:sldId id="336" r:id="rId16"/>
    <p:sldId id="349" r:id="rId17"/>
    <p:sldId id="348" r:id="rId18"/>
    <p:sldId id="352" r:id="rId19"/>
    <p:sldId id="357" r:id="rId20"/>
    <p:sldId id="345" r:id="rId21"/>
    <p:sldId id="358" r:id="rId22"/>
    <p:sldId id="350" r:id="rId23"/>
    <p:sldId id="346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56E"/>
    <a:srgbClr val="DA9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5" autoAdjust="0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1182" y="114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8&#170;%20R.A.E\FICHAS%20DE%20INDICADORES%20COM%20METAS%20-%20DPLAN%20(2)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Planos%20Anuais%20de%20Trabalho%20do%20IFRO\Plano%20Anual%20de%20Trabalho%202019\Sistema%20Integrado%20de%20Planejamento%20-%20Redemine%20-%20%20extra&#231;&#245;es%20para%20RAE\8&#170;%20Reuni&#227;o%20de%20Avalia&#231;&#227;o%20da%20Estrat&#233;gia\Monit.%20e%20Cont%202019-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 inseridas no Sistema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Monitor_Controle!$E$22:$E$33</c:f>
              <c:numCache>
                <c:formatCode>_-* #,##0_-;\-* #,##0_-;_-* "-"??_-;_-@_-</c:formatCode>
                <c:ptCount val="11"/>
                <c:pt idx="0">
                  <c:v>37</c:v>
                </c:pt>
                <c:pt idx="1">
                  <c:v>54</c:v>
                </c:pt>
                <c:pt idx="2">
                  <c:v>76</c:v>
                </c:pt>
                <c:pt idx="3">
                  <c:v>20</c:v>
                </c:pt>
                <c:pt idx="4">
                  <c:v>26</c:v>
                </c:pt>
                <c:pt idx="5">
                  <c:v>110</c:v>
                </c:pt>
                <c:pt idx="6">
                  <c:v>39</c:v>
                </c:pt>
                <c:pt idx="7">
                  <c:v>701</c:v>
                </c:pt>
                <c:pt idx="8">
                  <c:v>314</c:v>
                </c:pt>
                <c:pt idx="9">
                  <c:v>313</c:v>
                </c:pt>
                <c:pt idx="1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39120384"/>
        <c:axId val="43182336"/>
        <c:axId val="0"/>
      </c:bar3DChart>
      <c:catAx>
        <c:axId val="2391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182336"/>
        <c:crosses val="autoZero"/>
        <c:auto val="1"/>
        <c:lblAlgn val="ctr"/>
        <c:lblOffset val="100"/>
        <c:noMultiLvlLbl val="0"/>
      </c:catAx>
      <c:valAx>
        <c:axId val="4318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12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 dirty="0" smtClean="0"/>
              <a:t>Realizações </a:t>
            </a:r>
            <a:r>
              <a:rPr lang="pt-BR" sz="2000" dirty="0"/>
              <a:t>no período - Reitoria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Monitor_Controle!$U$21</c:f>
              <c:strCache>
                <c:ptCount val="1"/>
                <c:pt idx="0">
                  <c:v>(%) Previstas para o período apurado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A58-400F-9D82-3F7A728E903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A58-400F-9D82-3F7A728E903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A58-400F-9D82-3F7A728E9036}"/>
              </c:ext>
            </c:extLst>
          </c:dPt>
          <c:dLbls>
            <c:dLbl>
              <c:idx val="1"/>
              <c:layout>
                <c:manualLayout>
                  <c:x val="5.2634283734431441E-3"/>
                  <c:y val="-4.008240397415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58-400F-9D82-3F7A728E9036}"/>
                </c:ext>
              </c:extLst>
            </c:dLbl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dLbl>
              <c:idx val="5"/>
              <c:layout>
                <c:manualLayout>
                  <c:x val="6.5792854668039304E-3"/>
                  <c:y val="-4.4301604392486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58-400F-9D82-3F7A728E9036}"/>
                </c:ext>
              </c:extLst>
            </c:dLbl>
            <c:dLbl>
              <c:idx val="8"/>
              <c:layout>
                <c:manualLayout>
                  <c:x val="6.5792854668038341E-3"/>
                  <c:y val="-4.219200418332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58-400F-9D82-3F7A728E90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Monitor_Controle!$U$22:$U$33</c:f>
              <c:numCache>
                <c:formatCode>0.00%</c:formatCode>
                <c:ptCount val="11"/>
                <c:pt idx="0">
                  <c:v>0</c:v>
                </c:pt>
                <c:pt idx="1">
                  <c:v>1.8518518518518517E-2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  <c:pt idx="5">
                  <c:v>9.0909090909090905E-3</c:v>
                </c:pt>
                <c:pt idx="6">
                  <c:v>7.6923076923076927E-2</c:v>
                </c:pt>
                <c:pt idx="7">
                  <c:v>0.28815977175463625</c:v>
                </c:pt>
                <c:pt idx="8">
                  <c:v>1.9108280254777069E-2</c:v>
                </c:pt>
                <c:pt idx="9">
                  <c:v>9.2651757188498399E-2</c:v>
                </c:pt>
                <c:pt idx="1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41739776"/>
        <c:axId val="343301440"/>
        <c:axId val="0"/>
      </c:bar3DChart>
      <c:catAx>
        <c:axId val="24173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301440"/>
        <c:crosses val="autoZero"/>
        <c:auto val="1"/>
        <c:lblAlgn val="ctr"/>
        <c:lblOffset val="100"/>
        <c:noMultiLvlLbl val="0"/>
      </c:catAx>
      <c:valAx>
        <c:axId val="34330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7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/>
            </a:pPr>
            <a:r>
              <a:rPr lang="pt-BR" sz="1800" b="1"/>
              <a:t>Ações entregues</a:t>
            </a:r>
            <a:r>
              <a:rPr lang="pt-BR" sz="1800" b="1" baseline="0"/>
              <a:t> e não entregues - </a:t>
            </a:r>
            <a:r>
              <a:rPr lang="pt-BR" sz="1800" b="1" i="1" baseline="0"/>
              <a:t>Campi</a:t>
            </a:r>
            <a:endParaRPr lang="pt-BR" sz="1800" b="1" i="1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Monitor_Controle!$W$3</c:f>
              <c:strCache>
                <c:ptCount val="1"/>
                <c:pt idx="0">
                  <c:v>Entregue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69-47FE-A00A-A6772C26B51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69-47FE-A00A-A6772C26B51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69-47FE-A00A-A6772C26B51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69-47FE-A00A-A6772C26B51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69-47FE-A00A-A6772C26B51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69-47FE-A00A-A6772C26B51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69-47FE-A00A-A6772C26B51B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69-47FE-A00A-A6772C26B51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10,21%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69-47FE-A00A-A6772C26B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Monitor_Controle!$W$7:$W$15</c:f>
              <c:numCache>
                <c:formatCode>0.00%</c:formatCode>
                <c:ptCount val="9"/>
                <c:pt idx="0">
                  <c:v>0.19760479041916168</c:v>
                </c:pt>
                <c:pt idx="1">
                  <c:v>3.614457831325301E-2</c:v>
                </c:pt>
                <c:pt idx="2">
                  <c:v>6.0465116279069767E-2</c:v>
                </c:pt>
                <c:pt idx="3">
                  <c:v>9.7949886104783598E-2</c:v>
                </c:pt>
                <c:pt idx="4">
                  <c:v>0.23931623931623933</c:v>
                </c:pt>
                <c:pt idx="5">
                  <c:v>0.32894736842105265</c:v>
                </c:pt>
                <c:pt idx="6">
                  <c:v>0.11940298507462686</c:v>
                </c:pt>
                <c:pt idx="7">
                  <c:v>4.5248868778280542E-2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6-4573-830D-42094ED9C42A}"/>
            </c:ext>
          </c:extLst>
        </c:ser>
        <c:ser>
          <c:idx val="1"/>
          <c:order val="1"/>
          <c:tx>
            <c:strRef>
              <c:f>Monitor_Controle!$Y$3</c:f>
              <c:strCache>
                <c:ptCount val="1"/>
                <c:pt idx="0">
                  <c:v>A ser entregue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 89,79%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69-47FE-A00A-A6772C26B51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Monitor_Controle!$Y$7:$Y$15</c:f>
              <c:numCache>
                <c:formatCode>0.00%</c:formatCode>
                <c:ptCount val="9"/>
                <c:pt idx="0">
                  <c:v>0.80239520958083832</c:v>
                </c:pt>
                <c:pt idx="1">
                  <c:v>0.96385542168674698</c:v>
                </c:pt>
                <c:pt idx="2">
                  <c:v>0.93953488372093019</c:v>
                </c:pt>
                <c:pt idx="3">
                  <c:v>0.90205011389521639</c:v>
                </c:pt>
                <c:pt idx="4">
                  <c:v>0.76068376068376065</c:v>
                </c:pt>
                <c:pt idx="5">
                  <c:v>0.67105263157894735</c:v>
                </c:pt>
                <c:pt idx="6">
                  <c:v>0.88059701492537312</c:v>
                </c:pt>
                <c:pt idx="7">
                  <c:v>0.95475113122171951</c:v>
                </c:pt>
                <c:pt idx="8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6-4573-830D-42094ED9C4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242405888"/>
        <c:axId val="355600640"/>
        <c:axId val="0"/>
      </c:bar3DChart>
      <c:catAx>
        <c:axId val="2424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pt-BR"/>
          </a:p>
        </c:txPr>
        <c:crossAx val="355600640"/>
        <c:crosses val="autoZero"/>
        <c:auto val="1"/>
        <c:lblAlgn val="ctr"/>
        <c:lblOffset val="100"/>
        <c:noMultiLvlLbl val="0"/>
      </c:catAx>
      <c:valAx>
        <c:axId val="3556006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24240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99609">
          <a:schemeClr val="tx1">
            <a:lumMod val="50000"/>
            <a:lumOff val="50000"/>
          </a:schemeClr>
        </a:gs>
        <a:gs pos="99218">
          <a:srgbClr val="BEBEBE"/>
        </a:gs>
        <a:gs pos="98437">
          <a:srgbClr val="BDBDBD"/>
        </a:gs>
        <a:gs pos="1000">
          <a:srgbClr val="BABABA"/>
        </a:gs>
        <a:gs pos="100000">
          <a:srgbClr val="B4B4B4"/>
        </a:gs>
        <a:gs pos="100000">
          <a:srgbClr val="A8A8A8"/>
        </a:gs>
        <a:gs pos="4000">
          <a:srgbClr val="909090">
            <a:lumMod val="65000"/>
            <a:lumOff val="35000"/>
          </a:srgbClr>
        </a:gs>
        <a:gs pos="2000">
          <a:srgbClr val="606060"/>
        </a:gs>
        <a:gs pos="46000">
          <a:scrgbClr r="0" g="0" b="0"/>
        </a:gs>
        <a:gs pos="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 b="1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/>
            </a:pPr>
            <a:r>
              <a:rPr lang="pt-BR" sz="1800" b="1"/>
              <a:t>Ações entregues</a:t>
            </a:r>
            <a:r>
              <a:rPr lang="pt-BR" sz="1800" b="1" baseline="0"/>
              <a:t> e não entregues - </a:t>
            </a:r>
            <a:r>
              <a:rPr lang="pt-BR" sz="1800" b="1" i="1" baseline="0"/>
              <a:t>Reitoria</a:t>
            </a:r>
          </a:p>
        </c:rich>
      </c:tx>
      <c:layout>
        <c:manualLayout>
          <c:xMode val="edge"/>
          <c:yMode val="edge"/>
          <c:x val="0.28477682336456672"/>
          <c:y val="5.291005291005290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109284832024013E-2"/>
          <c:y val="0.1574286547514894"/>
          <c:w val="0.91671311683611489"/>
          <c:h val="0.787573220014164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Monitor_Controle!$W$21</c:f>
              <c:strCache>
                <c:ptCount val="1"/>
                <c:pt idx="0">
                  <c:v>Entregue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C1-4DE5-A992-920EECEBBC3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C1-4DE5-A992-920EECEBBC37}"/>
                </c:ext>
              </c:extLst>
            </c:dLbl>
            <c:dLbl>
              <c:idx val="2"/>
              <c:layout>
                <c:manualLayout>
                  <c:x val="2.8726288795333675E-3"/>
                  <c:y val="-2.0672688468892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C1-4DE5-A992-920EECEBBC3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C1-4DE5-A992-920EECEBBC3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C1-4DE5-A992-920EECEBBC3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C1-4DE5-A992-920EECEBBC3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C1-4DE5-A992-920EECEBBC3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C1-4DE5-A992-920EECEBBC3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10,21%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C1-4DE5-A992-920EECEBBC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Monitor_Controle!$W$22:$W$33</c:f>
              <c:numCache>
                <c:formatCode>0.00%</c:formatCode>
                <c:ptCount val="11"/>
                <c:pt idx="0">
                  <c:v>0.18181818181818182</c:v>
                </c:pt>
                <c:pt idx="1">
                  <c:v>0.18518518518518517</c:v>
                </c:pt>
                <c:pt idx="2">
                  <c:v>1.3157894736842105E-2</c:v>
                </c:pt>
                <c:pt idx="3">
                  <c:v>0.45</c:v>
                </c:pt>
                <c:pt idx="4">
                  <c:v>0.19230769230769232</c:v>
                </c:pt>
                <c:pt idx="5">
                  <c:v>0.29090909090909089</c:v>
                </c:pt>
                <c:pt idx="6">
                  <c:v>0.4358974358974359</c:v>
                </c:pt>
                <c:pt idx="7">
                  <c:v>0.65620542082738942</c:v>
                </c:pt>
                <c:pt idx="8">
                  <c:v>3.1847133757961783E-2</c:v>
                </c:pt>
                <c:pt idx="9">
                  <c:v>0.33865814696485624</c:v>
                </c:pt>
                <c:pt idx="10">
                  <c:v>0.56666666666666665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6-4573-830D-42094ED9C42A}"/>
            </c:ext>
          </c:extLst>
        </c:ser>
        <c:ser>
          <c:idx val="1"/>
          <c:order val="1"/>
          <c:tx>
            <c:strRef>
              <c:f>Monitor_Controle!$Y$21</c:f>
              <c:strCache>
                <c:ptCount val="1"/>
                <c:pt idx="0">
                  <c:v>A ser entregue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 89,79%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C1-4DE5-A992-920EECEBBC3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Monitor_Controle!$Y$22:$Y$33</c:f>
              <c:numCache>
                <c:formatCode>0.00%</c:formatCode>
                <c:ptCount val="11"/>
                <c:pt idx="0">
                  <c:v>0.81818181818181812</c:v>
                </c:pt>
                <c:pt idx="1">
                  <c:v>0.81481481481481488</c:v>
                </c:pt>
                <c:pt idx="2">
                  <c:v>0.98684210526315785</c:v>
                </c:pt>
                <c:pt idx="3">
                  <c:v>0.55000000000000004</c:v>
                </c:pt>
                <c:pt idx="4">
                  <c:v>0.80769230769230771</c:v>
                </c:pt>
                <c:pt idx="5">
                  <c:v>0.70909090909090911</c:v>
                </c:pt>
                <c:pt idx="6">
                  <c:v>0.5641025641025641</c:v>
                </c:pt>
                <c:pt idx="7">
                  <c:v>0.34379457917261058</c:v>
                </c:pt>
                <c:pt idx="8">
                  <c:v>0.96815286624203822</c:v>
                </c:pt>
                <c:pt idx="9">
                  <c:v>0.66134185303514381</c:v>
                </c:pt>
                <c:pt idx="10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6-4573-830D-42094ED9C4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242408960"/>
        <c:axId val="355603520"/>
        <c:axId val="0"/>
      </c:bar3DChart>
      <c:catAx>
        <c:axId val="2424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pt-BR"/>
          </a:p>
        </c:txPr>
        <c:crossAx val="355603520"/>
        <c:crosses val="autoZero"/>
        <c:auto val="1"/>
        <c:lblAlgn val="ctr"/>
        <c:lblOffset val="100"/>
        <c:noMultiLvlLbl val="0"/>
      </c:catAx>
      <c:valAx>
        <c:axId val="35560352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2424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99609">
          <a:schemeClr val="tx1">
            <a:lumMod val="50000"/>
            <a:lumOff val="50000"/>
          </a:schemeClr>
        </a:gs>
        <a:gs pos="99218">
          <a:srgbClr val="BEBEBE"/>
        </a:gs>
        <a:gs pos="98437">
          <a:srgbClr val="BDBDBD"/>
        </a:gs>
        <a:gs pos="1000">
          <a:srgbClr val="BABABA"/>
        </a:gs>
        <a:gs pos="100000">
          <a:srgbClr val="B4B4B4"/>
        </a:gs>
        <a:gs pos="100000">
          <a:srgbClr val="A8A8A8"/>
        </a:gs>
        <a:gs pos="4000">
          <a:srgbClr val="909090">
            <a:lumMod val="65000"/>
            <a:lumOff val="35000"/>
          </a:srgbClr>
        </a:gs>
        <a:gs pos="2000">
          <a:srgbClr val="606060"/>
        </a:gs>
        <a:gs pos="46000">
          <a:scrgbClr r="0" g="0" b="0"/>
        </a:gs>
        <a:gs pos="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 b="1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Gráfico</a:t>
            </a:r>
            <a:r>
              <a:rPr lang="pt-BR" sz="2000" baseline="0"/>
              <a:t> comparativo - Reitoria e Campi</a:t>
            </a:r>
            <a:endParaRPr lang="pt-BR" sz="20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73766409877678E-2"/>
          <c:y val="0.11230930127715529"/>
          <c:w val="0.7826844744338336"/>
          <c:h val="0.78421796455805215"/>
        </c:manualLayout>
      </c:layout>
      <c:bar3DChart>
        <c:barDir val="col"/>
        <c:grouping val="clustered"/>
        <c:varyColors val="0"/>
        <c:ser>
          <c:idx val="0"/>
          <c:order val="0"/>
          <c:tx>
            <c:v>Entregue</c:v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09-45EC-9B1C-D40829B4E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Monitor_Controle!$A$5:$A$6</c:f>
              <c:strCache>
                <c:ptCount val="2"/>
                <c:pt idx="0">
                  <c:v>REITORIA</c:v>
                </c:pt>
                <c:pt idx="1">
                  <c:v>CAMPI</c:v>
                </c:pt>
              </c:strCache>
            </c:strRef>
          </c:cat>
          <c:val>
            <c:numRef>
              <c:f>Monitor_Controle!$W$5:$W$6</c:f>
              <c:numCache>
                <c:formatCode>0.00%</c:formatCode>
                <c:ptCount val="2"/>
                <c:pt idx="0">
                  <c:v>0.27855440408927529</c:v>
                </c:pt>
                <c:pt idx="1">
                  <c:v>0.13278664807849638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9-45EC-9B1C-D40829B4E0F8}"/>
            </c:ext>
          </c:extLst>
        </c:ser>
        <c:ser>
          <c:idx val="1"/>
          <c:order val="1"/>
          <c:tx>
            <c:v>A ser entregue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Monitor_Controle!$A$5:$A$6</c:f>
              <c:strCache>
                <c:ptCount val="2"/>
                <c:pt idx="0">
                  <c:v>REITORIA</c:v>
                </c:pt>
                <c:pt idx="1">
                  <c:v>CAMPI</c:v>
                </c:pt>
              </c:strCache>
            </c:strRef>
          </c:cat>
          <c:val>
            <c:numRef>
              <c:f>Monitor_Controle!$Y$5:$Y$6</c:f>
              <c:numCache>
                <c:formatCode>0.00%</c:formatCode>
                <c:ptCount val="2"/>
                <c:pt idx="0">
                  <c:v>0.72144559591072466</c:v>
                </c:pt>
                <c:pt idx="1">
                  <c:v>0.86721335192150362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9-45EC-9B1C-D40829B4E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3973120"/>
        <c:axId val="356483072"/>
        <c:axId val="0"/>
      </c:bar3DChart>
      <c:catAx>
        <c:axId val="2439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356483072"/>
        <c:crosses val="autoZero"/>
        <c:auto val="1"/>
        <c:lblAlgn val="ctr"/>
        <c:lblOffset val="100"/>
        <c:noMultiLvlLbl val="0"/>
      </c:catAx>
      <c:valAx>
        <c:axId val="3564830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439731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100000">
          <a:schemeClr val="tx1">
            <a:lumMod val="65000"/>
            <a:lumOff val="35000"/>
          </a:schemeClr>
        </a:gs>
        <a:gs pos="10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r="100000" b="100000"/>
      </a:path>
    </a:gradFill>
  </c:spPr>
  <c:txPr>
    <a:bodyPr/>
    <a:lstStyle/>
    <a:p>
      <a:pPr>
        <a:defRPr sz="1100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Gráficos</a:t>
            </a:r>
            <a:r>
              <a:rPr lang="pt-BR" sz="2000" baseline="0"/>
              <a:t> das entregas do IFRO </a:t>
            </a:r>
            <a:endParaRPr lang="pt-BR" sz="200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E30-44AE-A957-B9D5C2B924B3}"/>
              </c:ext>
            </c:extLst>
          </c:dPt>
          <c:dLbls>
            <c:dLbl>
              <c:idx val="0"/>
              <c:layout>
                <c:manualLayout>
                  <c:x val="-4.2485709449395809E-2"/>
                  <c:y val="0.132683854381735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30-44AE-A957-B9D5C2B924B3}"/>
                </c:ext>
              </c:extLst>
            </c:dLbl>
            <c:dLbl>
              <c:idx val="1"/>
              <c:layout>
                <c:manualLayout>
                  <c:x val="0.21557852563171742"/>
                  <c:y val="-2.38789245134735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30-44AE-A957-B9D5C2B924B3}"/>
                </c:ext>
              </c:extLst>
            </c:dLbl>
            <c:dLbl>
              <c:idx val="2"/>
              <c:layout>
                <c:manualLayout>
                  <c:x val="8.1459353765909626E-2"/>
                  <c:y val="-0.208322233026520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30-44AE-A957-B9D5C2B92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Monitor_Controle!$W$3:$Y$3</c:f>
              <c:strCache>
                <c:ptCount val="3"/>
                <c:pt idx="0">
                  <c:v>Entregue (%)</c:v>
                </c:pt>
                <c:pt idx="1">
                  <c:v>A ser entregue</c:v>
                </c:pt>
                <c:pt idx="2">
                  <c:v>A ser entregue (%)</c:v>
                </c:pt>
              </c:strCache>
            </c:strRef>
          </c:cat>
          <c:val>
            <c:numRef>
              <c:f>Monitor_Controle!$W$4:$Y$4</c:f>
              <c:numCache>
                <c:formatCode>General</c:formatCode>
                <c:ptCount val="3"/>
                <c:pt idx="0" formatCode="0.00%">
                  <c:v>0.20567052608388584</c:v>
                </c:pt>
                <c:pt idx="2" formatCode="0.00%">
                  <c:v>0.79432947391611419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30-44AE-A957-B9D5C2B924B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gradFill flip="none" rotWithShape="1">
      <a:gsLst>
        <a:gs pos="94000">
          <a:schemeClr val="tx1">
            <a:lumMod val="65000"/>
            <a:lumOff val="35000"/>
          </a:schemeClr>
        </a:gs>
        <a:gs pos="96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b="1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652992"/>
        <c:axId val="253142144"/>
      </c:barChart>
      <c:catAx>
        <c:axId val="381652992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 i="0"/>
            </a:pPr>
            <a:endParaRPr lang="pt-BR"/>
          </a:p>
        </c:txPr>
        <c:crossAx val="253142144"/>
        <c:crosses val="autoZero"/>
        <c:auto val="1"/>
        <c:lblAlgn val="ctr"/>
        <c:lblOffset val="100"/>
        <c:noMultiLvlLbl val="1"/>
      </c:catAx>
      <c:valAx>
        <c:axId val="25314214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 i="0"/>
            </a:pPr>
            <a:endParaRPr lang="pt-BR"/>
          </a:p>
        </c:txPr>
        <c:crossAx val="38165299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chemeClr val="bg1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'&lt;I9.1&gt;'!$C$24:$M$24</c:f>
              <c:strCache>
                <c:ptCount val="11"/>
                <c:pt idx="0">
                  <c:v>1TRI/2018</c:v>
                </c:pt>
                <c:pt idx="1">
                  <c:v>2TRI/2018</c:v>
                </c:pt>
                <c:pt idx="2">
                  <c:v>3TRI/2018</c:v>
                </c:pt>
                <c:pt idx="3">
                  <c:v>4TRI/2018</c:v>
                </c:pt>
                <c:pt idx="4">
                  <c:v>1TRI/2019</c:v>
                </c:pt>
                <c:pt idx="5">
                  <c:v>2TRI/2019</c:v>
                </c:pt>
                <c:pt idx="6">
                  <c:v>3TRI/2019</c:v>
                </c:pt>
                <c:pt idx="7">
                  <c:v>4TRI/2019</c:v>
                </c:pt>
                <c:pt idx="8">
                  <c:v>1TRI/2020</c:v>
                </c:pt>
                <c:pt idx="9">
                  <c:v>2TRI/2020</c:v>
                </c:pt>
                <c:pt idx="10">
                  <c:v>3TRI/2020</c:v>
                </c:pt>
              </c:strCache>
            </c:strRef>
          </c:cat>
          <c:val>
            <c:numRef>
              <c:f>'&lt;I9.1&gt;'!$C$27:$M$27</c:f>
              <c:numCache>
                <c:formatCode>0.00%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0.25</c:v>
                </c:pt>
                <c:pt idx="6">
                  <c:v>0.5714285714285714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C1F6-4B18-88ED-ED11E4A0D2E8}"/>
            </c:ext>
          </c:extLst>
        </c:ser>
        <c:ser>
          <c:idx val="1"/>
          <c:order val="1"/>
          <c:spPr>
            <a:solidFill>
              <a:srgbClr val="DC3912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'&lt;I9.1&gt;'!$C$24:$M$24</c:f>
              <c:strCache>
                <c:ptCount val="11"/>
                <c:pt idx="0">
                  <c:v>1TRI/2018</c:v>
                </c:pt>
                <c:pt idx="1">
                  <c:v>2TRI/2018</c:v>
                </c:pt>
                <c:pt idx="2">
                  <c:v>3TRI/2018</c:v>
                </c:pt>
                <c:pt idx="3">
                  <c:v>4TRI/2018</c:v>
                </c:pt>
                <c:pt idx="4">
                  <c:v>1TRI/2019</c:v>
                </c:pt>
                <c:pt idx="5">
                  <c:v>2TRI/2019</c:v>
                </c:pt>
                <c:pt idx="6">
                  <c:v>3TRI/2019</c:v>
                </c:pt>
                <c:pt idx="7">
                  <c:v>4TRI/2019</c:v>
                </c:pt>
                <c:pt idx="8">
                  <c:v>1TRI/2020</c:v>
                </c:pt>
                <c:pt idx="9">
                  <c:v>2TRI/2020</c:v>
                </c:pt>
                <c:pt idx="10">
                  <c:v>3TRI/2020</c:v>
                </c:pt>
              </c:strCache>
            </c:strRef>
          </c:cat>
          <c:val>
            <c:numRef>
              <c:f>'&lt;I9.1&gt;'!$C$28:$M$28</c:f>
              <c:numCache>
                <c:formatCode>0.00%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1F6-4B18-88ED-ED11E4A0D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111232"/>
        <c:axId val="349184576"/>
      </c:barChart>
      <c:catAx>
        <c:axId val="382111232"/>
        <c:scaling>
          <c:orientation val="minMax"/>
        </c:scaling>
        <c:delete val="0"/>
        <c:axPos val="b"/>
        <c:numFmt formatCode="General" sourceLinked="0"/>
        <c:majorTickMark val="cross"/>
        <c:minorTickMark val="cross"/>
        <c:tickLblPos val="nextTo"/>
        <c:txPr>
          <a:bodyPr/>
          <a:lstStyle/>
          <a:p>
            <a:pPr lvl="0">
              <a:defRPr b="0" i="0"/>
            </a:pPr>
            <a:endParaRPr lang="pt-BR"/>
          </a:p>
        </c:txPr>
        <c:crossAx val="349184576"/>
        <c:crosses val="autoZero"/>
        <c:auto val="1"/>
        <c:lblAlgn val="ctr"/>
        <c:lblOffset val="100"/>
        <c:noMultiLvlLbl val="1"/>
      </c:catAx>
      <c:valAx>
        <c:axId val="34918457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 i="0"/>
            </a:pPr>
            <a:endParaRPr lang="pt-BR"/>
          </a:p>
        </c:txPr>
        <c:crossAx val="38211123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chemeClr val="bg1"/>
    </a:solidFill>
  </c:sp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'&lt;I9.2&gt;'!$C$24:$M$24</c:f>
              <c:strCache>
                <c:ptCount val="11"/>
                <c:pt idx="0">
                  <c:v>1TRI/2019</c:v>
                </c:pt>
                <c:pt idx="1">
                  <c:v>2TRI/2019</c:v>
                </c:pt>
                <c:pt idx="2">
                  <c:v>3TRI/2019</c:v>
                </c:pt>
                <c:pt idx="3">
                  <c:v>4TRI/2019</c:v>
                </c:pt>
                <c:pt idx="4">
                  <c:v>1TRI/2020</c:v>
                </c:pt>
                <c:pt idx="5">
                  <c:v>2TRI/2020</c:v>
                </c:pt>
                <c:pt idx="6">
                  <c:v>3TRI/2020</c:v>
                </c:pt>
                <c:pt idx="7">
                  <c:v>4TRI/2020</c:v>
                </c:pt>
                <c:pt idx="8">
                  <c:v>1TRI/2021</c:v>
                </c:pt>
                <c:pt idx="9">
                  <c:v>2TRI/2021</c:v>
                </c:pt>
                <c:pt idx="10">
                  <c:v>3TRI/2021</c:v>
                </c:pt>
              </c:strCache>
            </c:strRef>
          </c:cat>
          <c:val>
            <c:numRef>
              <c:f>'&lt;I9.2&gt;'!$C$27:$M$27</c:f>
              <c:numCache>
                <c:formatCode>0.00%</c:formatCode>
                <c:ptCount val="11"/>
                <c:pt idx="0">
                  <c:v>0.58333333333333337</c:v>
                </c:pt>
                <c:pt idx="1">
                  <c:v>0.17857142857142858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2E8-431E-8DC3-5A9EFD0CEF16}"/>
            </c:ext>
          </c:extLst>
        </c:ser>
        <c:ser>
          <c:idx val="1"/>
          <c:order val="1"/>
          <c:spPr>
            <a:solidFill>
              <a:srgbClr val="DC3912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'&lt;I9.2&gt;'!$C$24:$M$24</c:f>
              <c:strCache>
                <c:ptCount val="11"/>
                <c:pt idx="0">
                  <c:v>1TRI/2019</c:v>
                </c:pt>
                <c:pt idx="1">
                  <c:v>2TRI/2019</c:v>
                </c:pt>
                <c:pt idx="2">
                  <c:v>3TRI/2019</c:v>
                </c:pt>
                <c:pt idx="3">
                  <c:v>4TRI/2019</c:v>
                </c:pt>
                <c:pt idx="4">
                  <c:v>1TRI/2020</c:v>
                </c:pt>
                <c:pt idx="5">
                  <c:v>2TRI/2020</c:v>
                </c:pt>
                <c:pt idx="6">
                  <c:v>3TRI/2020</c:v>
                </c:pt>
                <c:pt idx="7">
                  <c:v>4TRI/2020</c:v>
                </c:pt>
                <c:pt idx="8">
                  <c:v>1TRI/2021</c:v>
                </c:pt>
                <c:pt idx="9">
                  <c:v>2TRI/2021</c:v>
                </c:pt>
                <c:pt idx="10">
                  <c:v>3TRI/2021</c:v>
                </c:pt>
              </c:strCache>
            </c:strRef>
          </c:cat>
          <c:val>
            <c:numRef>
              <c:f>'&lt;I9.2&gt;'!$C$28:$M$28</c:f>
              <c:numCache>
                <c:formatCode>0.00%</c:formatCode>
                <c:ptCount val="11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2E8-431E-8DC3-5A9EFD0CE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14432"/>
        <c:axId val="380290176"/>
      </c:barChart>
      <c:catAx>
        <c:axId val="135314432"/>
        <c:scaling>
          <c:orientation val="minMax"/>
        </c:scaling>
        <c:delete val="0"/>
        <c:axPos val="b"/>
        <c:numFmt formatCode="General" sourceLinked="0"/>
        <c:majorTickMark val="cross"/>
        <c:minorTickMark val="cross"/>
        <c:tickLblPos val="nextTo"/>
        <c:txPr>
          <a:bodyPr/>
          <a:lstStyle/>
          <a:p>
            <a:pPr lvl="0">
              <a:defRPr b="0" i="0"/>
            </a:pPr>
            <a:endParaRPr lang="pt-BR"/>
          </a:p>
        </c:txPr>
        <c:crossAx val="380290176"/>
        <c:crosses val="autoZero"/>
        <c:auto val="1"/>
        <c:lblAlgn val="ctr"/>
        <c:lblOffset val="100"/>
        <c:noMultiLvlLbl val="1"/>
      </c:catAx>
      <c:valAx>
        <c:axId val="38029017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 i="0"/>
            </a:pPr>
            <a:endParaRPr lang="pt-BR"/>
          </a:p>
        </c:txPr>
        <c:crossAx val="13531443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rgbClr val="FFFFFF"/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'&lt;I9.3&gt;'!$C$24:$M$24</c:f>
              <c:strCache>
                <c:ptCount val="11"/>
                <c:pt idx="0">
                  <c:v>1TRI/2017</c:v>
                </c:pt>
                <c:pt idx="1">
                  <c:v>2TRI/2017</c:v>
                </c:pt>
                <c:pt idx="2">
                  <c:v>3TRI/2017</c:v>
                </c:pt>
                <c:pt idx="3">
                  <c:v>4TRI/2017</c:v>
                </c:pt>
                <c:pt idx="4">
                  <c:v>1TRI/2018</c:v>
                </c:pt>
                <c:pt idx="5">
                  <c:v>2TRI/2018</c:v>
                </c:pt>
                <c:pt idx="6">
                  <c:v>3TRI/2018</c:v>
                </c:pt>
                <c:pt idx="7">
                  <c:v>4TRI/2018</c:v>
                </c:pt>
                <c:pt idx="8">
                  <c:v>1TRI/2019</c:v>
                </c:pt>
                <c:pt idx="9">
                  <c:v>2TRI/2019</c:v>
                </c:pt>
                <c:pt idx="10">
                  <c:v>3TRI/2019</c:v>
                </c:pt>
              </c:strCache>
            </c:strRef>
          </c:cat>
          <c:val>
            <c:numRef>
              <c:f>'&lt;I9.3&gt;'!$C$29:$M$29</c:f>
              <c:numCache>
                <c:formatCode>0.00%</c:formatCode>
                <c:ptCount val="11"/>
                <c:pt idx="0">
                  <c:v>0</c:v>
                </c:pt>
                <c:pt idx="1">
                  <c:v>0.41666666666666669</c:v>
                </c:pt>
                <c:pt idx="2">
                  <c:v>0.41666666666666669</c:v>
                </c:pt>
                <c:pt idx="3">
                  <c:v>0.66666666666666663</c:v>
                </c:pt>
                <c:pt idx="4">
                  <c:v>0.66666666666666663</c:v>
                </c:pt>
                <c:pt idx="5">
                  <c:v>0.16666666666666666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0.66666666666666663</c:v>
                </c:pt>
                <c:pt idx="10">
                  <c:v>0.66666666666666663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09F-4231-BCE7-BF4B9EF399CB}"/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'&lt;I9.3&gt;'!$C$24:$M$24</c:f>
              <c:strCache>
                <c:ptCount val="11"/>
                <c:pt idx="0">
                  <c:v>1TRI/2017</c:v>
                </c:pt>
                <c:pt idx="1">
                  <c:v>2TRI/2017</c:v>
                </c:pt>
                <c:pt idx="2">
                  <c:v>3TRI/2017</c:v>
                </c:pt>
                <c:pt idx="3">
                  <c:v>4TRI/2017</c:v>
                </c:pt>
                <c:pt idx="4">
                  <c:v>1TRI/2018</c:v>
                </c:pt>
                <c:pt idx="5">
                  <c:v>2TRI/2018</c:v>
                </c:pt>
                <c:pt idx="6">
                  <c:v>3TRI/2018</c:v>
                </c:pt>
                <c:pt idx="7">
                  <c:v>4TRI/2018</c:v>
                </c:pt>
                <c:pt idx="8">
                  <c:v>1TRI/2019</c:v>
                </c:pt>
                <c:pt idx="9">
                  <c:v>2TRI/2019</c:v>
                </c:pt>
                <c:pt idx="10">
                  <c:v>3TRI/2019</c:v>
                </c:pt>
              </c:strCache>
            </c:strRef>
          </c:cat>
          <c:val>
            <c:numRef>
              <c:f>'&lt;I9.3&gt;'!$C$30:$M$30</c:f>
              <c:numCache>
                <c:formatCode>0.00%</c:formatCode>
                <c:ptCount val="11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09F-4231-BCE7-BF4B9EF39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738880"/>
        <c:axId val="380294208"/>
      </c:barChart>
      <c:catAx>
        <c:axId val="135738880"/>
        <c:scaling>
          <c:orientation val="minMax"/>
        </c:scaling>
        <c:delete val="0"/>
        <c:axPos val="b"/>
        <c:numFmt formatCode="General" sourceLinked="0"/>
        <c:majorTickMark val="cross"/>
        <c:minorTickMark val="cross"/>
        <c:tickLblPos val="nextTo"/>
        <c:txPr>
          <a:bodyPr/>
          <a:lstStyle/>
          <a:p>
            <a:pPr lvl="0">
              <a:defRPr b="0" i="0"/>
            </a:pPr>
            <a:endParaRPr lang="pt-BR"/>
          </a:p>
        </c:txPr>
        <c:crossAx val="380294208"/>
        <c:crosses val="autoZero"/>
        <c:auto val="1"/>
        <c:lblAlgn val="ctr"/>
        <c:lblOffset val="100"/>
        <c:noMultiLvlLbl val="1"/>
      </c:catAx>
      <c:valAx>
        <c:axId val="38029420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 i="0"/>
            </a:pPr>
            <a:endParaRPr lang="pt-BR"/>
          </a:p>
        </c:txPr>
        <c:crossAx val="135738880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Tarefas inseridas no Sistema</a:t>
            </a:r>
          </a:p>
        </c:rich>
      </c:tx>
      <c:overlay val="0"/>
    </c:title>
    <c:autoTitleDeleted val="0"/>
    <c:view3D>
      <c:rotX val="0"/>
      <c:rotY val="0"/>
      <c:depthPercent val="6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Monitor_Controle!$E$3</c:f>
              <c:strCache>
                <c:ptCount val="1"/>
                <c:pt idx="0">
                  <c:v>Tarefas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Monitor_Controle!$E$7:$E$15</c:f>
              <c:numCache>
                <c:formatCode>_-* #,##0_-;\-* #,##0_-;_-* "-"??_-;_-@_-</c:formatCode>
                <c:ptCount val="9"/>
                <c:pt idx="0">
                  <c:v>167</c:v>
                </c:pt>
                <c:pt idx="1">
                  <c:v>83</c:v>
                </c:pt>
                <c:pt idx="2">
                  <c:v>430</c:v>
                </c:pt>
                <c:pt idx="3">
                  <c:v>439</c:v>
                </c:pt>
                <c:pt idx="4">
                  <c:v>234</c:v>
                </c:pt>
                <c:pt idx="5">
                  <c:v>760</c:v>
                </c:pt>
                <c:pt idx="6">
                  <c:v>201</c:v>
                </c:pt>
                <c:pt idx="7">
                  <c:v>221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0-4AF1-8177-95FA7BA228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45018624"/>
        <c:axId val="43103872"/>
        <c:axId val="0"/>
      </c:bar3DChart>
      <c:catAx>
        <c:axId val="45018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900"/>
            </a:pPr>
            <a:endParaRPr lang="pt-BR"/>
          </a:p>
        </c:txPr>
        <c:crossAx val="43103872"/>
        <c:crosses val="autoZero"/>
        <c:auto val="1"/>
        <c:lblAlgn val="ctr"/>
        <c:lblOffset val="100"/>
        <c:noMultiLvlLbl val="0"/>
      </c:catAx>
      <c:valAx>
        <c:axId val="4310387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45018624"/>
        <c:crosses val="autoZero"/>
        <c:crossBetween val="between"/>
      </c:valAx>
      <c:spPr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</a:gradFill>
      </c:spPr>
    </c:plotArea>
    <c:plotVisOnly val="1"/>
    <c:dispBlanksAs val="gap"/>
    <c:showDLblsOverMax val="0"/>
  </c:chart>
  <c:spPr>
    <a:gradFill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</c:spPr>
  <c:txPr>
    <a:bodyPr/>
    <a:lstStyle/>
    <a:p>
      <a:pPr>
        <a:defRPr sz="1000" b="1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800"/>
            </a:pPr>
            <a:r>
              <a:rPr lang="pt-BR" sz="1800"/>
              <a:t>Gráfico de tarefas atrasadas - Reit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AE1E-4F92-AE1E-1B0BDD13363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2-FD8F-42AA-866F-AAB263CAC478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FD8F-42AA-866F-AAB263CAC478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FD8F-42AA-866F-AAB263CAC478}"/>
              </c:ext>
            </c:extLst>
          </c:dPt>
          <c:dPt>
            <c:idx val="6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9-AE1E-4F92-AE1E-1B0BDD133635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4-FD8F-42AA-866F-AAB263CAC478}"/>
              </c:ext>
            </c:extLst>
          </c:dPt>
          <c:dPt>
            <c:idx val="8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D-AE1E-4F92-AE1E-1B0BDD133635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F-AE1E-4F92-AE1E-1B0BDD133635}"/>
              </c:ext>
            </c:extLst>
          </c:dPt>
          <c:dPt>
            <c:idx val="1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1-AE1E-4F92-AE1E-1B0BDD13363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8F-42AA-866F-AAB263CAC478}"/>
              </c:ext>
            </c:extLst>
          </c:dPt>
          <c:dLbls>
            <c:dLbl>
              <c:idx val="0"/>
              <c:layout>
                <c:manualLayout>
                  <c:x val="6.5820406274643781E-3"/>
                  <c:y val="-7.74249495511721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E1E-4F92-AE1E-1B0BDD133635}"/>
                </c:ext>
              </c:extLst>
            </c:dLbl>
            <c:dLbl>
              <c:idx val="1"/>
              <c:layout>
                <c:manualLayout>
                  <c:x val="7.8984487529572545E-3"/>
                  <c:y val="0"/>
                </c:manualLayout>
              </c:layout>
              <c:spPr>
                <a:solidFill>
                  <a:srgbClr val="0000FF"/>
                </a:solidFill>
              </c:spPr>
              <c:txPr>
                <a:bodyPr rot="0" vert="horz"/>
                <a:lstStyle/>
                <a:p>
                  <a:pPr>
                    <a:defRPr sz="105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E-4F92-AE1E-1B0BDD133635}"/>
                </c:ext>
              </c:extLst>
            </c:dLbl>
            <c:dLbl>
              <c:idx val="3"/>
              <c:layout>
                <c:manualLayout>
                  <c:x val="2.6328162509857513E-3"/>
                  <c:y val="-2.74509810441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8F-42AA-866F-AAB263CAC478}"/>
                </c:ext>
              </c:extLst>
            </c:dLbl>
            <c:dLbl>
              <c:idx val="4"/>
              <c:layout>
                <c:manualLayout>
                  <c:x val="2.6328162509857032E-3"/>
                  <c:y val="-2.74509810441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8F-42AA-866F-AAB263CAC478}"/>
                </c:ext>
              </c:extLst>
            </c:dLbl>
            <c:dLbl>
              <c:idx val="5"/>
              <c:layout>
                <c:manualLayout>
                  <c:x val="1.3164081254928757E-3"/>
                  <c:y val="-3.589743675009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8F-42AA-866F-AAB263CAC478}"/>
                </c:ext>
              </c:extLst>
            </c:dLbl>
            <c:dLbl>
              <c:idx val="7"/>
              <c:layout>
                <c:manualLayout>
                  <c:x val="0"/>
                  <c:y val="-2.956259497066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8F-42AA-866F-AAB263CAC478}"/>
                </c:ext>
              </c:extLst>
            </c:dLbl>
            <c:dLbl>
              <c:idx val="8"/>
              <c:layout>
                <c:manualLayout>
                  <c:x val="2.6328162509856546E-3"/>
                  <c:y val="-3.167420889714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1E-4F92-AE1E-1B0BDD133635}"/>
                </c:ext>
              </c:extLst>
            </c:dLbl>
            <c:dLbl>
              <c:idx val="11"/>
              <c:layout>
                <c:manualLayout>
                  <c:x val="0"/>
                  <c:y val="-3.378582282362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8F-42AA-866F-AAB263CAC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5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Monitor_Controle!$L$22:$L$33</c:f>
              <c:numCache>
                <c:formatCode>0%</c:formatCode>
                <c:ptCount val="11"/>
                <c:pt idx="0">
                  <c:v>0.10810810810810811</c:v>
                </c:pt>
                <c:pt idx="1">
                  <c:v>1.8518518518518517E-2</c:v>
                </c:pt>
                <c:pt idx="2">
                  <c:v>0.26315789473684209</c:v>
                </c:pt>
                <c:pt idx="3">
                  <c:v>5.2631578947368418E-2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7.1326676176890159E-3</c:v>
                </c:pt>
                <c:pt idx="8">
                  <c:v>8.9171974522292988E-2</c:v>
                </c:pt>
                <c:pt idx="9">
                  <c:v>7.9872204472843447E-2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F-42AA-866F-AAB263CAC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46185216"/>
        <c:axId val="138473408"/>
        <c:axId val="0"/>
      </c:bar3DChart>
      <c:catAx>
        <c:axId val="3461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138473408"/>
        <c:crosses val="autoZero"/>
        <c:auto val="1"/>
        <c:lblAlgn val="ctr"/>
        <c:lblOffset val="100"/>
        <c:noMultiLvlLbl val="0"/>
      </c:catAx>
      <c:valAx>
        <c:axId val="1384734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346185216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</c:spPr>
  <c:txPr>
    <a:bodyPr/>
    <a:lstStyle/>
    <a:p>
      <a:pPr>
        <a:defRPr b="1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t-BR" sz="1800" b="1" i="0" u="none" strike="noStrike" baseline="0">
                <a:effectLst/>
              </a:rPr>
              <a:t>Gráfico de tarefas atrasadas - </a:t>
            </a:r>
            <a:r>
              <a:rPr lang="pt-BR" sz="1800" b="1" i="1" u="none" strike="noStrike" baseline="0">
                <a:effectLst/>
              </a:rPr>
              <a:t>Campi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Monitor_Controle!$K$3</c:f>
              <c:strCache>
                <c:ptCount val="1"/>
                <c:pt idx="0">
                  <c:v>Atrasadas</c:v>
                </c:pt>
              </c:strCache>
            </c:strRef>
          </c:tx>
          <c:spPr>
            <a:solidFill>
              <a:schemeClr val="accent2">
                <a:lumMod val="75000"/>
                <a:alpha val="84706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FF">
                  <a:alpha val="84706"/>
                </a:srgb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AD-4895-B1BC-466637612474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>
                  <a:alpha val="84706"/>
                </a:srgb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AD-4895-B1BC-466637612474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>
                  <a:alpha val="84706"/>
                </a:srgb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11EA-4F42-AC6D-7082C91CFFE0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>
                  <a:alpha val="84706"/>
                </a:srgb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AD-4895-B1BC-466637612474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>
                  <a:alpha val="84706"/>
                </a:srgb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AD-4895-B1BC-466637612474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>
                  <a:alpha val="84706"/>
                </a:srgb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6AD-4895-B1BC-466637612474}"/>
              </c:ext>
            </c:extLst>
          </c:dPt>
          <c:dLbls>
            <c:dLbl>
              <c:idx val="3"/>
              <c:layout>
                <c:manualLayout>
                  <c:x val="-1.4138439143037437E-3"/>
                  <c:y val="-2.877944247842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EA-4F42-AC6D-7082C91CF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Monitor_Controle!$L$7:$L$15</c:f>
              <c:numCache>
                <c:formatCode>0%</c:formatCode>
                <c:ptCount val="9"/>
                <c:pt idx="0">
                  <c:v>0</c:v>
                </c:pt>
                <c:pt idx="1">
                  <c:v>0.28915662650602408</c:v>
                </c:pt>
                <c:pt idx="2">
                  <c:v>7.6744186046511634E-2</c:v>
                </c:pt>
                <c:pt idx="3">
                  <c:v>1.1389521640091117E-2</c:v>
                </c:pt>
                <c:pt idx="4">
                  <c:v>0</c:v>
                </c:pt>
                <c:pt idx="5">
                  <c:v>5.263157894736842E-3</c:v>
                </c:pt>
                <c:pt idx="6">
                  <c:v>0.1044776119402985</c:v>
                </c:pt>
                <c:pt idx="7">
                  <c:v>5.8823529411764705E-2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E-49BF-B3F0-543E53525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47792896"/>
        <c:axId val="189329920"/>
        <c:axId val="0"/>
      </c:bar3DChart>
      <c:catAx>
        <c:axId val="347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9329920"/>
        <c:crosses val="autoZero"/>
        <c:auto val="1"/>
        <c:lblAlgn val="ctr"/>
        <c:lblOffset val="100"/>
        <c:noMultiLvlLbl val="0"/>
      </c:catAx>
      <c:valAx>
        <c:axId val="1893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3477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97000">
          <a:schemeClr val="tx1">
            <a:lumMod val="65000"/>
            <a:lumOff val="35000"/>
          </a:schemeClr>
        </a:gs>
        <a:gs pos="0">
          <a:srgbClr val="E6E6E6"/>
        </a:gs>
        <a:gs pos="100000">
          <a:srgbClr val="7D8496"/>
        </a:gs>
        <a:gs pos="0">
          <a:schemeClr val="tx1">
            <a:lumMod val="65000"/>
            <a:lumOff val="35000"/>
          </a:schemeClr>
        </a:gs>
        <a:gs pos="100000">
          <a:srgbClr val="7D8496"/>
        </a:gs>
        <a:gs pos="100000">
          <a:srgbClr val="E6E6E6"/>
        </a:gs>
      </a:gsLst>
      <a:path path="circle">
        <a:fillToRect l="100000" t="100000"/>
      </a:path>
      <a:tileRect r="-100000" b="-100000"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 que necessitam de</a:t>
            </a:r>
            <a:r>
              <a:rPr lang="pt-BR" sz="2000" baseline="0"/>
              <a:t> atualização</a:t>
            </a:r>
            <a:endParaRPr lang="pt-BR" sz="20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Monitor_Controle!$P$21</c:f>
              <c:strCache>
                <c:ptCount val="1"/>
                <c:pt idx="0">
                  <c:v>Necessitam atualizar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8A1-4173-9AE0-A76F9282C06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8A1-4173-9AE0-A76F9282C06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8A1-4173-9AE0-A76F9282C063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0"/>
              <c:layout>
                <c:manualLayout>
                  <c:x val="5.267489438839199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A1-4173-9AE0-A76F9282C063}"/>
                </c:ext>
              </c:extLst>
            </c:dLbl>
            <c:dLbl>
              <c:idx val="3"/>
              <c:layout>
                <c:manualLayout>
                  <c:x val="7.9012341582588175E-3"/>
                  <c:y val="-1.5479152757824836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A1-4173-9AE0-A76F9282C063}"/>
                </c:ext>
              </c:extLst>
            </c:dLbl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Monitor_Controle!$P$22:$P$33</c:f>
              <c:numCache>
                <c:formatCode>0%</c:formatCode>
                <c:ptCount val="11"/>
                <c:pt idx="0">
                  <c:v>0.10810810810810811</c:v>
                </c:pt>
                <c:pt idx="1">
                  <c:v>1.8518518518518517E-2</c:v>
                </c:pt>
                <c:pt idx="2">
                  <c:v>0.26315789473684209</c:v>
                </c:pt>
                <c:pt idx="3">
                  <c:v>5.2631578947368418E-2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7.1326676176890159E-3</c:v>
                </c:pt>
                <c:pt idx="8">
                  <c:v>8.9171974522292988E-2</c:v>
                </c:pt>
                <c:pt idx="9">
                  <c:v>7.9872204472843447E-2</c:v>
                </c:pt>
                <c:pt idx="10">
                  <c:v>2.6666666666666668E-2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347792384"/>
        <c:axId val="189331648"/>
        <c:axId val="0"/>
      </c:bar3DChart>
      <c:catAx>
        <c:axId val="3477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31648"/>
        <c:crosses val="autoZero"/>
        <c:auto val="1"/>
        <c:lblAlgn val="ctr"/>
        <c:lblOffset val="100"/>
        <c:noMultiLvlLbl val="0"/>
      </c:catAx>
      <c:valAx>
        <c:axId val="18933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7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 que necessitam de</a:t>
            </a:r>
            <a:r>
              <a:rPr lang="pt-BR" sz="2000" baseline="0"/>
              <a:t> atualização</a:t>
            </a:r>
            <a:endParaRPr lang="pt-BR" sz="20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Monitor_Controle!$P$3</c:f>
              <c:strCache>
                <c:ptCount val="1"/>
                <c:pt idx="0">
                  <c:v>Necessitam atualizar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55-4565-90FE-8C6C5860BB5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755-4565-90FE-8C6C5860BB51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8755-4565-90FE-8C6C5860BB5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755-4565-90FE-8C6C5860BB51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755-4565-90FE-8C6C5860BB51}"/>
              </c:ext>
            </c:extLst>
          </c:dPt>
          <c:dLbls>
            <c:dLbl>
              <c:idx val="0"/>
              <c:layout>
                <c:manualLayout>
                  <c:x val="1.31724482996962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5-4565-90FE-8C6C5860BB51}"/>
                </c:ext>
              </c:extLst>
            </c:dLbl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dLbl>
              <c:idx val="6"/>
              <c:layout>
                <c:manualLayout>
                  <c:x val="7.9034689798177342E-3"/>
                  <c:y val="2.1146084477775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55-4565-90FE-8C6C5860BB51}"/>
                </c:ext>
              </c:extLst>
            </c:dLbl>
            <c:dLbl>
              <c:idx val="7"/>
              <c:layout>
                <c:manualLayout>
                  <c:x val="1.053795863975698E-2"/>
                  <c:y val="-7.7534747397156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55-4565-90FE-8C6C5860B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Monitor_Controle!$P$7:$P$15</c:f>
              <c:numCache>
                <c:formatCode>0.0%</c:formatCode>
                <c:ptCount val="9"/>
                <c:pt idx="0">
                  <c:v>0</c:v>
                </c:pt>
                <c:pt idx="1">
                  <c:v>0.28915662650602408</c:v>
                </c:pt>
                <c:pt idx="2">
                  <c:v>7.6744186046511634E-2</c:v>
                </c:pt>
                <c:pt idx="3">
                  <c:v>1.1389521640091117E-2</c:v>
                </c:pt>
                <c:pt idx="4">
                  <c:v>4.2735042735042739E-3</c:v>
                </c:pt>
                <c:pt idx="5">
                  <c:v>5.263157894736842E-3</c:v>
                </c:pt>
                <c:pt idx="6">
                  <c:v>0.1044776119402985</c:v>
                </c:pt>
                <c:pt idx="7">
                  <c:v>4.072398190045249E-2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348333568"/>
        <c:axId val="356488832"/>
        <c:axId val="0"/>
      </c:bar3DChart>
      <c:catAx>
        <c:axId val="3483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6488832"/>
        <c:crosses val="autoZero"/>
        <c:auto val="1"/>
        <c:lblAlgn val="ctr"/>
        <c:lblOffset val="100"/>
        <c:noMultiLvlLbl val="0"/>
      </c:catAx>
      <c:valAx>
        <c:axId val="35648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833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</a:t>
            </a:r>
            <a:r>
              <a:rPr lang="pt-BR" sz="2000" baseline="0"/>
              <a:t> em execução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Monitor_Controle!$G$21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Monitor_Controle!$G$22:$G$33</c:f>
              <c:numCache>
                <c:formatCode>_-* #,##0_-;\-* #,##0_-;_-* "-"??_-;_-@_-</c:formatCode>
                <c:ptCount val="11"/>
                <c:pt idx="0">
                  <c:v>12</c:v>
                </c:pt>
                <c:pt idx="1">
                  <c:v>29</c:v>
                </c:pt>
                <c:pt idx="2">
                  <c:v>38</c:v>
                </c:pt>
                <c:pt idx="3">
                  <c:v>11</c:v>
                </c:pt>
                <c:pt idx="4">
                  <c:v>21</c:v>
                </c:pt>
                <c:pt idx="5">
                  <c:v>73</c:v>
                </c:pt>
                <c:pt idx="6">
                  <c:v>22</c:v>
                </c:pt>
                <c:pt idx="7">
                  <c:v>141</c:v>
                </c:pt>
                <c:pt idx="8">
                  <c:v>168</c:v>
                </c:pt>
                <c:pt idx="9">
                  <c:v>86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41289728"/>
        <c:axId val="251746496"/>
        <c:axId val="0"/>
      </c:bar3DChart>
      <c:catAx>
        <c:axId val="2412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746496"/>
        <c:crosses val="autoZero"/>
        <c:auto val="1"/>
        <c:lblAlgn val="ctr"/>
        <c:lblOffset val="100"/>
        <c:noMultiLvlLbl val="0"/>
      </c:catAx>
      <c:valAx>
        <c:axId val="2517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28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 em execução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Monitor_Controle!$G$21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Monitor_Controle!$G$7:$G$15</c:f>
              <c:numCache>
                <c:formatCode>_-* #,##0_-;\-* #,##0_-;_-* "-"??_-;_-@_-</c:formatCode>
                <c:ptCount val="9"/>
                <c:pt idx="0">
                  <c:v>130</c:v>
                </c:pt>
                <c:pt idx="1">
                  <c:v>55</c:v>
                </c:pt>
                <c:pt idx="2">
                  <c:v>279</c:v>
                </c:pt>
                <c:pt idx="3">
                  <c:v>293</c:v>
                </c:pt>
                <c:pt idx="4">
                  <c:v>177</c:v>
                </c:pt>
                <c:pt idx="5">
                  <c:v>399</c:v>
                </c:pt>
                <c:pt idx="6">
                  <c:v>51</c:v>
                </c:pt>
                <c:pt idx="7">
                  <c:v>77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41292288"/>
        <c:axId val="343295680"/>
        <c:axId val="0"/>
      </c:bar3DChart>
      <c:catAx>
        <c:axId val="2412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295680"/>
        <c:crosses val="autoZero"/>
        <c:auto val="1"/>
        <c:lblAlgn val="ctr"/>
        <c:lblOffset val="100"/>
        <c:noMultiLvlLbl val="0"/>
      </c:catAx>
      <c:valAx>
        <c:axId val="34329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29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 dirty="0" smtClean="0"/>
              <a:t>Realizações </a:t>
            </a:r>
            <a:r>
              <a:rPr lang="pt-BR" sz="2000" dirty="0"/>
              <a:t>no período - </a:t>
            </a:r>
            <a:r>
              <a:rPr lang="pt-BR" sz="2000" i="1" dirty="0"/>
              <a:t>Campi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Monitor_Controle!$U$3</c:f>
              <c:strCache>
                <c:ptCount val="1"/>
                <c:pt idx="0">
                  <c:v>(%) Previstas para o período apurado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61C-49FF-9676-DEEE3E3A1C9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61C-49FF-9676-DEEE3E3A1C96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61C-49FF-9676-DEEE3E3A1C96}"/>
              </c:ext>
            </c:extLst>
          </c:dPt>
          <c:dLbls>
            <c:dLbl>
              <c:idx val="3"/>
              <c:layout>
                <c:manualLayout>
                  <c:x val="9.2109996535254535E-3"/>
                  <c:y val="-9.493200941247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1C-49FF-9676-DEEE3E3A1C96}"/>
                </c:ext>
              </c:extLst>
            </c:dLbl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dLbl>
              <c:idx val="6"/>
              <c:layout>
                <c:manualLayout>
                  <c:x val="5.2634283734432404E-3"/>
                  <c:y val="-6.1178406065814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1C-49FF-9676-DEEE3E3A1C96}"/>
                </c:ext>
              </c:extLst>
            </c:dLbl>
            <c:dLbl>
              <c:idx val="7"/>
              <c:layout>
                <c:manualLayout>
                  <c:x val="5.2634283734431441E-3"/>
                  <c:y val="-3.164400313749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1C-49FF-9676-DEEE3E3A1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Monitor_Controle!$U$7:$U$15</c:f>
              <c:numCache>
                <c:formatCode>0.00%</c:formatCode>
                <c:ptCount val="9"/>
                <c:pt idx="0">
                  <c:v>4.790419161676647E-2</c:v>
                </c:pt>
                <c:pt idx="1">
                  <c:v>1.2048192771084338E-2</c:v>
                </c:pt>
                <c:pt idx="2">
                  <c:v>1.3953488372093023E-2</c:v>
                </c:pt>
                <c:pt idx="3">
                  <c:v>9.1116173120728925E-3</c:v>
                </c:pt>
                <c:pt idx="4">
                  <c:v>5.128205128205128E-2</c:v>
                </c:pt>
                <c:pt idx="5">
                  <c:v>3.9473684210526314E-2</c:v>
                </c:pt>
                <c:pt idx="6">
                  <c:v>4.9751243781094526E-3</c:v>
                </c:pt>
                <c:pt idx="7">
                  <c:v>0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41666048"/>
        <c:axId val="343298560"/>
        <c:axId val="0"/>
      </c:bar3DChart>
      <c:catAx>
        <c:axId val="2416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298560"/>
        <c:crosses val="autoZero"/>
        <c:auto val="1"/>
        <c:lblAlgn val="ctr"/>
        <c:lblOffset val="100"/>
        <c:noMultiLvlLbl val="0"/>
      </c:catAx>
      <c:valAx>
        <c:axId val="34329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6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6C7C1-4EE0-45ED-9C27-FE13BB9B73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C833571F-67DF-460D-88A5-BB18013C0250}">
      <dgm:prSet phldrT="[Texto]"/>
      <dgm:spPr/>
      <dgm:t>
        <a:bodyPr/>
        <a:lstStyle/>
        <a:p>
          <a:r>
            <a:rPr lang="pt-BR" smtClean="0">
              <a:latin typeface="Carlito" panose="020F0502020204030204" pitchFamily="34" charset="0"/>
              <a:cs typeface="Carlito" panose="020F0502020204030204" pitchFamily="34" charset="0"/>
            </a:rPr>
            <a:t>Tarefas inseridas;</a:t>
          </a:r>
          <a:endParaRPr lang="pt-BR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866D1D72-F8A7-4C72-9588-FCB6CA8F4722}" type="parTrans" cxnId="{36D4C450-0DB5-47D1-8B5D-30BEE2657A9E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E2A29BA5-FF9B-46E5-8CC3-4BD696EAB94B}" type="sibTrans" cxnId="{36D4C450-0DB5-47D1-8B5D-30BEE2657A9E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95E3BC97-3783-4F3B-963A-524876A6F61C}">
      <dgm:prSet/>
      <dgm:spPr/>
      <dgm:t>
        <a:bodyPr/>
        <a:lstStyle/>
        <a:p>
          <a:r>
            <a:rPr lang="pt-BR" smtClean="0">
              <a:latin typeface="Carlito" panose="020F0502020204030204" pitchFamily="34" charset="0"/>
              <a:cs typeface="Carlito" panose="020F0502020204030204" pitchFamily="34" charset="0"/>
            </a:rPr>
            <a:t>Tarefas atrasadas;</a:t>
          </a:r>
          <a:endParaRPr lang="pt-BR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8F14D324-B820-48C8-8027-FD9FABF7F0AA}" type="parTrans" cxnId="{EAEC0E2C-2EEE-4E25-A1B3-763F7608A4B9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84E1464C-8305-4053-A6AF-B358EE2E041D}" type="sibTrans" cxnId="{EAEC0E2C-2EEE-4E25-A1B3-763F7608A4B9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8AB31BDB-4A2B-492D-950E-A1EF47244C88}">
      <dgm:prSet/>
      <dgm:spPr/>
      <dgm:t>
        <a:bodyPr/>
        <a:lstStyle/>
        <a:p>
          <a:r>
            <a:rPr lang="pt-BR" smtClean="0">
              <a:latin typeface="Carlito" panose="020F0502020204030204" pitchFamily="34" charset="0"/>
              <a:cs typeface="Carlito" panose="020F0502020204030204" pitchFamily="34" charset="0"/>
            </a:rPr>
            <a:t>Não gerenciáveis;</a:t>
          </a:r>
          <a:endParaRPr lang="pt-BR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D7AD165C-686C-4A50-A478-1AA347A7786F}" type="parTrans" cxnId="{DC3FA76E-E1EA-43B7-867E-2A2F2133F71E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5B32C85F-C971-4518-8022-2560A9A3D773}" type="sibTrans" cxnId="{DC3FA76E-E1EA-43B7-867E-2A2F2133F71E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61EB0DDE-2013-4756-B766-DFE055FE7B13}">
      <dgm:prSet/>
      <dgm:spPr/>
      <dgm:t>
        <a:bodyPr/>
        <a:lstStyle/>
        <a:p>
          <a:r>
            <a:rPr lang="pt-BR" smtClean="0">
              <a:latin typeface="Carlito" panose="020F0502020204030204" pitchFamily="34" charset="0"/>
              <a:cs typeface="Carlito" panose="020F0502020204030204" pitchFamily="34" charset="0"/>
            </a:rPr>
            <a:t>Necessitam de atualização</a:t>
          </a:r>
          <a:endParaRPr lang="pt-BR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7EF3D3D3-A576-4D60-B9D1-49181A55B5F2}" type="parTrans" cxnId="{8FB5AF7B-22E4-45D8-991E-4EC54FCA32F1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E26EE039-8D2D-4EF9-9B0C-0899949B195B}" type="sibTrans" cxnId="{8FB5AF7B-22E4-45D8-991E-4EC54FCA32F1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92A6FF2E-FFA3-4D1C-9A78-D74698E7BAD0}">
      <dgm:prSet/>
      <dgm:spPr/>
      <dgm:t>
        <a:bodyPr/>
        <a:lstStyle/>
        <a:p>
          <a:r>
            <a:rPr lang="pt-BR" smtClean="0">
              <a:latin typeface="Carlito" panose="020F0502020204030204" pitchFamily="34" charset="0"/>
              <a:cs typeface="Carlito" panose="020F0502020204030204" pitchFamily="34" charset="0"/>
            </a:rPr>
            <a:t>Em execução</a:t>
          </a:r>
          <a:endParaRPr lang="pt-BR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549C5D28-74B7-4507-BB67-B63D937FFB87}" type="parTrans" cxnId="{4E9A8E8F-7E24-44C8-9D6A-F438F8B4DD6D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34D2A5CD-4BF3-443E-B910-1F0C09592530}" type="sibTrans" cxnId="{4E9A8E8F-7E24-44C8-9D6A-F438F8B4DD6D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46C97F75-30E4-4883-9775-212BFE1503DB}">
      <dgm:prSet/>
      <dgm:spPr/>
      <dgm:t>
        <a:bodyPr/>
        <a:lstStyle/>
        <a:p>
          <a:r>
            <a:rPr lang="pt-BR" smtClean="0">
              <a:latin typeface="Carlito" panose="020F0502020204030204" pitchFamily="34" charset="0"/>
              <a:cs typeface="Carlito" panose="020F0502020204030204" pitchFamily="34" charset="0"/>
            </a:rPr>
            <a:t>Resultados parciais do trimestre</a:t>
          </a:r>
          <a:endParaRPr lang="pt-BR" dirty="0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0EE6EEC7-F82B-4B14-98FA-13DC83A0CD62}" type="parTrans" cxnId="{5943EEB2-A570-4D97-8184-9CD0139BE591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7FBF360E-B48E-41F4-A9EC-85D9ED80B717}" type="sibTrans" cxnId="{5943EEB2-A570-4D97-8184-9CD0139BE591}">
      <dgm:prSet/>
      <dgm:spPr/>
      <dgm:t>
        <a:bodyPr/>
        <a:lstStyle/>
        <a:p>
          <a:endParaRPr lang="pt-BR">
            <a:latin typeface="Carlito" panose="020F0502020204030204" pitchFamily="34" charset="0"/>
            <a:cs typeface="Carlito" panose="020F0502020204030204" pitchFamily="34" charset="0"/>
          </a:endParaRPr>
        </a:p>
      </dgm:t>
    </dgm:pt>
    <dgm:pt modelId="{56591780-5773-40B1-9AA9-5584511C6A68}" type="pres">
      <dgm:prSet presAssocID="{27B6C7C1-4EE0-45ED-9C27-FE13BB9B73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5538EED9-389E-41FC-8960-18E9304EB648}" type="pres">
      <dgm:prSet presAssocID="{27B6C7C1-4EE0-45ED-9C27-FE13BB9B7393}" presName="Name1" presStyleCnt="0"/>
      <dgm:spPr/>
    </dgm:pt>
    <dgm:pt modelId="{C81C0582-576A-4AF6-BF88-6D7680E1BBE3}" type="pres">
      <dgm:prSet presAssocID="{27B6C7C1-4EE0-45ED-9C27-FE13BB9B7393}" presName="cycle" presStyleCnt="0"/>
      <dgm:spPr/>
    </dgm:pt>
    <dgm:pt modelId="{304D1371-BD43-479E-B822-C52B66B59324}" type="pres">
      <dgm:prSet presAssocID="{27B6C7C1-4EE0-45ED-9C27-FE13BB9B7393}" presName="srcNode" presStyleLbl="node1" presStyleIdx="0" presStyleCnt="6"/>
      <dgm:spPr/>
    </dgm:pt>
    <dgm:pt modelId="{DBAB0F9C-C893-4363-9A39-12A42FA7DB30}" type="pres">
      <dgm:prSet presAssocID="{27B6C7C1-4EE0-45ED-9C27-FE13BB9B7393}" presName="conn" presStyleLbl="parChTrans1D2" presStyleIdx="0" presStyleCnt="1"/>
      <dgm:spPr/>
      <dgm:t>
        <a:bodyPr/>
        <a:lstStyle/>
        <a:p>
          <a:endParaRPr lang="pt-BR"/>
        </a:p>
      </dgm:t>
    </dgm:pt>
    <dgm:pt modelId="{9DF64392-D242-4526-AE0B-F44C2FE8490B}" type="pres">
      <dgm:prSet presAssocID="{27B6C7C1-4EE0-45ED-9C27-FE13BB9B7393}" presName="extraNode" presStyleLbl="node1" presStyleIdx="0" presStyleCnt="6"/>
      <dgm:spPr/>
    </dgm:pt>
    <dgm:pt modelId="{131B58F0-2E04-4089-979F-D3178D268F86}" type="pres">
      <dgm:prSet presAssocID="{27B6C7C1-4EE0-45ED-9C27-FE13BB9B7393}" presName="dstNode" presStyleLbl="node1" presStyleIdx="0" presStyleCnt="6"/>
      <dgm:spPr/>
    </dgm:pt>
    <dgm:pt modelId="{C413F4DC-1EEF-4C04-B27C-7CC76F3C9DC8}" type="pres">
      <dgm:prSet presAssocID="{C833571F-67DF-460D-88A5-BB18013C025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E65017-63E5-4CC4-9062-5CE1403A1D02}" type="pres">
      <dgm:prSet presAssocID="{C833571F-67DF-460D-88A5-BB18013C0250}" presName="accent_1" presStyleCnt="0"/>
      <dgm:spPr/>
    </dgm:pt>
    <dgm:pt modelId="{437DF52B-0C3C-4C28-982D-49FCBACAF659}" type="pres">
      <dgm:prSet presAssocID="{C833571F-67DF-460D-88A5-BB18013C0250}" presName="accentRepeatNode" presStyleLbl="solidFgAcc1" presStyleIdx="0" presStyleCnt="6"/>
      <dgm:spPr/>
    </dgm:pt>
    <dgm:pt modelId="{7E179FCE-1C4F-4A93-906C-66255B097605}" type="pres">
      <dgm:prSet presAssocID="{95E3BC97-3783-4F3B-963A-524876A6F61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1C84F2-499D-4EE9-995D-68F86DA84461}" type="pres">
      <dgm:prSet presAssocID="{95E3BC97-3783-4F3B-963A-524876A6F61C}" presName="accent_2" presStyleCnt="0"/>
      <dgm:spPr/>
    </dgm:pt>
    <dgm:pt modelId="{FD15CB0E-5018-4E4C-8CE7-EF6BA3E1E2F2}" type="pres">
      <dgm:prSet presAssocID="{95E3BC97-3783-4F3B-963A-524876A6F61C}" presName="accentRepeatNode" presStyleLbl="solidFgAcc1" presStyleIdx="1" presStyleCnt="6"/>
      <dgm:spPr/>
    </dgm:pt>
    <dgm:pt modelId="{DCA9DB85-1865-4C4E-B577-67D47C86EAA6}" type="pres">
      <dgm:prSet presAssocID="{8AB31BDB-4A2B-492D-950E-A1EF47244C8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163D81-481B-4C0F-B3D5-ADA3965BA8E0}" type="pres">
      <dgm:prSet presAssocID="{8AB31BDB-4A2B-492D-950E-A1EF47244C88}" presName="accent_3" presStyleCnt="0"/>
      <dgm:spPr/>
    </dgm:pt>
    <dgm:pt modelId="{D1600FA9-4A9E-4F3B-9456-0AF177234384}" type="pres">
      <dgm:prSet presAssocID="{8AB31BDB-4A2B-492D-950E-A1EF47244C88}" presName="accentRepeatNode" presStyleLbl="solidFgAcc1" presStyleIdx="2" presStyleCnt="6"/>
      <dgm:spPr/>
    </dgm:pt>
    <dgm:pt modelId="{9B46B62B-3C20-416B-9E79-AC32FF4584FB}" type="pres">
      <dgm:prSet presAssocID="{61EB0DDE-2013-4756-B766-DFE055FE7B1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BD748-68B8-4D3C-87C9-3F10C2D31CDD}" type="pres">
      <dgm:prSet presAssocID="{61EB0DDE-2013-4756-B766-DFE055FE7B13}" presName="accent_4" presStyleCnt="0"/>
      <dgm:spPr/>
    </dgm:pt>
    <dgm:pt modelId="{0AC5E9BC-424C-4D8B-8124-D0271425CC6C}" type="pres">
      <dgm:prSet presAssocID="{61EB0DDE-2013-4756-B766-DFE055FE7B13}" presName="accentRepeatNode" presStyleLbl="solidFgAcc1" presStyleIdx="3" presStyleCnt="6"/>
      <dgm:spPr/>
    </dgm:pt>
    <dgm:pt modelId="{64A73148-1B3A-4421-A915-28420237D486}" type="pres">
      <dgm:prSet presAssocID="{92A6FF2E-FFA3-4D1C-9A78-D74698E7BAD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F78189-595A-4C03-B658-C472D5603B69}" type="pres">
      <dgm:prSet presAssocID="{92A6FF2E-FFA3-4D1C-9A78-D74698E7BAD0}" presName="accent_5" presStyleCnt="0"/>
      <dgm:spPr/>
    </dgm:pt>
    <dgm:pt modelId="{CD1963BB-ABB1-4269-91D3-64B313350756}" type="pres">
      <dgm:prSet presAssocID="{92A6FF2E-FFA3-4D1C-9A78-D74698E7BAD0}" presName="accentRepeatNode" presStyleLbl="solidFgAcc1" presStyleIdx="4" presStyleCnt="6"/>
      <dgm:spPr/>
    </dgm:pt>
    <dgm:pt modelId="{AD39557D-8DDB-427E-942C-5327EB52B87B}" type="pres">
      <dgm:prSet presAssocID="{46C97F75-30E4-4883-9775-212BFE1503D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CD3590-AAB0-46F6-8FDE-69816B7494C2}" type="pres">
      <dgm:prSet presAssocID="{46C97F75-30E4-4883-9775-212BFE1503DB}" presName="accent_6" presStyleCnt="0"/>
      <dgm:spPr/>
    </dgm:pt>
    <dgm:pt modelId="{F8232CDA-F96D-4A69-B1C5-0A9B0865BFF2}" type="pres">
      <dgm:prSet presAssocID="{46C97F75-30E4-4883-9775-212BFE1503DB}" presName="accentRepeatNode" presStyleLbl="solidFgAcc1" presStyleIdx="5" presStyleCnt="6"/>
      <dgm:spPr/>
    </dgm:pt>
  </dgm:ptLst>
  <dgm:cxnLst>
    <dgm:cxn modelId="{7357A8DC-9869-4CCC-92B8-AE728368B3DB}" type="presOf" srcId="{27B6C7C1-4EE0-45ED-9C27-FE13BB9B7393}" destId="{56591780-5773-40B1-9AA9-5584511C6A68}" srcOrd="0" destOrd="0" presId="urn:microsoft.com/office/officeart/2008/layout/VerticalCurvedList"/>
    <dgm:cxn modelId="{1E551E31-02CF-44CE-A3BC-D1DEB0DBE8A5}" type="presOf" srcId="{46C97F75-30E4-4883-9775-212BFE1503DB}" destId="{AD39557D-8DDB-427E-942C-5327EB52B87B}" srcOrd="0" destOrd="0" presId="urn:microsoft.com/office/officeart/2008/layout/VerticalCurvedList"/>
    <dgm:cxn modelId="{5CB636AA-462E-4814-B645-ADDE90391DF5}" type="presOf" srcId="{61EB0DDE-2013-4756-B766-DFE055FE7B13}" destId="{9B46B62B-3C20-416B-9E79-AC32FF4584FB}" srcOrd="0" destOrd="0" presId="urn:microsoft.com/office/officeart/2008/layout/VerticalCurvedList"/>
    <dgm:cxn modelId="{EA5740CA-D000-4A7B-8B8A-85A4049FEC16}" type="presOf" srcId="{92A6FF2E-FFA3-4D1C-9A78-D74698E7BAD0}" destId="{64A73148-1B3A-4421-A915-28420237D486}" srcOrd="0" destOrd="0" presId="urn:microsoft.com/office/officeart/2008/layout/VerticalCurvedList"/>
    <dgm:cxn modelId="{FD2BE3D3-4C61-41EB-A80D-F69495845EC9}" type="presOf" srcId="{8AB31BDB-4A2B-492D-950E-A1EF47244C88}" destId="{DCA9DB85-1865-4C4E-B577-67D47C86EAA6}" srcOrd="0" destOrd="0" presId="urn:microsoft.com/office/officeart/2008/layout/VerticalCurvedList"/>
    <dgm:cxn modelId="{36D4C450-0DB5-47D1-8B5D-30BEE2657A9E}" srcId="{27B6C7C1-4EE0-45ED-9C27-FE13BB9B7393}" destId="{C833571F-67DF-460D-88A5-BB18013C0250}" srcOrd="0" destOrd="0" parTransId="{866D1D72-F8A7-4C72-9588-FCB6CA8F4722}" sibTransId="{E2A29BA5-FF9B-46E5-8CC3-4BD696EAB94B}"/>
    <dgm:cxn modelId="{4E9A8E8F-7E24-44C8-9D6A-F438F8B4DD6D}" srcId="{27B6C7C1-4EE0-45ED-9C27-FE13BB9B7393}" destId="{92A6FF2E-FFA3-4D1C-9A78-D74698E7BAD0}" srcOrd="4" destOrd="0" parTransId="{549C5D28-74B7-4507-BB67-B63D937FFB87}" sibTransId="{34D2A5CD-4BF3-443E-B910-1F0C09592530}"/>
    <dgm:cxn modelId="{2666F847-E281-4308-B191-BF1D79C560DB}" type="presOf" srcId="{C833571F-67DF-460D-88A5-BB18013C0250}" destId="{C413F4DC-1EEF-4C04-B27C-7CC76F3C9DC8}" srcOrd="0" destOrd="0" presId="urn:microsoft.com/office/officeart/2008/layout/VerticalCurvedList"/>
    <dgm:cxn modelId="{DC3FA76E-E1EA-43B7-867E-2A2F2133F71E}" srcId="{27B6C7C1-4EE0-45ED-9C27-FE13BB9B7393}" destId="{8AB31BDB-4A2B-492D-950E-A1EF47244C88}" srcOrd="2" destOrd="0" parTransId="{D7AD165C-686C-4A50-A478-1AA347A7786F}" sibTransId="{5B32C85F-C971-4518-8022-2560A9A3D773}"/>
    <dgm:cxn modelId="{5943EEB2-A570-4D97-8184-9CD0139BE591}" srcId="{27B6C7C1-4EE0-45ED-9C27-FE13BB9B7393}" destId="{46C97F75-30E4-4883-9775-212BFE1503DB}" srcOrd="5" destOrd="0" parTransId="{0EE6EEC7-F82B-4B14-98FA-13DC83A0CD62}" sibTransId="{7FBF360E-B48E-41F4-A9EC-85D9ED80B717}"/>
    <dgm:cxn modelId="{7A49CC33-9617-4D69-B91F-7BA124B902B1}" type="presOf" srcId="{95E3BC97-3783-4F3B-963A-524876A6F61C}" destId="{7E179FCE-1C4F-4A93-906C-66255B097605}" srcOrd="0" destOrd="0" presId="urn:microsoft.com/office/officeart/2008/layout/VerticalCurvedList"/>
    <dgm:cxn modelId="{EAEC0E2C-2EEE-4E25-A1B3-763F7608A4B9}" srcId="{27B6C7C1-4EE0-45ED-9C27-FE13BB9B7393}" destId="{95E3BC97-3783-4F3B-963A-524876A6F61C}" srcOrd="1" destOrd="0" parTransId="{8F14D324-B820-48C8-8027-FD9FABF7F0AA}" sibTransId="{84E1464C-8305-4053-A6AF-B358EE2E041D}"/>
    <dgm:cxn modelId="{D63AECE2-FED7-44B2-8A9C-80A76F61B0F3}" type="presOf" srcId="{E2A29BA5-FF9B-46E5-8CC3-4BD696EAB94B}" destId="{DBAB0F9C-C893-4363-9A39-12A42FA7DB30}" srcOrd="0" destOrd="0" presId="urn:microsoft.com/office/officeart/2008/layout/VerticalCurvedList"/>
    <dgm:cxn modelId="{8FB5AF7B-22E4-45D8-991E-4EC54FCA32F1}" srcId="{27B6C7C1-4EE0-45ED-9C27-FE13BB9B7393}" destId="{61EB0DDE-2013-4756-B766-DFE055FE7B13}" srcOrd="3" destOrd="0" parTransId="{7EF3D3D3-A576-4D60-B9D1-49181A55B5F2}" sibTransId="{E26EE039-8D2D-4EF9-9B0C-0899949B195B}"/>
    <dgm:cxn modelId="{63BF348D-04CB-4625-B1F2-D3CBD8E2EBD1}" type="presParOf" srcId="{56591780-5773-40B1-9AA9-5584511C6A68}" destId="{5538EED9-389E-41FC-8960-18E9304EB648}" srcOrd="0" destOrd="0" presId="urn:microsoft.com/office/officeart/2008/layout/VerticalCurvedList"/>
    <dgm:cxn modelId="{8B2DA037-4546-4612-8F68-E6D15D9E2A05}" type="presParOf" srcId="{5538EED9-389E-41FC-8960-18E9304EB648}" destId="{C81C0582-576A-4AF6-BF88-6D7680E1BBE3}" srcOrd="0" destOrd="0" presId="urn:microsoft.com/office/officeart/2008/layout/VerticalCurvedList"/>
    <dgm:cxn modelId="{1C8367B0-6EA2-4B75-A7B7-C1850CB96195}" type="presParOf" srcId="{C81C0582-576A-4AF6-BF88-6D7680E1BBE3}" destId="{304D1371-BD43-479E-B822-C52B66B59324}" srcOrd="0" destOrd="0" presId="urn:microsoft.com/office/officeart/2008/layout/VerticalCurvedList"/>
    <dgm:cxn modelId="{F7741CFF-29B7-4BD0-9F17-EAEB98CDAD3B}" type="presParOf" srcId="{C81C0582-576A-4AF6-BF88-6D7680E1BBE3}" destId="{DBAB0F9C-C893-4363-9A39-12A42FA7DB30}" srcOrd="1" destOrd="0" presId="urn:microsoft.com/office/officeart/2008/layout/VerticalCurvedList"/>
    <dgm:cxn modelId="{BEB1E6F2-76C6-47A8-BDEC-0A32CA2A65D9}" type="presParOf" srcId="{C81C0582-576A-4AF6-BF88-6D7680E1BBE3}" destId="{9DF64392-D242-4526-AE0B-F44C2FE8490B}" srcOrd="2" destOrd="0" presId="urn:microsoft.com/office/officeart/2008/layout/VerticalCurvedList"/>
    <dgm:cxn modelId="{993C95D6-0F05-40CA-AD95-4EEE57872D1F}" type="presParOf" srcId="{C81C0582-576A-4AF6-BF88-6D7680E1BBE3}" destId="{131B58F0-2E04-4089-979F-D3178D268F86}" srcOrd="3" destOrd="0" presId="urn:microsoft.com/office/officeart/2008/layout/VerticalCurvedList"/>
    <dgm:cxn modelId="{9870E2A4-32B6-4AFB-871D-CBEB05F28FF9}" type="presParOf" srcId="{5538EED9-389E-41FC-8960-18E9304EB648}" destId="{C413F4DC-1EEF-4C04-B27C-7CC76F3C9DC8}" srcOrd="1" destOrd="0" presId="urn:microsoft.com/office/officeart/2008/layout/VerticalCurvedList"/>
    <dgm:cxn modelId="{2D78389C-11B5-4FD1-AEA2-A088CB151A8E}" type="presParOf" srcId="{5538EED9-389E-41FC-8960-18E9304EB648}" destId="{66E65017-63E5-4CC4-9062-5CE1403A1D02}" srcOrd="2" destOrd="0" presId="urn:microsoft.com/office/officeart/2008/layout/VerticalCurvedList"/>
    <dgm:cxn modelId="{34C8B4DB-D1B5-45D9-82A8-A83A38BE5352}" type="presParOf" srcId="{66E65017-63E5-4CC4-9062-5CE1403A1D02}" destId="{437DF52B-0C3C-4C28-982D-49FCBACAF659}" srcOrd="0" destOrd="0" presId="urn:microsoft.com/office/officeart/2008/layout/VerticalCurvedList"/>
    <dgm:cxn modelId="{77AD28B0-8D8B-44B5-A169-35798E73DF0E}" type="presParOf" srcId="{5538EED9-389E-41FC-8960-18E9304EB648}" destId="{7E179FCE-1C4F-4A93-906C-66255B097605}" srcOrd="3" destOrd="0" presId="urn:microsoft.com/office/officeart/2008/layout/VerticalCurvedList"/>
    <dgm:cxn modelId="{92E29648-479C-48FD-8A9F-F692235E7DD3}" type="presParOf" srcId="{5538EED9-389E-41FC-8960-18E9304EB648}" destId="{A21C84F2-499D-4EE9-995D-68F86DA84461}" srcOrd="4" destOrd="0" presId="urn:microsoft.com/office/officeart/2008/layout/VerticalCurvedList"/>
    <dgm:cxn modelId="{137FC5CD-FAB1-4B17-A713-E26C17A5AD37}" type="presParOf" srcId="{A21C84F2-499D-4EE9-995D-68F86DA84461}" destId="{FD15CB0E-5018-4E4C-8CE7-EF6BA3E1E2F2}" srcOrd="0" destOrd="0" presId="urn:microsoft.com/office/officeart/2008/layout/VerticalCurvedList"/>
    <dgm:cxn modelId="{84810265-3741-415A-89A4-5A0F025B1409}" type="presParOf" srcId="{5538EED9-389E-41FC-8960-18E9304EB648}" destId="{DCA9DB85-1865-4C4E-B577-67D47C86EAA6}" srcOrd="5" destOrd="0" presId="urn:microsoft.com/office/officeart/2008/layout/VerticalCurvedList"/>
    <dgm:cxn modelId="{119C9316-539B-4B5B-A6A3-CED983801A5D}" type="presParOf" srcId="{5538EED9-389E-41FC-8960-18E9304EB648}" destId="{09163D81-481B-4C0F-B3D5-ADA3965BA8E0}" srcOrd="6" destOrd="0" presId="urn:microsoft.com/office/officeart/2008/layout/VerticalCurvedList"/>
    <dgm:cxn modelId="{0FDF9466-7A65-41C9-B297-D7009C56D071}" type="presParOf" srcId="{09163D81-481B-4C0F-B3D5-ADA3965BA8E0}" destId="{D1600FA9-4A9E-4F3B-9456-0AF177234384}" srcOrd="0" destOrd="0" presId="urn:microsoft.com/office/officeart/2008/layout/VerticalCurvedList"/>
    <dgm:cxn modelId="{89A0C0E7-B256-456C-8AF9-B4DBBD1B7779}" type="presParOf" srcId="{5538EED9-389E-41FC-8960-18E9304EB648}" destId="{9B46B62B-3C20-416B-9E79-AC32FF4584FB}" srcOrd="7" destOrd="0" presId="urn:microsoft.com/office/officeart/2008/layout/VerticalCurvedList"/>
    <dgm:cxn modelId="{EE9D7D82-FECF-419A-9C94-0ADCACA6D5E3}" type="presParOf" srcId="{5538EED9-389E-41FC-8960-18E9304EB648}" destId="{CA8BD748-68B8-4D3C-87C9-3F10C2D31CDD}" srcOrd="8" destOrd="0" presId="urn:microsoft.com/office/officeart/2008/layout/VerticalCurvedList"/>
    <dgm:cxn modelId="{3D41EB6C-5D00-4E5E-834E-783C8A789658}" type="presParOf" srcId="{CA8BD748-68B8-4D3C-87C9-3F10C2D31CDD}" destId="{0AC5E9BC-424C-4D8B-8124-D0271425CC6C}" srcOrd="0" destOrd="0" presId="urn:microsoft.com/office/officeart/2008/layout/VerticalCurvedList"/>
    <dgm:cxn modelId="{4FB5090B-D460-42DB-9D11-AF470B6B9E53}" type="presParOf" srcId="{5538EED9-389E-41FC-8960-18E9304EB648}" destId="{64A73148-1B3A-4421-A915-28420237D486}" srcOrd="9" destOrd="0" presId="urn:microsoft.com/office/officeart/2008/layout/VerticalCurvedList"/>
    <dgm:cxn modelId="{62851D02-E701-482C-92B8-6DEA7BE205B8}" type="presParOf" srcId="{5538EED9-389E-41FC-8960-18E9304EB648}" destId="{9AF78189-595A-4C03-B658-C472D5603B69}" srcOrd="10" destOrd="0" presId="urn:microsoft.com/office/officeart/2008/layout/VerticalCurvedList"/>
    <dgm:cxn modelId="{BA43EE48-F956-46A4-A4AD-CA7E5AF81E9F}" type="presParOf" srcId="{9AF78189-595A-4C03-B658-C472D5603B69}" destId="{CD1963BB-ABB1-4269-91D3-64B313350756}" srcOrd="0" destOrd="0" presId="urn:microsoft.com/office/officeart/2008/layout/VerticalCurvedList"/>
    <dgm:cxn modelId="{AD1B9843-92D8-46EA-9571-8BEDD34CA002}" type="presParOf" srcId="{5538EED9-389E-41FC-8960-18E9304EB648}" destId="{AD39557D-8DDB-427E-942C-5327EB52B87B}" srcOrd="11" destOrd="0" presId="urn:microsoft.com/office/officeart/2008/layout/VerticalCurvedList"/>
    <dgm:cxn modelId="{797ADD49-2EDF-4AE8-8122-4B22E4890657}" type="presParOf" srcId="{5538EED9-389E-41FC-8960-18E9304EB648}" destId="{DECD3590-AAB0-46F6-8FDE-69816B7494C2}" srcOrd="12" destOrd="0" presId="urn:microsoft.com/office/officeart/2008/layout/VerticalCurvedList"/>
    <dgm:cxn modelId="{1CD6693E-F35F-4F92-A032-FD7FFD22F10F}" type="presParOf" srcId="{DECD3590-AAB0-46F6-8FDE-69816B7494C2}" destId="{F8232CDA-F96D-4A69-B1C5-0A9B0865BF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B0F9C-C893-4363-9A39-12A42FA7DB30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3F4DC-1EEF-4C04-B27C-7CC76F3C9DC8}">
      <dsp:nvSpPr>
        <dsp:cNvPr id="0" name=""/>
        <dsp:cNvSpPr/>
      </dsp:nvSpPr>
      <dsp:spPr>
        <a:xfrm>
          <a:off x="350606" y="229141"/>
          <a:ext cx="7476368" cy="458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Carlito" panose="020F0502020204030204" pitchFamily="34" charset="0"/>
              <a:cs typeface="Carlito" panose="020F0502020204030204" pitchFamily="34" charset="0"/>
            </a:rPr>
            <a:t>Tarefas inseridas;</a:t>
          </a:r>
          <a:endParaRPr lang="pt-BR" sz="24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350606" y="229141"/>
        <a:ext cx="7476368" cy="458108"/>
      </dsp:txXfrm>
    </dsp:sp>
    <dsp:sp modelId="{437DF52B-0C3C-4C28-982D-49FCBACAF659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9FCE-1C4F-4A93-906C-66255B097605}">
      <dsp:nvSpPr>
        <dsp:cNvPr id="0" name=""/>
        <dsp:cNvSpPr/>
      </dsp:nvSpPr>
      <dsp:spPr>
        <a:xfrm>
          <a:off x="727432" y="916217"/>
          <a:ext cx="7099542" cy="458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Carlito" panose="020F0502020204030204" pitchFamily="34" charset="0"/>
              <a:cs typeface="Carlito" panose="020F0502020204030204" pitchFamily="34" charset="0"/>
            </a:rPr>
            <a:t>Tarefas atrasadas;</a:t>
          </a:r>
          <a:endParaRPr lang="pt-BR" sz="24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727432" y="916217"/>
        <a:ext cx="7099542" cy="458108"/>
      </dsp:txXfrm>
    </dsp:sp>
    <dsp:sp modelId="{FD15CB0E-5018-4E4C-8CE7-EF6BA3E1E2F2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9DB85-1865-4C4E-B577-67D47C86EAA6}">
      <dsp:nvSpPr>
        <dsp:cNvPr id="0" name=""/>
        <dsp:cNvSpPr/>
      </dsp:nvSpPr>
      <dsp:spPr>
        <a:xfrm>
          <a:off x="899745" y="1603293"/>
          <a:ext cx="6927229" cy="458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Carlito" panose="020F0502020204030204" pitchFamily="34" charset="0"/>
              <a:cs typeface="Carlito" panose="020F0502020204030204" pitchFamily="34" charset="0"/>
            </a:rPr>
            <a:t>Não gerenciáveis;</a:t>
          </a:r>
          <a:endParaRPr lang="pt-BR" sz="24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899745" y="1603293"/>
        <a:ext cx="6927229" cy="458108"/>
      </dsp:txXfrm>
    </dsp:sp>
    <dsp:sp modelId="{D1600FA9-4A9E-4F3B-9456-0AF177234384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6B62B-3C20-416B-9E79-AC32FF4584FB}">
      <dsp:nvSpPr>
        <dsp:cNvPr id="0" name=""/>
        <dsp:cNvSpPr/>
      </dsp:nvSpPr>
      <dsp:spPr>
        <a:xfrm>
          <a:off x="899745" y="2289935"/>
          <a:ext cx="6927229" cy="458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Carlito" panose="020F0502020204030204" pitchFamily="34" charset="0"/>
              <a:cs typeface="Carlito" panose="020F0502020204030204" pitchFamily="34" charset="0"/>
            </a:rPr>
            <a:t>Necessitam de atualização</a:t>
          </a:r>
          <a:endParaRPr lang="pt-BR" sz="24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899745" y="2289935"/>
        <a:ext cx="6927229" cy="458108"/>
      </dsp:txXfrm>
    </dsp:sp>
    <dsp:sp modelId="{0AC5E9BC-424C-4D8B-8124-D0271425CC6C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73148-1B3A-4421-A915-28420237D486}">
      <dsp:nvSpPr>
        <dsp:cNvPr id="0" name=""/>
        <dsp:cNvSpPr/>
      </dsp:nvSpPr>
      <dsp:spPr>
        <a:xfrm>
          <a:off x="727432" y="2977011"/>
          <a:ext cx="7099542" cy="458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Carlito" panose="020F0502020204030204" pitchFamily="34" charset="0"/>
              <a:cs typeface="Carlito" panose="020F0502020204030204" pitchFamily="34" charset="0"/>
            </a:rPr>
            <a:t>Em execução</a:t>
          </a:r>
          <a:endParaRPr lang="pt-BR" sz="24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727432" y="2977011"/>
        <a:ext cx="7099542" cy="458108"/>
      </dsp:txXfrm>
    </dsp:sp>
    <dsp:sp modelId="{CD1963BB-ABB1-4269-91D3-64B313350756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9557D-8DDB-427E-942C-5327EB52B87B}">
      <dsp:nvSpPr>
        <dsp:cNvPr id="0" name=""/>
        <dsp:cNvSpPr/>
      </dsp:nvSpPr>
      <dsp:spPr>
        <a:xfrm>
          <a:off x="350606" y="3664087"/>
          <a:ext cx="7476368" cy="458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Carlito" panose="020F0502020204030204" pitchFamily="34" charset="0"/>
              <a:cs typeface="Carlito" panose="020F0502020204030204" pitchFamily="34" charset="0"/>
            </a:rPr>
            <a:t>Resultados parciais do trimestre</a:t>
          </a:r>
          <a:endParaRPr lang="pt-BR" sz="2400" kern="1200" dirty="0">
            <a:latin typeface="Carlito" panose="020F0502020204030204" pitchFamily="34" charset="0"/>
            <a:cs typeface="Carlito" panose="020F0502020204030204" pitchFamily="34" charset="0"/>
          </a:endParaRPr>
        </a:p>
      </dsp:txBody>
      <dsp:txXfrm>
        <a:off x="350606" y="3664087"/>
        <a:ext cx="7476368" cy="458108"/>
      </dsp:txXfrm>
    </dsp:sp>
    <dsp:sp modelId="{F8232CDA-F96D-4A69-B1C5-0A9B0865BFF2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0.57491</cdr:x>
      <cdr:y>6.93889E-17</cdr:y>
    </cdr:from>
    <cdr:to>
      <cdr:x>0.64882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038354" y="172689"/>
          <a:ext cx="647700" cy="1533525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FFFF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67A0A-B9D4-4104-A8D5-51B604030751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A41B4-47A4-4728-83BA-BFCEA5B5E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5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908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957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77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19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50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964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29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95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816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4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874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15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693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934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374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135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488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03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53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7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95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17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15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114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918" y="1937130"/>
            <a:ext cx="867816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2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83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6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303858"/>
            <a:ext cx="9144000" cy="4554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07263" y="3354323"/>
            <a:ext cx="85344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91312" y="3343655"/>
            <a:ext cx="685800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07719" y="3354323"/>
            <a:ext cx="58369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22019" y="3354323"/>
            <a:ext cx="793699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98120" y="4003547"/>
            <a:ext cx="268986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418588" y="4003547"/>
            <a:ext cx="2948940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898135" y="4003547"/>
            <a:ext cx="562356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98120" y="4514088"/>
            <a:ext cx="562356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00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25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21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942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627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683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05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67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78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4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884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56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993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751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45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8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07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5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38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85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58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6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72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37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9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6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8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106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8981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707" y="438150"/>
            <a:ext cx="619658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969" y="2137994"/>
            <a:ext cx="8878061" cy="394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sz="18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11/18/2019</a:t>
            </a:fld>
            <a:endParaRPr lang="en-US"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sz="18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7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8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.emf"/><Relationship Id="rId7" Type="http://schemas.openxmlformats.org/officeDocument/2006/relationships/image" Target="../media/image5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prodin@ifro.edu.br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3.emf"/><Relationship Id="rId4" Type="http://schemas.openxmlformats.org/officeDocument/2006/relationships/hyperlink" Target="mailto:dplan@ifro.edu.b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77223"/>
            <a:ext cx="7772400" cy="144562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  <a:t>Plano Anual de Trabalho</a:t>
            </a:r>
            <a:br>
              <a:rPr lang="pt-BR" sz="4800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</a:br>
            <a:r>
              <a:rPr lang="pt-BR" sz="4800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  <a:t>2019</a:t>
            </a:r>
            <a:endParaRPr lang="pt-BR" sz="4800" b="1" dirty="0">
              <a:latin typeface="Carlito" panose="020F0502020204030204" pitchFamily="34" charset="0"/>
              <a:ea typeface="Open Sans Extrabold" charset="0"/>
              <a:cs typeface="Carlito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88326"/>
            <a:ext cx="6858000" cy="618309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  <a:latin typeface="Carlito" panose="020F0502020204030204" pitchFamily="34" charset="0"/>
                <a:ea typeface="Open Sans Semibold" charset="0"/>
                <a:cs typeface="Carlito" panose="020F0502020204030204" pitchFamily="34" charset="0"/>
              </a:rPr>
              <a:t>Pró-reitoria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Carlito" panose="020F0502020204030204" pitchFamily="34" charset="0"/>
                <a:ea typeface="Open Sans Semibold" charset="0"/>
                <a:cs typeface="Carlito" panose="020F0502020204030204" pitchFamily="34" charset="0"/>
              </a:rPr>
              <a:t> de Desenvolvimento Institucional</a:t>
            </a:r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Carlito" panose="020F0502020204030204" pitchFamily="34" charset="0"/>
                <a:ea typeface="Open Sans Semibold" charset="0"/>
                <a:cs typeface="Carlito" panose="020F0502020204030204" pitchFamily="34" charset="0"/>
              </a:rPr>
              <a:t>Diretoria de Planejamento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Carlito" panose="020F0502020204030204" pitchFamily="34" charset="0"/>
              <a:ea typeface="Open Sans Semibold" charset="0"/>
              <a:cs typeface="Carlito" panose="020F05020202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360023" y="4585518"/>
            <a:ext cx="4423954" cy="584390"/>
            <a:chOff x="2033451" y="1497874"/>
            <a:chExt cx="5077098" cy="67066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50" y="1497874"/>
              <a:ext cx="2562101" cy="670668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2033451" y="1907177"/>
              <a:ext cx="5077098" cy="0"/>
              <a:chOff x="2107474" y="1907177"/>
              <a:chExt cx="5077098" cy="0"/>
            </a:xfrm>
          </p:grpSpPr>
          <p:cxnSp>
            <p:nvCxnSpPr>
              <p:cNvPr id="6" name="Conector Reto 5"/>
              <p:cNvCxnSpPr/>
              <p:nvPr/>
            </p:nvCxnSpPr>
            <p:spPr>
              <a:xfrm>
                <a:off x="2107474" y="1907177"/>
                <a:ext cx="722812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6461760" y="1907177"/>
                <a:ext cx="722812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9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7970" y="293298"/>
            <a:ext cx="8091577" cy="121623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– tarefas para atualizar - </a:t>
            </a: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Campi</a:t>
            </a:r>
            <a:endParaRPr lang="pt-BR" sz="4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2330" y="6399311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-252132" y="420220"/>
          <a:ext cx="9648265" cy="601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58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4838" y="293298"/>
            <a:ext cx="8091577" cy="121623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– tarefas </a:t>
            </a: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em execução - Reitoria</a:t>
            </a:r>
            <a:endParaRPr lang="pt-BR" sz="4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8573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</a:t>
            </a:r>
            <a:r>
              <a:rPr lang="pt-BR" sz="1050" dirty="0" err="1" smtClean="0"/>
              <a:t>Integ</a:t>
            </a:r>
            <a:r>
              <a:rPr lang="pt-BR" sz="1050" dirty="0" smtClean="0"/>
              <a:t>. Planejamento</a:t>
            </a:r>
            <a:r>
              <a:rPr lang="pt-BR" sz="1050" dirty="0"/>
              <a:t>.</a:t>
            </a: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66229"/>
              </p:ext>
            </p:extLst>
          </p:nvPr>
        </p:nvGraphicFramePr>
        <p:xfrm>
          <a:off x="284670" y="1880559"/>
          <a:ext cx="8738559" cy="428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1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7970" y="293298"/>
            <a:ext cx="8091577" cy="121623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– tarefas </a:t>
            </a: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em execução - Campi</a:t>
            </a:r>
            <a:endParaRPr lang="pt-BR" sz="4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4839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15759"/>
              </p:ext>
            </p:extLst>
          </p:nvPr>
        </p:nvGraphicFramePr>
        <p:xfrm>
          <a:off x="267419" y="1492280"/>
          <a:ext cx="8694497" cy="470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66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9388" y="1609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obtidos por setores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3540" y="6347445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Sistema Integrado de Planejamento. </a:t>
            </a:r>
            <a:endParaRPr lang="pt-BR" sz="1050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62040"/>
              </p:ext>
            </p:extLst>
          </p:nvPr>
        </p:nvGraphicFramePr>
        <p:xfrm>
          <a:off x="220701" y="1716657"/>
          <a:ext cx="8828407" cy="445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4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9388" y="1609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obtidos por setores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3540" y="6347445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Sistema Integrado de Planejamento. </a:t>
            </a:r>
            <a:endParaRPr lang="pt-BR" sz="105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77800"/>
              </p:ext>
            </p:extLst>
          </p:nvPr>
        </p:nvGraphicFramePr>
        <p:xfrm>
          <a:off x="155275" y="1699404"/>
          <a:ext cx="8902462" cy="45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6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640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obtidos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5984" y="636037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Sistema Integrado de Planejamento</a:t>
            </a:r>
            <a:endParaRPr lang="pt-BR" sz="105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DF493BF-A949-4631-B91F-634282AF4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30560"/>
              </p:ext>
            </p:extLst>
          </p:nvPr>
        </p:nvGraphicFramePr>
        <p:xfrm>
          <a:off x="293298" y="1587261"/>
          <a:ext cx="8747186" cy="441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05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640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obtidos </a:t>
            </a:r>
            <a:endParaRPr lang="pt-BR" sz="4000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5984" y="636037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Sistema Integrado de Planejamento</a:t>
            </a:r>
            <a:endParaRPr lang="pt-BR" sz="1050" dirty="0"/>
          </a:p>
        </p:txBody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34510"/>
              </p:ext>
            </p:extLst>
          </p:nvPr>
        </p:nvGraphicFramePr>
        <p:xfrm>
          <a:off x="198408" y="1304948"/>
          <a:ext cx="8842075" cy="491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41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27032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consolidado dos resultados</a:t>
            </a:r>
            <a:endParaRPr lang="pt-BR" sz="32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08030" y="6347445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</a:t>
            </a:r>
            <a:r>
              <a:rPr lang="pt-BR" sz="1050" dirty="0" err="1" smtClean="0"/>
              <a:t>Integ</a:t>
            </a:r>
            <a:r>
              <a:rPr lang="pt-BR" sz="1050" dirty="0" smtClean="0"/>
              <a:t>. Planejamento. </a:t>
            </a:r>
            <a:endParaRPr lang="pt-BR" sz="1050" dirty="0"/>
          </a:p>
        </p:txBody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28799"/>
              </p:ext>
            </p:extLst>
          </p:nvPr>
        </p:nvGraphicFramePr>
        <p:xfrm>
          <a:off x="489596" y="1794294"/>
          <a:ext cx="8300721" cy="433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55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do IFRO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1653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Sistema Integrado de Planejamento.</a:t>
            </a:r>
            <a:endParaRPr lang="pt-BR" sz="1050" dirty="0"/>
          </a:p>
        </p:txBody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39275"/>
              </p:ext>
            </p:extLst>
          </p:nvPr>
        </p:nvGraphicFramePr>
        <p:xfrm>
          <a:off x="224287" y="1690689"/>
          <a:ext cx="8823893" cy="449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89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07504" y="1700809"/>
            <a:ext cx="90010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ExtraBold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PORTFÓLIO DE PROJETOS </a:t>
            </a:r>
            <a:endParaRPr sz="5400" b="1" i="0" u="none" strike="noStrike" cap="none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143000" y="3222171"/>
            <a:ext cx="6858000" cy="61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</a:pPr>
            <a:r>
              <a:rPr lang="pt-BR" sz="2400" b="1" i="0" u="none" strike="noStrike" cap="none" dirty="0" smtClean="0">
                <a:solidFill>
                  <a:srgbClr val="75707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2019 - </a:t>
            </a:r>
            <a:r>
              <a:rPr lang="pt-BR" b="1" dirty="0">
                <a:solidFill>
                  <a:srgbClr val="75707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</a:t>
            </a:r>
            <a:r>
              <a:rPr lang="pt-BR" sz="2400" b="1" i="0" u="none" strike="noStrike" cap="none" dirty="0" smtClean="0">
                <a:solidFill>
                  <a:srgbClr val="75707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º Trimestre</a:t>
            </a:r>
            <a:endParaRPr sz="2400" b="1" i="0" u="none" strike="noStrike" cap="none" dirty="0">
              <a:solidFill>
                <a:srgbClr val="75707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2360023" y="3979944"/>
            <a:ext cx="4423954" cy="745200"/>
            <a:chOff x="2033451" y="1497874"/>
            <a:chExt cx="5077098" cy="670668"/>
          </a:xfrm>
        </p:grpSpPr>
        <p:pic>
          <p:nvPicPr>
            <p:cNvPr id="87" name="Google Shape;8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90950" y="1497874"/>
              <a:ext cx="2562101" cy="6706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" name="Google Shape;88;p13"/>
            <p:cNvGrpSpPr/>
            <p:nvPr/>
          </p:nvGrpSpPr>
          <p:grpSpPr>
            <a:xfrm>
              <a:off x="2033451" y="1907177"/>
              <a:ext cx="5077098" cy="0"/>
              <a:chOff x="2107474" y="1907177"/>
              <a:chExt cx="5077098" cy="0"/>
            </a:xfrm>
          </p:grpSpPr>
          <p:cxnSp>
            <p:nvCxnSpPr>
              <p:cNvPr id="89" name="Google Shape;89;p13"/>
              <p:cNvCxnSpPr/>
              <p:nvPr/>
            </p:nvCxnSpPr>
            <p:spPr>
              <a:xfrm>
                <a:off x="2107474" y="1907177"/>
                <a:ext cx="722812" cy="0"/>
              </a:xfrm>
              <a:prstGeom prst="straightConnector1">
                <a:avLst/>
              </a:prstGeom>
              <a:noFill/>
              <a:ln w="50800" cap="flat" cmpd="sng">
                <a:solidFill>
                  <a:srgbClr val="75707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>
                <a:off x="6461760" y="1907177"/>
                <a:ext cx="722812" cy="0"/>
              </a:xfrm>
              <a:prstGeom prst="straightConnector1">
                <a:avLst/>
              </a:prstGeom>
              <a:noFill/>
              <a:ln w="50800" cap="flat" cmpd="sng">
                <a:solidFill>
                  <a:srgbClr val="75707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57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1767840"/>
            <a:ext cx="7886700" cy="870858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  <a:t>Plano Anual de Trabalho - 2019</a:t>
            </a:r>
            <a:endParaRPr lang="pt-BR" b="1" dirty="0">
              <a:latin typeface="Carlito" panose="020F0502020204030204" pitchFamily="34" charset="0"/>
              <a:ea typeface="Open Sans Extrabold" charset="0"/>
              <a:cs typeface="Carlito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097" y="3294367"/>
            <a:ext cx="5349456" cy="946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 smtClean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Acompanhamento – PDI 2018-2022</a:t>
            </a:r>
          </a:p>
          <a:p>
            <a:pPr marL="0" indent="0">
              <a:buNone/>
            </a:pPr>
            <a:r>
              <a:rPr lang="pt-BR" sz="2400" b="1" i="1" dirty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3</a:t>
            </a:r>
            <a:r>
              <a:rPr lang="pt-BR" sz="2400" b="1" i="1" dirty="0" smtClean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º Semestre/2019 </a:t>
            </a:r>
          </a:p>
          <a:p>
            <a:pPr marL="0" indent="0">
              <a:buNone/>
            </a:pPr>
            <a:r>
              <a:rPr lang="pt-BR" sz="2400" b="1" i="1" dirty="0" smtClean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- Julho a Setembro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6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505097" y="1942012"/>
            <a:ext cx="0" cy="888275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0" y="6171335"/>
            <a:ext cx="5349456" cy="47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b="1" i="1" dirty="0" smtClean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Data da extração – 04/10/2019</a:t>
            </a:r>
          </a:p>
        </p:txBody>
      </p:sp>
    </p:spTree>
    <p:extLst>
      <p:ext uri="{BB962C8B-B14F-4D97-AF65-F5344CB8AC3E}">
        <p14:creationId xmlns:p14="http://schemas.microsoft.com/office/powerpoint/2010/main" val="13123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502304" y="3959750"/>
            <a:ext cx="3427808" cy="22183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86402" y="1049572"/>
            <a:ext cx="3427807" cy="2655735"/>
          </a:xfrm>
          <a:prstGeom prst="rect">
            <a:avLst/>
          </a:prstGeom>
          <a:solidFill>
            <a:srgbClr val="198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0588" y="1033671"/>
            <a:ext cx="4945712" cy="55676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45740" y="126588"/>
            <a:ext cx="7886700" cy="8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pt-BR" sz="4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4400" b="1" i="0" u="none" strike="noStrike" cap="none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Portfólio do IFRO</a:t>
            </a:r>
            <a:r>
              <a:rPr lang="pt-BR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5653377" y="1033671"/>
            <a:ext cx="3308538" cy="556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1" indent="0" algn="ctr">
              <a:lnSpc>
                <a:spcPct val="100000"/>
              </a:lnSpc>
              <a:spcBef>
                <a:spcPts val="1000"/>
              </a:spcBef>
              <a:buSzPts val="1400"/>
              <a:buNone/>
            </a:pPr>
            <a:r>
              <a:rPr lang="pt-BR" sz="14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NÃO </a:t>
            </a:r>
            <a:r>
              <a:rPr lang="pt-BR" sz="14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INICIADO </a:t>
            </a:r>
            <a:endParaRPr lang="pt-BR" sz="1400" b="1" dirty="0" smtClean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pt-BR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Fortalecimento </a:t>
            </a: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da Identidade Institucional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pt-BR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Gestão </a:t>
            </a: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por Competência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Modernização da Gestão Implantação do </a:t>
            </a:r>
            <a:r>
              <a:rPr lang="pt-BR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Escritório de Gerenciamento de Projetos, Processos e Riscos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pt-BR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Regulamentação do Observatório do IFRO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algn="just">
              <a:lnSpc>
                <a:spcPct val="150000"/>
              </a:lnSpc>
              <a:buNone/>
            </a:pPr>
            <a:endParaRPr lang="pt-BR" sz="1200" b="1" i="0" u="none" strike="noStrike" cap="none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1" indent="0" algn="ctr">
              <a:lnSpc>
                <a:spcPct val="100000"/>
              </a:lnSpc>
              <a:spcBef>
                <a:spcPts val="1000"/>
              </a:spcBef>
              <a:buSzPts val="1400"/>
              <a:buNone/>
            </a:pPr>
            <a:endParaRPr lang="pt-BR" sz="1400" b="1" dirty="0" smtClean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1" indent="0" algn="ctr">
              <a:lnSpc>
                <a:spcPct val="100000"/>
              </a:lnSpc>
              <a:spcBef>
                <a:spcPts val="1000"/>
              </a:spcBef>
              <a:buSzPts val="1400"/>
              <a:buNone/>
            </a:pPr>
            <a:r>
              <a:rPr lang="pt-BR" sz="14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FINALIZADO</a:t>
            </a:r>
          </a:p>
          <a:p>
            <a:pPr marL="368300" lvl="1" indent="-228600">
              <a:lnSpc>
                <a:spcPct val="100000"/>
              </a:lnSpc>
              <a:spcBef>
                <a:spcPts val="1000"/>
              </a:spcBef>
              <a:buSzPts val="1400"/>
              <a:buFont typeface="+mj-lt"/>
              <a:buAutoNum type="arabicPeriod"/>
            </a:pPr>
            <a:endParaRPr lang="pt-BR" sz="1200" dirty="0" smtClean="0">
              <a:solidFill>
                <a:schemeClr val="tx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Institucionalização da </a:t>
            </a:r>
            <a:r>
              <a:rPr lang="pt-BR" sz="1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EaD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Open Sans"/>
            </a:endParaRP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endParaRPr lang="pt-BR" sz="1200" dirty="0"/>
          </a:p>
          <a:p>
            <a:pPr marL="457200" marR="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200" b="1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18" name="Google Shape;118;p16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l" t="t" r="r" b="b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oogle Shape;119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0" name="Google Shape;120;p16"/>
          <p:cNvCxnSpPr/>
          <p:nvPr/>
        </p:nvCxnSpPr>
        <p:spPr>
          <a:xfrm>
            <a:off x="3779520" y="846459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6"/>
          <p:cNvSpPr txBox="1"/>
          <p:nvPr/>
        </p:nvSpPr>
        <p:spPr>
          <a:xfrm>
            <a:off x="349857" y="1033670"/>
            <a:ext cx="4997205" cy="57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EM EXECUÇÃO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Fortalecimento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 Gestão 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Plano Anual de Trabalho/PAT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Fortalecimento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dos </a:t>
            </a:r>
            <a:r>
              <a:rPr kumimoji="0" lang="pt-B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NAPNEs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Gestão Documental do IFRO.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IFRO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 Todos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IFRO sem Fronteiras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Modernização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 Gestão - Desenvolvimento do 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Plano Diretor de Tecnologia da Informação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 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IFRO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Modernização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 Gestão-Política de Gestão de Riscos </a:t>
            </a:r>
            <a:endParaRPr kumimoji="0" lang="pt-BR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Planejar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 Crescer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Política de Comunicação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Programa Saúde e Segurança do 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Servidor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Open Sans"/>
              </a:rPr>
              <a:t>Programa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Open Sans"/>
              </a:rPr>
              <a:t>de Qualificação, Capacitação e Valorização do </a:t>
            </a: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Open Sans"/>
              </a:rPr>
              <a:t>Servidor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Open Sans"/>
              </a:rPr>
              <a:t>Fortalecimento da Gestão - Revisão do PDI 2018-2022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Orçamento Transparente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IFRO na Comunidade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Fortalecimento das Pesquisas de Apoio a Gestão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Open Sans"/>
            </a:endParaRPr>
          </a:p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837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93026"/>
            <a:ext cx="8547340" cy="1435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1268760"/>
            <a:ext cx="8352928" cy="513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0" name="Google Shape;152;p19"/>
          <p:cNvCxnSpPr/>
          <p:nvPr/>
        </p:nvCxnSpPr>
        <p:spPr>
          <a:xfrm flipH="1">
            <a:off x="683624" y="1844822"/>
            <a:ext cx="5904600" cy="864000"/>
          </a:xfrm>
          <a:prstGeom prst="bentConnector3">
            <a:avLst>
              <a:gd name="adj1" fmla="val 100068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467543" y="2688843"/>
          <a:ext cx="8208623" cy="3646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4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Orçamento Transparente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PROAD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7">
                <a:tc>
                  <a:txBody>
                    <a:bodyPr/>
                    <a:lstStyle/>
                    <a:p>
                      <a:r>
                        <a:rPr lang="pt-BR" dirty="0" smtClean="0"/>
                        <a:t>Situação: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Encerrado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47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01/07/2018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47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30/06/2019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47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Conclusão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14/08/2019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2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Produto</a:t>
                      </a:r>
                      <a:r>
                        <a:rPr lang="pt-BR" b="1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b="1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Painel de Orçamento e Finanças do IFRO: Publicação das informações orçamentárias e financeiras do IFRO no Painel de Indicadores.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78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6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795647"/>
            <a:ext cx="8795660" cy="599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41416" y="149103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Estrutura do Projeto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922869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85" y="1628200"/>
            <a:ext cx="4397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60" y="1628201"/>
            <a:ext cx="4397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55" y="1628202"/>
            <a:ext cx="4397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16" y="1633303"/>
            <a:ext cx="439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40242" y="365127"/>
            <a:ext cx="8537944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Quanto ao alcance 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do objetivo estratégico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45;p19"/>
          <p:cNvSpPr txBox="1">
            <a:spLocks/>
          </p:cNvSpPr>
          <p:nvPr/>
        </p:nvSpPr>
        <p:spPr>
          <a:xfrm>
            <a:off x="457201" y="1124745"/>
            <a:ext cx="8187070" cy="538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 partir da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publicização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dos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dados de forma entendível para a comunidade externa, o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controle social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é fortalecido e naturalmente isso acarreta em uma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otimização/melhoria na aplicação dos recursos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quer seja pelo efetivo controle gerado e/ou pela conscientização no uso dos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recursos.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Com a informação atualizada e de fácil acesso, os gestores podem tomar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decisões mais racionais e efetivas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que acarretam, naturalmente, numa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melhor aplicação dos recursos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 informações publicadas permitem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 real conhecimento da realidade orçamentária da unidade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e, a partir disso, podem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fomentar a captação de recursos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quer seja por iniciativa dos servidores e dos próprios parceiros externos à instituição. </a:t>
            </a:r>
          </a:p>
        </p:txBody>
      </p:sp>
    </p:spTree>
    <p:extLst>
      <p:ext uri="{BB962C8B-B14F-4D97-AF65-F5344CB8AC3E}">
        <p14:creationId xmlns:p14="http://schemas.microsoft.com/office/powerpoint/2010/main" val="7137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593094"/>
            <a:ext cx="8976989" cy="21738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17151" y="0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6322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534390" y="3883231"/>
            <a:ext cx="8427526" cy="2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5400000">
            <a:off x="573473" y="1403638"/>
            <a:ext cx="1726893" cy="1377532"/>
          </a:xfrm>
          <a:prstGeom prst="bentConnector3">
            <a:avLst>
              <a:gd name="adj1" fmla="val 128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37506" y="2766951"/>
          <a:ext cx="8811490" cy="3873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233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IFRO na Comunidade – PROEX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5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Situação: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Em andamento 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91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16/05/2018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52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31/07/2019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52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Conclusão: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12/09/2019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533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Produto: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setores de suporte, as redes geradas, os cursos de atendimento a necessidades específicas, os protótipos e patentes, as publicações técnicas e científicas, o incremento de políticas de apoio às comunidades, grupos e setores, a certificação de competências de trabalhadores, são alguns dos produtos esperados.</a:t>
                      </a:r>
                    </a:p>
                    <a:p>
                      <a:pPr algn="just"/>
                      <a:r>
                        <a:rPr lang="pt-BR" sz="14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principal resultado é a indução do desenvolvimento regional por meio do ensino, pesquisa, extensão e inovação tecnológica.</a:t>
                      </a:r>
                      <a:endParaRPr lang="pt-BR" sz="1400" b="0" i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33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1.186.780,00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23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880.167,73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4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1" y="837950"/>
            <a:ext cx="7553682" cy="585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225873" y="35765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Estrutura do Projeto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6322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51" y="1232229"/>
            <a:ext cx="608312" cy="6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35" y="1243784"/>
            <a:ext cx="740593" cy="62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28" y="2097371"/>
            <a:ext cx="700100" cy="7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90" y="2855006"/>
            <a:ext cx="676112" cy="6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54" y="3422603"/>
            <a:ext cx="750274" cy="7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14" y="4041150"/>
            <a:ext cx="729257" cy="73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35" y="5146213"/>
            <a:ext cx="708931" cy="7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80" y="5703796"/>
            <a:ext cx="696548" cy="70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148856" y="35765"/>
            <a:ext cx="8813059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Quanto ao alcance do objetivo estratégico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6322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45;p19"/>
          <p:cNvSpPr txBox="1">
            <a:spLocks/>
          </p:cNvSpPr>
          <p:nvPr/>
        </p:nvSpPr>
        <p:spPr>
          <a:xfrm>
            <a:off x="287079" y="1031358"/>
            <a:ext cx="8674836" cy="471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Ofertas cursos FIC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 49 apenas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em 2018 (diante de uma meta de 16 cursos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Aplicação de Projetos de Ensino, Pesquisa e </a:t>
            </a:r>
            <a:r>
              <a:rPr kumimoji="0" lang="pt-B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Extenção</a:t>
            </a: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A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ação previu 16 projetos nos nove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câmpi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do IFRO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 Os </a:t>
            </a:r>
            <a:r>
              <a:rPr kumimoji="0" lang="pt-B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Câmpi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Cacoal e Jaru, juntos, totalizaram 12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projetos.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Na PROEX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foram executados os editais 4 e 6 /2018 e 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12, 13 e 14 2019, sendo aplicado aproximadamente R$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292.398,73.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Na PROPESP foram executados os editais 15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16/2018,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sendo aplicado aproximadamente R$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219.400,00.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Na PROEN o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valor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efetivo de 112.000,00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é uma aproximação e se limita aos investimentos por meio do Programa Institucional de Bolsas de Iniciação à Docência (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PIBID.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148856" y="35765"/>
            <a:ext cx="8813059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Quanto ao alcance do objetivo estratégico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6322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45;p19"/>
          <p:cNvSpPr txBox="1">
            <a:spLocks/>
          </p:cNvSpPr>
          <p:nvPr/>
        </p:nvSpPr>
        <p:spPr>
          <a:xfrm>
            <a:off x="287079" y="1031358"/>
            <a:ext cx="8674836" cy="471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Promoção de Eventos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Apenas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Câmpus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Ji-Paraná gastou mais de R$ 10.000,00 com eventos, como o Day Software, e ainda não incluindo os Jogos (JIFRO, JIF-Norte e JIF Nacional); a Proex também lançou, em 2018 e 2019, os editais para as Feiras de Estágio, Emprego e Negócios, totalizando mais de R$ 30.000,00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Implantação de Núcleos Temáticos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Os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projetos foram aprovados, e os recursos, já descentralizados, para um total de 8 projetos, que extrapola a meta de 7 projetos e a um valor bem abaixo do previsto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Implantação de Incubadora de Empresas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- Foi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subsidiada a implantação da Incubadora do </a:t>
            </a:r>
            <a:r>
              <a:rPr kumimoji="0" lang="pt-B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Câmpus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Ji-Paraná.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Wingdings" panose="05000000000000000000" pitchFamily="2" charset="2"/>
              <a:buChar char="ü"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323758" y="2683820"/>
          <a:ext cx="8453572" cy="4013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08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Integrar – PROPESP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1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Situação: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Em andamento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08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08/01/2018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66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31/12/2020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Conclusão: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30/09/2019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10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Produto: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Orientação Normativa sobre a </a:t>
                      </a:r>
                      <a:r>
                        <a:rPr lang="pt-BR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indissociabilidade</a:t>
                      </a:r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ensino, pesquisa e extensão.</a:t>
                      </a:r>
                    </a:p>
                    <a:p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 Editais de fomento a projetos de integração e fortalecimento das ações de ensino, pesquisa e extensão, por ano, contemplando todos os </a:t>
                      </a:r>
                      <a:r>
                        <a:rPr lang="pt-BR" sz="1200" b="0" i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</a:t>
                      </a:r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totalizando 27 editais, entre 2018 e 2020, 81 projetos de pesquisa e 81 bolsistas.</a:t>
                      </a:r>
                    </a:p>
                    <a:p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Eventos de integração entre Ensino, Pesquisa e Extensão, realizados pela Reitoria (ENPEX e CONPEX) e pelos </a:t>
                      </a:r>
                      <a:r>
                        <a:rPr lang="pt-BR" sz="1200" b="0" i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</a:t>
                      </a:r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acordo com as demandas locais.</a:t>
                      </a:r>
                    </a:p>
                    <a:p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Regulamento da </a:t>
                      </a:r>
                      <a:r>
                        <a:rPr lang="pt-BR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curricularização</a:t>
                      </a:r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extensão nos cursos de graduação.</a:t>
                      </a:r>
                    </a:p>
                    <a:p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Aplicação dos resultados dos projetos de pesquisas e das discussões e encaminhamentos das reuniões estratégicas de servidores, nos </a:t>
                      </a:r>
                      <a:r>
                        <a:rPr lang="pt-BR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PPCs</a:t>
                      </a:r>
                      <a:r>
                        <a:rPr lang="pt-BR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cursos.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196">
                <a:tc>
                  <a:txBody>
                    <a:bodyPr/>
                    <a:lstStyle/>
                    <a:p>
                      <a:pPr marL="0"/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1.803.932,52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5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Não foram apresentados valores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557122"/>
            <a:ext cx="8453572" cy="21267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0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52589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297712" y="2841240"/>
            <a:ext cx="8427526" cy="350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628650" y="1186425"/>
            <a:ext cx="3274193" cy="1833221"/>
          </a:xfrm>
          <a:prstGeom prst="bentConnector3">
            <a:avLst>
              <a:gd name="adj1" fmla="val 99685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4441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149;p19"/>
          <p:cNvCxnSpPr/>
          <p:nvPr/>
        </p:nvCxnSpPr>
        <p:spPr>
          <a:xfrm>
            <a:off x="3779520" y="76322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5" y="903768"/>
            <a:ext cx="8534808" cy="55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45;p19"/>
          <p:cNvSpPr txBox="1">
            <a:spLocks/>
          </p:cNvSpPr>
          <p:nvPr/>
        </p:nvSpPr>
        <p:spPr>
          <a:xfrm>
            <a:off x="641416" y="0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Estrutura do Projeto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52" y="2819810"/>
            <a:ext cx="634013" cy="6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92" y="2052084"/>
            <a:ext cx="997347" cy="43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33" y="1885031"/>
            <a:ext cx="600211" cy="6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62" y="1885031"/>
            <a:ext cx="600211" cy="6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20" y="5141251"/>
            <a:ext cx="634014" cy="64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9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rlito" panose="020F0502020204030204" pitchFamily="34" charset="0"/>
                <a:ea typeface="Open Sans" panose="020B0606030504020204" pitchFamily="34" charset="0"/>
                <a:cs typeface="Carlito" panose="020F050202020403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1839239" y="1973384"/>
            <a:ext cx="7021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arlito" panose="020F0502020204030204" pitchFamily="34" charset="0"/>
                <a:cs typeface="Carlito" panose="020F0502020204030204" pitchFamily="34" charset="0"/>
              </a:rPr>
              <a:t>“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O 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monitoramento do Plano é essencial para que os dirigentes 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da organização 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tenham 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conhecimento sobre 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a forma como está evoluindo o processo e, assim, possam apreciar o resultado de sua ação 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para ajustá-la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, sempre que necessário</a:t>
            </a:r>
            <a:r>
              <a:rPr lang="pt-BR" dirty="0" smtClean="0">
                <a:latin typeface="Carlito" panose="020F0502020204030204" pitchFamily="34" charset="0"/>
                <a:cs typeface="Carlito" panose="020F0502020204030204" pitchFamily="34" charset="0"/>
              </a:rPr>
              <a:t>.”</a:t>
            </a:r>
          </a:p>
          <a:p>
            <a:pPr algn="just"/>
            <a:r>
              <a:rPr lang="pt-BR" sz="11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Fonte:</a:t>
            </a:r>
            <a:r>
              <a:rPr lang="pt-BR" sz="1100" dirty="0" smtClean="0">
                <a:latin typeface="Carlito" panose="020F0502020204030204" pitchFamily="34" charset="0"/>
                <a:cs typeface="Carlito" panose="020F0502020204030204" pitchFamily="34" charset="0"/>
              </a:rPr>
              <a:t> Plano Estratégico 2018-2022, pág. 79</a:t>
            </a:r>
            <a:r>
              <a:rPr lang="pt-BR" dirty="0" smtClean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</p:txBody>
      </p:sp>
      <p:pic>
        <p:nvPicPr>
          <p:cNvPr id="1026" name="Picture 2" descr="Resultado de imagem para acompanha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40" y="3861349"/>
            <a:ext cx="5556694" cy="18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pt-BR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Monitoramento do Plano</a:t>
            </a:r>
            <a:endParaRPr lang="pt-BR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7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608388"/>
            <a:ext cx="8402830" cy="22836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9602" y="24885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4195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72007" y="3136605"/>
            <a:ext cx="8976989" cy="34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628651" y="2465773"/>
            <a:ext cx="2826930" cy="426271"/>
          </a:xfrm>
          <a:prstGeom prst="bentConnector3">
            <a:avLst>
              <a:gd name="adj1" fmla="val 100024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414670" y="2965672"/>
          <a:ext cx="8325292" cy="341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Fortalecimento das</a:t>
                      </a:r>
                      <a:r>
                        <a:rPr lang="pt-BR" baseline="0" dirty="0" smtClean="0">
                          <a:solidFill>
                            <a:prstClr val="black"/>
                          </a:solidFill>
                        </a:rPr>
                        <a:t> Pesquisas de Apoio a Gestão – DPLAN / PRODIN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Situação: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Em</a:t>
                      </a:r>
                      <a:r>
                        <a:rPr lang="pt-BR" sz="1600" baseline="0" dirty="0" smtClean="0"/>
                        <a:t> andamento 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sz="16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01/01/2018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sz="16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30/06/2019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Conclusão:</a:t>
                      </a:r>
                      <a:endParaRPr lang="pt-BR" sz="16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09/09/2019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Produto:</a:t>
                      </a:r>
                      <a:endParaRPr lang="pt-BR" sz="16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 institucional de pesquisas de apoio à gestão do IFRO elaborada, regulamentada, sistematizada, organizada e implantada.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sz="16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1.780,00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0,00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4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8" y="967563"/>
            <a:ext cx="8804667" cy="554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72140" y="248416"/>
            <a:ext cx="8674836" cy="71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Fortalecimento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das Pesquisas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 Apoio a Gestão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56643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93" y="2286000"/>
            <a:ext cx="881632" cy="8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67" y="2602282"/>
            <a:ext cx="10001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74" y="3530009"/>
            <a:ext cx="783932" cy="79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4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29" y="1204235"/>
            <a:ext cx="4832257" cy="55279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72140" y="173988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Fortalecimento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das Pesquisas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 Apoio a Gestão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8854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488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18977" y="120578"/>
            <a:ext cx="8642937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Fortalecimento das Pesquisas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 Apoio a Gestão </a:t>
            </a: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23107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C2269609-BCDE-4957-8508-49E9A76833AB}"/>
              </a:ext>
            </a:extLst>
          </p:cNvPr>
          <p:cNvSpPr/>
          <p:nvPr/>
        </p:nvSpPr>
        <p:spPr>
          <a:xfrm>
            <a:off x="427226" y="1441718"/>
            <a:ext cx="8272129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    </a:t>
            </a:r>
            <a: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Encaminhamentos: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Estimar 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quais os entraves que provocaram o atraso na execução do projeto.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Estabelecer quais as estratégias para finalizar a execução do projeto.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Mensurar quais os efeitos da execução do projetos estratégico 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Fortalecimento das Pesquisas de Apoio a Gestão </a:t>
            </a: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para o Objetivo Estratégico 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Aprimorar e integrar as ações de planejamento e gestão.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Solicitar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deliberação do CODIR em relação ao projeto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Fortalecimento das Pesquisas de Apoio a Gestão 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3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2" y="918262"/>
            <a:ext cx="8689241" cy="574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899" y="172336"/>
            <a:ext cx="823212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pc="90" dirty="0" smtClean="0"/>
              <a:t>Percentual de Execução </a:t>
            </a:r>
            <a:endParaRPr spc="4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858886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99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700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4564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5173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2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1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3" y="939055"/>
            <a:ext cx="8781237" cy="573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899" y="172336"/>
            <a:ext cx="823212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pc="90" dirty="0" smtClean="0"/>
              <a:t>Percentual de Atraso</a:t>
            </a:r>
            <a:endParaRPr spc="4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858886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99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700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4564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5173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2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0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18978" y="364913"/>
            <a:ext cx="8642937" cy="60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Projetos para análise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3232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C2269609-BCDE-4957-8508-49E9A76833AB}"/>
              </a:ext>
            </a:extLst>
          </p:cNvPr>
          <p:cNvSpPr/>
          <p:nvPr/>
        </p:nvSpPr>
        <p:spPr>
          <a:xfrm>
            <a:off x="213757" y="736863"/>
            <a:ext cx="874815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	De acordo com os critérios estabelecidos para acionar os gestores para tomar decisões sobre os projetos classifica-se: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342900" marR="0" lvl="8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Até 10% de atraso =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Nível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Pequeno – Acionar o líder do Projeto</a:t>
            </a:r>
          </a:p>
          <a:p>
            <a:pPr marL="342900" marR="0" lvl="8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Programa de Saúde e Segurança do Servidor</a:t>
            </a:r>
          </a:p>
          <a:p>
            <a:pPr marL="342900" marR="0" lvl="8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Gestão Documental do IFRO</a:t>
            </a:r>
          </a:p>
          <a:p>
            <a:pPr marL="342900" marR="0" lvl="8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pt-B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285750" marR="0" lvl="3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De 11% a 30%  de atraso =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Nível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Moderado – Acionar o responsável pela área (Pró-Reitoria ou Diretoria Sistêmica )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Política de Comunicação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Fortalecimento da Gestão Revisão do PDI 2018-2022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pt-B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3429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De 31% a 60% de atraso =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Nível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Alto – Acionar CODIR acatando a sugestão do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responsável pela área (Pró-Reitoria ou Diretoria Sistêmica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)</a:t>
            </a:r>
          </a:p>
          <a:p>
            <a:pPr marL="3429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Modernização da Gestão Política de Gestão de Riscos</a:t>
            </a:r>
          </a:p>
          <a:p>
            <a:pPr marL="3429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342900" marR="0" lvl="3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De 61% a 100% de atraso = Nível Crítico – Acionar ao Colégio de Dirigentes – CODIR, sem acatar a decisão da área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Modernização da Gestão Desenvolvimento do PDTI do IFRO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Programa de Qualificação, Capacitação e Valorização do Servidor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Fortalecimento da Gestão Plano Anual de Trabalho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Fortalecimento dos </a:t>
            </a:r>
            <a:r>
              <a:rPr kumimoji="0" lang="pt-BR" altLang="pt-B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NAPNEs</a:t>
            </a:r>
            <a:r>
              <a:rPr kumimoji="0" lang="pt-BR" alt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alt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0" y="539929"/>
            <a:ext cx="8448332" cy="23627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467544" y="0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31323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64;p20"/>
          <p:cNvCxnSpPr/>
          <p:nvPr/>
        </p:nvCxnSpPr>
        <p:spPr>
          <a:xfrm rot="10800000" flipV="1">
            <a:off x="637954" y="2507590"/>
            <a:ext cx="4397188" cy="395097"/>
          </a:xfrm>
          <a:prstGeom prst="bentConnector3">
            <a:avLst>
              <a:gd name="adj1" fmla="val 100295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372139" y="2973821"/>
          <a:ext cx="8448332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532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Política de Gestão de Riscos  - DPLAN/PRODIN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r>
                        <a:rPr lang="pt-BR" dirty="0" smtClean="0"/>
                        <a:t>Situação: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andamento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01/04/2018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31/12/2019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execução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32,14%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 Executado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46,43%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atraso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32,14%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23.057,00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4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2" y="879640"/>
            <a:ext cx="7432531" cy="572487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72140" y="173988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Política de Gestão de Riscos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867765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386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34" y="878318"/>
            <a:ext cx="5196939" cy="59451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72140" y="173988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Política de Gestão de Riscos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915265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147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rlito" panose="020F0502020204030204" pitchFamily="34" charset="0"/>
                <a:ea typeface="Open Sans" panose="020B0606030504020204" pitchFamily="34" charset="0"/>
                <a:cs typeface="Carlito" panose="020F050202020403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Monitoramento através do Sistema Integrado de Planejamento</a:t>
            </a:r>
            <a:endParaRPr lang="pt-BR" sz="36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0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13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18977" y="120578"/>
            <a:ext cx="8642937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Política de Gestão de Riscos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23107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C2269609-BCDE-4957-8508-49E9A76833AB}"/>
              </a:ext>
            </a:extLst>
          </p:cNvPr>
          <p:cNvSpPr/>
          <p:nvPr/>
        </p:nvSpPr>
        <p:spPr>
          <a:xfrm>
            <a:off x="427226" y="1441718"/>
            <a:ext cx="827212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    </a:t>
            </a:r>
            <a: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  <a:sym typeface="Arial"/>
              </a:rPr>
              <a:t>Proposta: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Realizar força tarefa para elaborar os produtos pendentes .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4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93026"/>
            <a:ext cx="8547340" cy="1435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1268760"/>
            <a:ext cx="8352928" cy="53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628651" y="1910719"/>
            <a:ext cx="3646468" cy="879981"/>
          </a:xfrm>
          <a:prstGeom prst="bentConnector3">
            <a:avLst>
              <a:gd name="adj1" fmla="val 100478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467544" y="2790701"/>
          <a:ext cx="8229888" cy="3414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4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Modernização da Gestão Desenvolvimento do PDTI do IFRO – PRODIN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Situação: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</a:t>
                      </a:r>
                      <a:r>
                        <a:rPr lang="pt-BR" baseline="0" dirty="0" smtClean="0"/>
                        <a:t> andamento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01/07/2018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30/09/2019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execução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2,38%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94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 Executado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21,43%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atraso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78,57%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20.699,00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1473801"/>
            <a:ext cx="7540831" cy="51277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287079" y="173988"/>
            <a:ext cx="8674836" cy="144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Modernização da Gestão Desenvolvimento do PDTI do IFRO 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40120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317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4" y="1368127"/>
            <a:ext cx="5474525" cy="52680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287079" y="0"/>
            <a:ext cx="8674836" cy="144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Modernização da Gestão Desenvolvimento do PDTI do IFRO 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321803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528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93026"/>
            <a:ext cx="8547340" cy="1435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1270180"/>
            <a:ext cx="8352928" cy="53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5400000">
            <a:off x="468104" y="2071270"/>
            <a:ext cx="879977" cy="558881"/>
          </a:xfrm>
          <a:prstGeom prst="bentConnector3">
            <a:avLst>
              <a:gd name="adj1" fmla="val -3980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28650" y="2814143"/>
          <a:ext cx="7983722" cy="3337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indent="-381000" algn="ctr">
                        <a:buClr>
                          <a:prstClr val="black"/>
                        </a:buClr>
                        <a:buSzPts val="2400"/>
                      </a:pPr>
                      <a:r>
                        <a:rPr lang="pt-BR" dirty="0" smtClean="0">
                          <a:solidFill>
                            <a:prstClr val="black"/>
                          </a:solidFill>
                          <a:sym typeface="Open Sans"/>
                        </a:rPr>
                        <a:t>Programa de Qualificação, Capacitação e Valorização do Servidor</a:t>
                      </a:r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 - DGP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Situação: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andamento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01/02/2019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30/12/2019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execução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9,68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 Executado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atraso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100%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30.000,00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10" y="1390130"/>
            <a:ext cx="6591573" cy="52693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287079" y="173988"/>
            <a:ext cx="8674836" cy="144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Open Sans"/>
              </a:rPr>
              <a:t>Programa de Qualificação, Capacitação e Valorização do Servidor</a:t>
            </a: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369303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27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95" y="1155553"/>
            <a:ext cx="4956245" cy="56698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287079" y="-100751"/>
            <a:ext cx="8674836" cy="144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Open Sans"/>
              </a:rPr>
              <a:t>Programa de Qualificação, Capacitação e Valorização do Servidor</a:t>
            </a: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55553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841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608388"/>
            <a:ext cx="8402830" cy="22836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9602" y="24885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4195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72007" y="3136605"/>
            <a:ext cx="8976989" cy="34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628651" y="2465773"/>
            <a:ext cx="2826930" cy="426271"/>
          </a:xfrm>
          <a:prstGeom prst="bentConnector3">
            <a:avLst>
              <a:gd name="adj1" fmla="val 100024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414670" y="2965672"/>
          <a:ext cx="8325292" cy="3337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Fortalecimento da Gestão – Plano Anual de Trabalho  - DPLAN/PRODIN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Situação: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andamento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01/09/2018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29/11/2019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execução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33,33%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 Executado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31,25%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atraso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62,50%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16.244,00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0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22" y="1188542"/>
            <a:ext cx="7084377" cy="54567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72140" y="173988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Fortalecimento da Gestão – 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Plano </a:t>
            </a: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Anual de Trabalho </a:t>
            </a: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8854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331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04" y="1157740"/>
            <a:ext cx="4955945" cy="56694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372140" y="173988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Fortalecimento da Gestão – 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Plano </a:t>
            </a: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Anual de Trabalho </a:t>
            </a: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8854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737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28650" y="278729"/>
            <a:ext cx="7886700" cy="120505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Gráfico de tarefas inseridas pela</a:t>
            </a:r>
            <a:r>
              <a:rPr lang="pt-BR" sz="4000" b="1" dirty="0"/>
              <a:t> </a:t>
            </a:r>
            <a:r>
              <a:rPr lang="pt-BR" sz="4000" b="1" dirty="0" smtClean="0"/>
              <a:t>Reitoria</a:t>
            </a:r>
            <a:endParaRPr lang="pt-BR" sz="4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3132" y="6407887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B293282-780E-4EC1-B16B-BAC427DDA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83387"/>
              </p:ext>
            </p:extLst>
          </p:nvPr>
        </p:nvGraphicFramePr>
        <p:xfrm>
          <a:off x="218005" y="1595887"/>
          <a:ext cx="8743911" cy="446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3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574158"/>
            <a:ext cx="8976989" cy="23604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9602" y="0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31323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534390" y="3883231"/>
            <a:ext cx="8427526" cy="2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534390" y="1304056"/>
            <a:ext cx="4979492" cy="1513572"/>
          </a:xfrm>
          <a:prstGeom prst="bentConnector3">
            <a:avLst>
              <a:gd name="adj1" fmla="val 99752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361507" y="2961453"/>
          <a:ext cx="8389088" cy="3375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067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Fortalecimento dos </a:t>
                      </a:r>
                      <a:r>
                        <a:rPr lang="pt-BR" dirty="0" err="1" smtClean="0">
                          <a:solidFill>
                            <a:prstClr val="black"/>
                          </a:solidFill>
                        </a:rPr>
                        <a:t>NAPNEs</a:t>
                      </a:r>
                      <a:r>
                        <a:rPr lang="pt-BR" dirty="0" smtClean="0">
                          <a:solidFill>
                            <a:prstClr val="black"/>
                          </a:solidFill>
                        </a:rPr>
                        <a:t> – PROEN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Situação: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andamento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Início: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01/05/2018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 prevista: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30/08/2019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execução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53,57%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 Executado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35,71%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Em atraso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64,29%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 Previsto (R$):</a:t>
                      </a:r>
                      <a:endParaRPr lang="pt-BR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8.295,76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Efetivo(R$):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1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56" y="980844"/>
            <a:ext cx="7420655" cy="57157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471069" y="173988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Fortalecimento dos </a:t>
            </a:r>
            <a:r>
              <a:rPr kumimoji="0" lang="pt-BR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NAPNEs</a:t>
            </a: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007781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06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36" y="690819"/>
            <a:ext cx="5331886" cy="60995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225873" y="35765"/>
            <a:ext cx="8674836" cy="8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Calibri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Fortalecimento dos </a:t>
            </a:r>
            <a:r>
              <a:rPr kumimoji="0" lang="pt-BR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NAPNEs</a:t>
            </a: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763222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577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95254"/>
            <a:ext cx="7772400" cy="2227216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pt-BR" sz="54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ª </a:t>
            </a:r>
            <a:r>
              <a:rPr lang="pt-BR" sz="5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Reunião de Avaliação</a:t>
            </a:r>
            <a:br>
              <a:rPr lang="pt-BR" sz="5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5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 Estratégia - R.A.E.</a:t>
            </a:r>
            <a:endParaRPr lang="pt-BR" sz="5400" b="1" dirty="0">
              <a:latin typeface="+mn-lt"/>
              <a:ea typeface="Open Sans Extrabold" charset="0"/>
              <a:cs typeface="Open Sans Extrabold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05" y="3775159"/>
            <a:ext cx="4536684" cy="12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9" y="495446"/>
            <a:ext cx="5132018" cy="6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4" y="1401511"/>
            <a:ext cx="7173007" cy="48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4486574" y="4477996"/>
            <a:ext cx="1162230" cy="589660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98181" y="1399571"/>
          <a:ext cx="87893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9.1 - Índice de Execução de Projetos Estratégicos Integrados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/>
          </p:nvPr>
        </p:nvGraphicFramePr>
        <p:xfrm>
          <a:off x="4572738" y="4883847"/>
          <a:ext cx="4274658" cy="1460876"/>
        </p:xfrm>
        <a:graphic>
          <a:graphicData uri="http://schemas.openxmlformats.org/drawingml/2006/table">
            <a:tbl>
              <a:tblPr/>
              <a:tblGrid>
                <a:gridCol w="4274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7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1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8182" y="3390900"/>
          <a:ext cx="8649213" cy="1383942"/>
        </p:xfrm>
        <a:graphic>
          <a:graphicData uri="http://schemas.openxmlformats.org/drawingml/2006/table">
            <a:tbl>
              <a:tblPr/>
              <a:tblGrid>
                <a:gridCol w="71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99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3032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COLETA PERIÓDICA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Período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1*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Índice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133,33%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ND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Meta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750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Legenda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N1: Número de entregas de Projetos Estratégicos concluídos; </a:t>
                      </a:r>
                      <a:b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N2: Total de entregas de Projetos Estratégicos planejados;</a:t>
                      </a:r>
                      <a:b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Indicador: (N1/N2)x100.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Chart 1" descr="Chart 0"/>
          <p:cNvGraphicFramePr>
            <a:graphicFrameLocks/>
          </p:cNvGraphicFramePr>
          <p:nvPr>
            <p:extLst/>
          </p:nvPr>
        </p:nvGraphicFramePr>
        <p:xfrm>
          <a:off x="198182" y="1770411"/>
          <a:ext cx="8763733" cy="158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98182" y="4883847"/>
          <a:ext cx="4320751" cy="1460876"/>
        </p:xfrm>
        <a:graphic>
          <a:graphicData uri="http://schemas.openxmlformats.org/drawingml/2006/table">
            <a:tbl>
              <a:tblPr/>
              <a:tblGrid>
                <a:gridCol w="432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4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Análise de Desempenho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46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Na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programação estratégica 2019 aprovada na 6º RAE está previsto o encerramento de 3 projetos estratégicos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(Modernização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 Gestão - Desenvolvimento do PDTI, Fortalecimento dos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NAPNEs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Programa de Qualificação, Capacitação e Valorização do Servidor)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Nenhum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dos projetos foram concluídos. Porém houve a solicitação de encerramento dos projetos IFRO na Comunidade, Fortalecimento das Pesquisas de Apoio a Gestão e  Orçamento Transparente, que deveriam ter encerrado no 2º Trimestre de 2019. O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Integrar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devido ao fato do projeto não se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enquadrar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nos critérios de projeto estratégico estabelecido pelo IFRO, também solicitou encerramento mesmo estando previsto para encerar em 2020.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Chart 1" descr="Chart 0"/>
          <p:cNvGraphicFramePr>
            <a:graphicFrameLocks/>
          </p:cNvGraphicFramePr>
          <p:nvPr>
            <p:extLst/>
          </p:nvPr>
        </p:nvGraphicFramePr>
        <p:xfrm>
          <a:off x="190871" y="1760886"/>
          <a:ext cx="8763734" cy="153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77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9.2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-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Índice de Metas Alcançadas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/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/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/>
          </p:nvPr>
        </p:nvGraphicFramePr>
        <p:xfrm>
          <a:off x="230131" y="3409950"/>
          <a:ext cx="8666320" cy="1410556"/>
        </p:xfrm>
        <a:graphic>
          <a:graphicData uri="http://schemas.openxmlformats.org/drawingml/2006/table">
            <a:tbl>
              <a:tblPr/>
              <a:tblGrid>
                <a:gridCol w="721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3032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COLETA PERIÓDICA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Período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1TRI/2021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2TRI/2021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3TRI/2021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Índice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58,33%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17,86%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#DIV/0!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Meta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2a RAE%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2a RAE%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2a RAE%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2a RAE%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2a RAE%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2a RAE%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2a RAE%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64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Legenda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N1: Número de metas do Planejamento Estratégico alcançadas no período; </a:t>
                      </a:r>
                      <a:b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N2: Número de metas do Planejamento Estratégico propostas para o período;</a:t>
                      </a:r>
                      <a:b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Indicador: (N1/N2)x100.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" name="Chart 2" descr="Chart 0"/>
          <p:cNvGraphicFramePr>
            <a:graphicFrameLocks/>
          </p:cNvGraphicFramePr>
          <p:nvPr>
            <p:extLst/>
          </p:nvPr>
        </p:nvGraphicFramePr>
        <p:xfrm>
          <a:off x="153825" y="1789461"/>
          <a:ext cx="8742626" cy="146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220685" y="1915886"/>
            <a:ext cx="754744" cy="1341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0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9.3 - Cultura de gestão estratégica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/>
          </p:nvPr>
        </p:nvGraphicFramePr>
        <p:xfrm>
          <a:off x="153825" y="5045877"/>
          <a:ext cx="8793622" cy="1219591"/>
        </p:xfrm>
        <a:graphic>
          <a:graphicData uri="http://schemas.openxmlformats.org/drawingml/2006/table">
            <a:tbl>
              <a:tblPr/>
              <a:tblGrid>
                <a:gridCol w="879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Houve alteração nos critérios de mensuração, conforme ficou definido na 6ª RAE. Os indicadores da 7ª RAE em diante adotam esses novos critérios.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Quanto ao critério 1, apenas 1 Projeto Estratégico (IFRO sem Fronteiras) cumpriu os prazos das entregas no 2º Trimestre de 2019.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53824" y="3642179"/>
          <a:ext cx="8793627" cy="1224256"/>
        </p:xfrm>
        <a:graphic>
          <a:graphicData uri="http://schemas.openxmlformats.org/drawingml/2006/table">
            <a:tbl>
              <a:tblPr/>
              <a:tblGrid>
                <a:gridCol w="731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9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3032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COLETA PERIÓDICA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Período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Indicador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41,67%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41,67%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66,67%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66,67%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16,67%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66,67%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66,67%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Meta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100,00%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Chart 3" descr="Chart 0"/>
          <p:cNvGraphicFramePr>
            <a:graphicFrameLocks/>
          </p:cNvGraphicFramePr>
          <p:nvPr>
            <p:extLst/>
          </p:nvPr>
        </p:nvGraphicFramePr>
        <p:xfrm>
          <a:off x="153825" y="1770412"/>
          <a:ext cx="8833729" cy="171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13486" y="1770410"/>
            <a:ext cx="874068" cy="171573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50" y="2616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de ações inseridas pela</a:t>
            </a:r>
            <a:b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Campi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2422" y="6374612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87198"/>
              </p:ext>
            </p:extLst>
          </p:nvPr>
        </p:nvGraphicFramePr>
        <p:xfrm>
          <a:off x="439387" y="1664898"/>
          <a:ext cx="8376809" cy="453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751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9.3 - Cultura de gestão estratégica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52"/>
          <p:cNvGraphicFramePr>
            <a:graphicFrameLocks/>
          </p:cNvGraphicFramePr>
          <p:nvPr>
            <p:extLst/>
          </p:nvPr>
        </p:nvGraphicFramePr>
        <p:xfrm>
          <a:off x="175927" y="1791355"/>
          <a:ext cx="8793622" cy="4396828"/>
        </p:xfrm>
        <a:graphic>
          <a:graphicData uri="http://schemas.openxmlformats.org/drawingml/2006/table">
            <a:tbl>
              <a:tblPr/>
              <a:tblGrid>
                <a:gridCol w="879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Descrição dos Critérios do Indicador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Fórmula de cálculo: </a:t>
                      </a: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(Total de pontos atribuídos aos critérios / Total de pontos possíveis dos critérios) x 100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1 – Projetos Estratégicos,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Nenhum projeto estratégico em execução cumpriu os prazos estabelecidos;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Até 50% dos projetos estratégicos em execução cumpriram os prazos estabelecidos;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De 50% a 90% dos projetos estratégicos em execução cumpriram os prazos estabelecidos;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Acima de 90% dos projetos estratégicos em execução cumpriram os prazos estabelecidos.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2 – Mensuração dos indicadores,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Ainda não foram medidos os indicadores estratégicos;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Até 50% dos indicadores estratégicos foram mensurados dentro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De 50% a 90% dos indicadores estratégicos foram mensurados dentro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Acima de 90% dos indicadores estratégicos foram mensurados dentro do prazo.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3 – Planos Anuais de Trabalho (</a:t>
                      </a:r>
                      <a:r>
                        <a:rPr kumimoji="0" lang="pt-BR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PATs</a:t>
                      </a: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Somatório das tarefas lançadas no PAT não atualizadas (atrasadas e/ou não gerenciáveis) superior a 90% das tarefas;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Somatório das tarefas lançadas no PAT não atualizadas (atrasadas e/ou não gerenciáveis) entre 50% e 90% das tarefas;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Somatório das tarefas lançadas no PAT não atualizadas (atrasadas e/ou não gerenciáveis) entre 10% e 50% das tarefas;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Somatório das tarefas lançadas no PAT não atualizadas (atrasadas e/ou não gerenciáveis) inferior a 10% das tarefas.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4 – Comunicação dos resultados,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Não foram divulgados formalmente os resultados dos projetos ou dos indicadores;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Foram divulgados formalmente os resultados dos projetos e dos indicadores para o CODIR, fora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Foram divulgados formalmente os resultados dos projetos e dos indicadores para o CODIR e para a comunidade externa, fora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Foram divulgados formalmente os resultados dos projetos e dos indicadores para o CODIR e para a comunidade externa, dentro do prazo.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3076484" y="4264351"/>
            <a:ext cx="1162230" cy="803305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Objetivo11: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Fortalecer a comunicação institucional junto aos públicos estratégicos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11.1 - Índice de esforço de comunicação interna e externa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ASCOM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/>
          </p:nvPr>
        </p:nvGraphicFramePr>
        <p:xfrm>
          <a:off x="153824" y="5596480"/>
          <a:ext cx="8808091" cy="811407"/>
        </p:xfrm>
        <a:graphic>
          <a:graphicData uri="http://schemas.openxmlformats.org/drawingml/2006/table">
            <a:tbl>
              <a:tblPr/>
              <a:tblGrid>
                <a:gridCol w="880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8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53824" y="1953295"/>
          <a:ext cx="8808091" cy="2874736"/>
        </p:xfrm>
        <a:graphic>
          <a:graphicData uri="http://schemas.openxmlformats.org/drawingml/2006/table">
            <a:tbl>
              <a:tblPr/>
              <a:tblGrid>
                <a:gridCol w="73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3424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COLETA PERIÓDICA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1º Tri 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2º Tri 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3º Tri 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4º Tri 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1º Tri 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2º Tri 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3º Tri 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4º Tri 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1º Tri 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2º Tri 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3º Tri 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4º Tri 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0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10135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14863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1845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1593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1393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1253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855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1216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3879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3879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3879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3879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1845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1593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1393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1850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0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2340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855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1545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0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4828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12847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25591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39849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3440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2877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2582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3533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5082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5082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5082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5082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3440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3060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3440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3060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0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6870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2350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2105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2030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3900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2350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4490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2910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4320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2350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70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3456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8834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13772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17868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1228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2042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1116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540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1214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7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6732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6732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6732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6732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1228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2042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1230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2050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155873" y="5080285"/>
          <a:ext cx="8833730" cy="473728"/>
        </p:xfrm>
        <a:graphic>
          <a:graphicData uri="http://schemas.openxmlformats.org/drawingml/2006/table">
            <a:tbl>
              <a:tblPr/>
              <a:tblGrid>
                <a:gridCol w="9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728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80" marR="6580" marT="6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 proposta da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Ascom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é manter o desempenho trimestral de 2018 como meta para 2019. Cada critério apresenta seu desempenho trimestral, de acordo com as particularidades (sazonalidade) das atividades nas unidades presenciais. Neste ano a Assessoria de Comunicação conta com o afastamento de três servidores para capacitação em setores distintos. O objetivo é manter a produtividade com a redução significativa da equipe, composta por nove servidores. Apresentando assim uma redução de 1/3 do seu quadro. </a:t>
                      </a:r>
                    </a:p>
                  </a:txBody>
                  <a:tcPr marL="6580" marR="6580" marT="6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Objetivo11: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Fortalecer a comunicação institucional junto aos públicos estratégicos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11.1 - Índice de esforço de comunicação interna e externa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ASCOM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5" y="16340138"/>
            <a:ext cx="9305925" cy="24733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4" y="1770411"/>
            <a:ext cx="4493306" cy="119448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143" y="1872343"/>
            <a:ext cx="188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¨CRITÉIRO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130" y="1802003"/>
            <a:ext cx="4374464" cy="116289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473371" y="2057009"/>
            <a:ext cx="204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CRITÉRIO 2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73" y="3091542"/>
            <a:ext cx="4392904" cy="116779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959429" y="3265714"/>
            <a:ext cx="18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CRITÉRIO 3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Imagem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30" y="3091542"/>
            <a:ext cx="4367629" cy="11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6460807" y="3251199"/>
            <a:ext cx="204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CRITÉIRO 4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5321" y="4542490"/>
            <a:ext cx="5806912" cy="1518357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4064000" y="4746171"/>
            <a:ext cx="214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CRITÉIRO  5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4064000" y="2057009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8313704" y="1907847"/>
            <a:ext cx="0" cy="555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3933371" y="3091542"/>
            <a:ext cx="14515" cy="594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8313704" y="3091542"/>
            <a:ext cx="0" cy="344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6604000" y="4746171"/>
            <a:ext cx="14514" cy="769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6973368" y="4264351"/>
            <a:ext cx="1085408" cy="803305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12: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Fortalecer a identidade institucional e o relacionamento interinstitucional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12.1 - Índice de conhecimento da imagem institucional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ASCOM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53824" y="4154948"/>
          <a:ext cx="8808091" cy="765160"/>
        </p:xfrm>
        <a:graphic>
          <a:graphicData uri="http://schemas.openxmlformats.org/drawingml/2006/table">
            <a:tbl>
              <a:tblPr/>
              <a:tblGrid>
                <a:gridCol w="73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31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3032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COLETA PERIÓDICA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4TRI/2017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4TRI/2019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2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CRITÉRIO 1 - APARIÇÃO ESPONTÂNEA EM MÍDIA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1,88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1,70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1,59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1,71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1,44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1,63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1,51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1,89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1,66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1,65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1,80</a:t>
                      </a:r>
                    </a:p>
                  </a:txBody>
                  <a:tcPr marL="6654" marR="6654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4" y="1770410"/>
            <a:ext cx="8504716" cy="214322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53824" y="5102206"/>
          <a:ext cx="8991652" cy="530498"/>
        </p:xfrm>
        <a:graphic>
          <a:graphicData uri="http://schemas.openxmlformats.org/drawingml/2006/table">
            <a:tbl>
              <a:tblPr/>
              <a:tblGrid>
                <a:gridCol w="8991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4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3º trimestre 2019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Foram replicadas 376 matérias positivas, 147 matérias neutras e 10 matérias negativas. Total de 533 matérias no trimestre.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141029" y="1973943"/>
            <a:ext cx="711200" cy="193968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>
                <a:latin typeface="+mn-lt"/>
              </a:rPr>
              <a:t>Panorama Geral da Coleta de Indicadores </a:t>
            </a:r>
            <a:endParaRPr lang="pt-BR" sz="35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438114" y="2954239"/>
          <a:ext cx="8306512" cy="1524000"/>
        </p:xfrm>
        <a:graphic>
          <a:graphicData uri="http://schemas.openxmlformats.org/drawingml/2006/table">
            <a:tbl>
              <a:tblPr/>
              <a:tblGrid>
                <a:gridCol w="697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COLETADOS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t-BR" sz="20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"NÃO FOI POSSÍVEL COLETAR"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NÃO COLETADOS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t-BR" sz="20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PASSÍVEIS DE COLETA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(excluindo "não foi possível coletar")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COLETADOS (em relação aos passíveis de coleta)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2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9" y="495446"/>
            <a:ext cx="5132018" cy="6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1044293\Documents\Indicadores\Peter-Drucker-quote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" y="1312536"/>
            <a:ext cx="8017329" cy="49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57573" y="4142495"/>
            <a:ext cx="4678135" cy="75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(O que você não pode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medir,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você não pode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gerir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78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910149"/>
            <a:ext cx="7886700" cy="673324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pt-BR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PRODIN/DPLAN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4583473"/>
            <a:ext cx="6764927" cy="2061167"/>
          </a:xfrm>
        </p:spPr>
        <p:txBody>
          <a:bodyPr/>
          <a:lstStyle/>
          <a:p>
            <a:pPr marL="0" lvl="0" indent="0">
              <a:buClr>
                <a:schemeClr val="dk1"/>
              </a:buClr>
              <a:buSzPts val="2800"/>
              <a:buNone/>
            </a:pPr>
            <a:r>
              <a:rPr lang="pt-BR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prodin@ifro.edu.br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pt-BR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pt-BR" u="sng" dirty="0" smtClea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dplan@ifro.edu.br</a:t>
            </a:r>
            <a:endParaRPr lang="pt-BR" u="sng" dirty="0" smtClean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pt-BR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69) 2182-9615</a:t>
            </a:r>
            <a:endParaRPr lang="pt-BR" dirty="0"/>
          </a:p>
          <a:p>
            <a:pPr marL="0" lvl="0" indent="0" algn="ctr">
              <a:buClr>
                <a:schemeClr val="dk1"/>
              </a:buClr>
              <a:buSzPts val="2800"/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7" y="732518"/>
            <a:ext cx="2024996" cy="2463529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 flipV="1">
            <a:off x="505097" y="3988526"/>
            <a:ext cx="4354" cy="2869474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700320" y="1038294"/>
            <a:ext cx="4624981" cy="1798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Obrigado!</a:t>
            </a: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27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de tarefas atrasadas - Reitoria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6252" y="6411303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8454CE-7E62-4826-8E19-00D9A55395BA}"/>
              </a:ext>
            </a:extLst>
          </p:cNvPr>
          <p:cNvGraphicFramePr>
            <a:graphicFrameLocks noGrp="1"/>
          </p:cNvGraphicFramePr>
          <p:nvPr/>
        </p:nvGraphicFramePr>
        <p:xfrm>
          <a:off x="-246784" y="428625"/>
          <a:ext cx="9637568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80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556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de tarefas atrasadas </a:t>
            </a:r>
            <a:r>
              <a:rPr lang="pt-BR" sz="4000" dirty="0" smtClean="0">
                <a:latin typeface="Carlito" panose="020F0502020204030204" pitchFamily="34" charset="0"/>
                <a:cs typeface="Carlito" panose="020F0502020204030204" pitchFamily="34" charset="0"/>
              </a:rPr>
              <a:t>–</a:t>
            </a:r>
            <a:br>
              <a:rPr lang="pt-BR" sz="4000" dirty="0" smtClean="0"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pt-BR" sz="4000" dirty="0" smtClean="0">
                <a:latin typeface="Carlito" panose="020F0502020204030204" pitchFamily="34" charset="0"/>
                <a:cs typeface="Carlito" panose="020F0502020204030204" pitchFamily="34" charset="0"/>
              </a:rPr>
              <a:t>Campi</a:t>
            </a:r>
            <a:endParaRPr lang="pt-BR" sz="40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9831" y="6407887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250031" y="420687"/>
          <a:ext cx="9644063" cy="60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22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2443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– tarefas para atualizar - Reitoria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4425" y="6407887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-250031" y="420687"/>
          <a:ext cx="9644063" cy="60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28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9" id="{1EEF2544-3C89-6C43-A79D-4C1EB7F9944B}" vid="{EFAC732D-9AB4-6849-98A4-4BE2C4FC8308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9" id="{1EEF2544-3C89-6C43-A79D-4C1EB7F9944B}" vid="{EFAC732D-9AB4-6849-98A4-4BE2C4FC8308}"/>
    </a:ext>
  </a:extLst>
</a:theme>
</file>

<file path=ppt/theme/theme6.xml><?xml version="1.0" encoding="utf-8"?>
<a:theme xmlns:a="http://schemas.openxmlformats.org/drawingml/2006/main" name="1_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9" id="{1EEF2544-3C89-6C43-A79D-4C1EB7F9944B}" vid="{EFAC732D-9AB4-6849-98A4-4BE2C4FC8308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 de apresentação IFRO 2018 (branco)</Template>
  <TotalTime>4001</TotalTime>
  <Words>2880</Words>
  <Application>Microsoft Office PowerPoint</Application>
  <PresentationFormat>Apresentação na tela (4:3)</PresentationFormat>
  <Paragraphs>897</Paragraphs>
  <Slides>68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68</vt:i4>
      </vt:variant>
    </vt:vector>
  </HeadingPairs>
  <TitlesOfParts>
    <vt:vector size="87" baseType="lpstr">
      <vt:lpstr>Arial Unicode MS</vt:lpstr>
      <vt:lpstr>Arial</vt:lpstr>
      <vt:lpstr>Arial Narrow</vt:lpstr>
      <vt:lpstr>Calibri</vt:lpstr>
      <vt:lpstr>Calibri Light</vt:lpstr>
      <vt:lpstr>Carlito</vt:lpstr>
      <vt:lpstr>Lucida Sans</vt:lpstr>
      <vt:lpstr>Open Sans</vt:lpstr>
      <vt:lpstr>Open Sans Extrabold</vt:lpstr>
      <vt:lpstr>Open Sans Extrabold</vt:lpstr>
      <vt:lpstr>Open Sans Semibold</vt:lpstr>
      <vt:lpstr>Open Sans Semibold</vt:lpstr>
      <vt:lpstr>Wingdings</vt:lpstr>
      <vt:lpstr>Tema do Office</vt:lpstr>
      <vt:lpstr>1_Tema do Office</vt:lpstr>
      <vt:lpstr>2_Tema do Office</vt:lpstr>
      <vt:lpstr>Office Theme</vt:lpstr>
      <vt:lpstr>Apresentação 6ª R.A.E - INDICADORES (Nova versão)</vt:lpstr>
      <vt:lpstr>1_Apresentação 6ª R.A.E - INDICADORES (Nova versão)</vt:lpstr>
      <vt:lpstr>Plano Anual de Trabalho 2019</vt:lpstr>
      <vt:lpstr>Plano Anual de Trabalho - 2019</vt:lpstr>
      <vt:lpstr>Monitoramento do Plano</vt:lpstr>
      <vt:lpstr>Monitoramento através do Sistema Integrado de Planejamento</vt:lpstr>
      <vt:lpstr>Gráfico de tarefas inseridas pela Reitoria</vt:lpstr>
      <vt:lpstr>Gráfico de ações inseridas pela Campi</vt:lpstr>
      <vt:lpstr>Gráfico de tarefas atrasadas - Reitoria</vt:lpstr>
      <vt:lpstr>Gráfico de tarefas atrasadas – Campi</vt:lpstr>
      <vt:lpstr>Gráfico – tarefas para atualizar - Reitoria</vt:lpstr>
      <vt:lpstr>Gráfico – tarefas para atualizar - Campi</vt:lpstr>
      <vt:lpstr>Gráfico – tarefas em execução - Reitoria</vt:lpstr>
      <vt:lpstr>Gráfico – tarefas em execução - Campi</vt:lpstr>
      <vt:lpstr>Gráfico dos resultados obtidos por setores</vt:lpstr>
      <vt:lpstr>Gráfico dos resultados obtidos por setores</vt:lpstr>
      <vt:lpstr>Gráfico dos resultados obtidos</vt:lpstr>
      <vt:lpstr>Gráfico dos resultados obtidos </vt:lpstr>
      <vt:lpstr>Gráfico consolidado dos resultados</vt:lpstr>
      <vt:lpstr>Gráfico dos resultados do IFRO</vt:lpstr>
      <vt:lpstr>PORTFÓLIO DE PROJETOS </vt:lpstr>
      <vt:lpstr> Portfólio do IFRO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Percentual de Execução </vt:lpstr>
      <vt:lpstr>Percentual de Atraso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8ª Reunião de Avaliação da Estratégia - R.A.E.</vt:lpstr>
      <vt:lpstr>Apresentação do PowerPoint</vt:lpstr>
      <vt:lpstr>Apresentação do PowerPoint</vt:lpstr>
      <vt:lpstr>Apresentação do PowerPoint</vt:lpstr>
      <vt:lpstr>Objetivo 9: Aprimorar e integrar as ações de planejamento e gestão</vt:lpstr>
      <vt:lpstr>Objetivo 9: Aprimorar e integrar as ações de planejamento e gestão</vt:lpstr>
      <vt:lpstr>Objetivo 9: Aprimorar e integrar as ações de planejamento e gestão</vt:lpstr>
      <vt:lpstr>Objetivo 9: Aprimorar e integrar as ações de planejamento e gestão</vt:lpstr>
      <vt:lpstr>Apresentação do PowerPoint</vt:lpstr>
      <vt:lpstr>Objetivo11: Fortalecer a comunicação institucional junto aos públicos estratégicos</vt:lpstr>
      <vt:lpstr>Objetivo11: Fortalecer a comunicação institucional junto aos públicos estratégicos</vt:lpstr>
      <vt:lpstr>Apresentação do PowerPoint</vt:lpstr>
      <vt:lpstr>Objetivo 12: Fortalecer a identidade institucional e o relacionamento interinstitucional</vt:lpstr>
      <vt:lpstr>Panorama Geral da Coleta de Indicadores </vt:lpstr>
      <vt:lpstr>Apresentação do PowerPoint</vt:lpstr>
      <vt:lpstr>PRODIN/DPLAN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PAT 2018 2019</dc:title>
  <dc:creator>Jardel de Souza Pereira</dc:creator>
  <cp:lastModifiedBy>Patricia Ferreira da Costa</cp:lastModifiedBy>
  <cp:revision>194</cp:revision>
  <dcterms:created xsi:type="dcterms:W3CDTF">2018-05-08T01:25:48Z</dcterms:created>
  <dcterms:modified xsi:type="dcterms:W3CDTF">2019-11-18T15:23:40Z</dcterms:modified>
</cp:coreProperties>
</file>